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3" r:id="rId6"/>
    <p:sldId id="260" r:id="rId7"/>
    <p:sldId id="261" r:id="rId8"/>
    <p:sldId id="295" r:id="rId9"/>
    <p:sldId id="294" r:id="rId10"/>
    <p:sldId id="262" r:id="rId11"/>
    <p:sldId id="264" r:id="rId12"/>
    <p:sldId id="287" r:id="rId13"/>
    <p:sldId id="271" r:id="rId14"/>
    <p:sldId id="273" r:id="rId15"/>
    <p:sldId id="282" r:id="rId16"/>
    <p:sldId id="272" r:id="rId17"/>
    <p:sldId id="283" r:id="rId18"/>
    <p:sldId id="284" r:id="rId19"/>
    <p:sldId id="285" r:id="rId20"/>
    <p:sldId id="275" r:id="rId21"/>
    <p:sldId id="274" r:id="rId22"/>
    <p:sldId id="288" r:id="rId23"/>
    <p:sldId id="276" r:id="rId24"/>
    <p:sldId id="281" r:id="rId25"/>
    <p:sldId id="279" r:id="rId26"/>
    <p:sldId id="280" r:id="rId27"/>
    <p:sldId id="265" r:id="rId28"/>
    <p:sldId id="267" r:id="rId29"/>
    <p:sldId id="266" r:id="rId30"/>
    <p:sldId id="268" r:id="rId31"/>
    <p:sldId id="269" r:id="rId32"/>
    <p:sldId id="277" r:id="rId33"/>
    <p:sldId id="278" r:id="rId34"/>
    <p:sldId id="289" r:id="rId35"/>
    <p:sldId id="290" r:id="rId36"/>
  </p:sldIdLst>
  <p:sldSz cx="12192000" cy="6858000"/>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EDICI Audrey" initials="MA" lastIdx="3" clrIdx="0">
    <p:extLst>
      <p:ext uri="{19B8F6BF-5375-455C-9EA6-DF929625EA0E}">
        <p15:presenceInfo xmlns:p15="http://schemas.microsoft.com/office/powerpoint/2012/main" userId="S-1-5-21-90649031-2322225454-2366181137-1987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2634" autoAdjust="0"/>
  </p:normalViewPr>
  <p:slideViewPr>
    <p:cSldViewPr snapToGrid="0">
      <p:cViewPr varScale="1">
        <p:scale>
          <a:sx n="67" d="100"/>
          <a:sy n="67" d="100"/>
        </p:scale>
        <p:origin x="8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fr-FR"/>
              <a:t>Modifiez le style du titre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5/6/2020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fr-FR"/>
              <a:t>Modifiez le style du titre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5/6/2020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fr-FR"/>
              <a:t>Modifiez le style du titre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5/6/2020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fr-FR"/>
              <a:t>Modifiez le style du titre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5/6/2020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fr-FR"/>
              <a:t>Modifiez le style du titre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5/6/2020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fr-FR"/>
              <a:t>Modifiez le style du titre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5/6/2020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fr-FR"/>
              <a:t>Modifiez le style du titre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fr-FR"/>
              <a:t>Modifiez le style du titre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fr-FR"/>
              <a:t>Modifiez le style du titre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fr-FR"/>
              <a:t>Modifiez le style du titre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dirty="0"/>
              <a:t>5/6/2020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fr-FR"/>
              <a:t>Modifiez le style du titre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fr-FR"/>
              <a:t>Modifiez le style du titre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2" name="Content Placeholder 3"/>
          <p:cNvSpPr>
            <a:spLocks noGrp="1"/>
          </p:cNvSpPr>
          <p:nvPr>
            <p:ph sz="quarter" idx="13"/>
          </p:nvPr>
        </p:nvSpPr>
        <p:spPr>
          <a:xfrm>
            <a:off x="913774" y="3051012"/>
            <a:ext cx="5106027" cy="2740187"/>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3" name="Content Placeholder 5"/>
          <p:cNvSpPr>
            <a:spLocks noGrp="1"/>
          </p:cNvSpPr>
          <p:nvPr>
            <p:ph sz="quarter" idx="14"/>
          </p:nvPr>
        </p:nvSpPr>
        <p:spPr>
          <a:xfrm>
            <a:off x="6172200" y="3051012"/>
            <a:ext cx="5105401" cy="2740187"/>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5/6/2020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fr-FR"/>
              <a:t>Modifiez le style du titre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5/6/2020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5/6/2020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5/6/2020</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2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 Id="rId4" Type="http://schemas.openxmlformats.org/officeDocument/2006/relationships/image" Target="../media/image47.png"/></Relationships>
</file>

<file path=ppt/slides/_rels/slide3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 Id="rId4" Type="http://schemas.openxmlformats.org/officeDocument/2006/relationships/image" Target="../media/image50.png"/></Relationships>
</file>

<file path=ppt/slides/_rels/slide3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Svenja-IX/A.L.B.A" TargetMode="External"/><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07AC63-C836-47A6-BB94-E35D9404CB2F}"/>
              </a:ext>
            </a:extLst>
          </p:cNvPr>
          <p:cNvSpPr>
            <a:spLocks noGrp="1"/>
          </p:cNvSpPr>
          <p:nvPr>
            <p:ph type="ctrTitle"/>
          </p:nvPr>
        </p:nvSpPr>
        <p:spPr/>
        <p:txBody>
          <a:bodyPr/>
          <a:lstStyle/>
          <a:p>
            <a:r>
              <a:rPr lang="fr-FR" dirty="0"/>
              <a:t>PROJET site </a:t>
            </a:r>
            <a:br>
              <a:rPr lang="fr-FR" dirty="0"/>
            </a:br>
            <a:r>
              <a:rPr lang="fr-FR" sz="8800" dirty="0"/>
              <a:t>ALBA</a:t>
            </a:r>
          </a:p>
        </p:txBody>
      </p:sp>
      <p:sp>
        <p:nvSpPr>
          <p:cNvPr id="3" name="Sous-titre 2">
            <a:extLst>
              <a:ext uri="{FF2B5EF4-FFF2-40B4-BE49-F238E27FC236}">
                <a16:creationId xmlns:a16="http://schemas.microsoft.com/office/drawing/2014/main" id="{1290CF04-DF96-45CC-99E4-2A83358F1F12}"/>
              </a:ext>
            </a:extLst>
          </p:cNvPr>
          <p:cNvSpPr>
            <a:spLocks noGrp="1"/>
          </p:cNvSpPr>
          <p:nvPr>
            <p:ph type="subTitle" idx="1"/>
          </p:nvPr>
        </p:nvSpPr>
        <p:spPr/>
        <p:txBody>
          <a:bodyPr>
            <a:normAutofit fontScale="25000" lnSpcReduction="20000"/>
          </a:bodyPr>
          <a:lstStyle/>
          <a:p>
            <a:r>
              <a:rPr lang="fr-FR" sz="6000" dirty="0">
                <a:highlight>
                  <a:srgbClr val="FFFF00"/>
                </a:highlight>
              </a:rPr>
              <a:t>Meme</a:t>
            </a:r>
          </a:p>
          <a:p>
            <a:r>
              <a:rPr lang="fr-FR" sz="6000" dirty="0">
                <a:highlight>
                  <a:srgbClr val="FFFF00"/>
                </a:highlight>
              </a:rPr>
              <a:t>Un mème Internet, que l’on appelle plus simplement un mème, est du contenu qui se répand de manière virale sur le web. Il prend en général la forme d’une vidéo, d’un GIF ou d’une image, utilisée en général à des fins humoristiques ou sarcastiques.</a:t>
            </a:r>
          </a:p>
        </p:txBody>
      </p:sp>
    </p:spTree>
    <p:extLst>
      <p:ext uri="{BB962C8B-B14F-4D97-AF65-F5344CB8AC3E}">
        <p14:creationId xmlns:p14="http://schemas.microsoft.com/office/powerpoint/2010/main" val="3690625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6C08ED68-4044-40E4-BA04-51DB8A2CAC27}"/>
              </a:ext>
            </a:extLst>
          </p:cNvPr>
          <p:cNvPicPr>
            <a:picLocks noChangeAspect="1"/>
          </p:cNvPicPr>
          <p:nvPr/>
        </p:nvPicPr>
        <p:blipFill>
          <a:blip r:embed="rId2"/>
          <a:stretch>
            <a:fillRect/>
          </a:stretch>
        </p:blipFill>
        <p:spPr>
          <a:xfrm>
            <a:off x="2319130" y="1671637"/>
            <a:ext cx="7820232" cy="3514725"/>
          </a:xfrm>
          <a:prstGeom prst="rect">
            <a:avLst/>
          </a:prstGeom>
        </p:spPr>
      </p:pic>
    </p:spTree>
    <p:extLst>
      <p:ext uri="{BB962C8B-B14F-4D97-AF65-F5344CB8AC3E}">
        <p14:creationId xmlns:p14="http://schemas.microsoft.com/office/powerpoint/2010/main" val="266486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881CAD8B-6A9E-493A-8156-86AE82E1AA72}"/>
              </a:ext>
            </a:extLst>
          </p:cNvPr>
          <p:cNvPicPr>
            <a:picLocks noChangeAspect="1"/>
          </p:cNvPicPr>
          <p:nvPr/>
        </p:nvPicPr>
        <p:blipFill>
          <a:blip r:embed="rId2"/>
          <a:stretch>
            <a:fillRect/>
          </a:stretch>
        </p:blipFill>
        <p:spPr>
          <a:xfrm>
            <a:off x="0" y="759152"/>
            <a:ext cx="12192000" cy="5339695"/>
          </a:xfrm>
          <a:prstGeom prst="rect">
            <a:avLst/>
          </a:prstGeom>
        </p:spPr>
      </p:pic>
    </p:spTree>
    <p:extLst>
      <p:ext uri="{BB962C8B-B14F-4D97-AF65-F5344CB8AC3E}">
        <p14:creationId xmlns:p14="http://schemas.microsoft.com/office/powerpoint/2010/main" val="6840357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C0EBFA11-08D5-41D3-97A6-FF97123591C2}"/>
              </a:ext>
            </a:extLst>
          </p:cNvPr>
          <p:cNvPicPr>
            <a:picLocks noChangeAspect="1"/>
          </p:cNvPicPr>
          <p:nvPr/>
        </p:nvPicPr>
        <p:blipFill>
          <a:blip r:embed="rId2"/>
          <a:stretch>
            <a:fillRect/>
          </a:stretch>
        </p:blipFill>
        <p:spPr>
          <a:xfrm>
            <a:off x="145774" y="1332049"/>
            <a:ext cx="10243931" cy="4962525"/>
          </a:xfrm>
          <a:prstGeom prst="rect">
            <a:avLst/>
          </a:prstGeom>
        </p:spPr>
      </p:pic>
      <p:sp>
        <p:nvSpPr>
          <p:cNvPr id="3" name="Rectangle : coins arrondis 2">
            <a:extLst>
              <a:ext uri="{FF2B5EF4-FFF2-40B4-BE49-F238E27FC236}">
                <a16:creationId xmlns:a16="http://schemas.microsoft.com/office/drawing/2014/main" id="{A38B86C6-F4F6-4A91-A7FA-E6D2414C244C}"/>
              </a:ext>
            </a:extLst>
          </p:cNvPr>
          <p:cNvSpPr/>
          <p:nvPr/>
        </p:nvSpPr>
        <p:spPr>
          <a:xfrm>
            <a:off x="9402418" y="563426"/>
            <a:ext cx="2789582" cy="2865574"/>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Le Concepteur  nous montre les relations avec les différentes tables  (la présence des clefs étrangères #) </a:t>
            </a:r>
          </a:p>
        </p:txBody>
      </p:sp>
    </p:spTree>
    <p:extLst>
      <p:ext uri="{BB962C8B-B14F-4D97-AF65-F5344CB8AC3E}">
        <p14:creationId xmlns:p14="http://schemas.microsoft.com/office/powerpoint/2010/main" val="25271124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17749219-F464-4B55-AD02-D197E806A62C}"/>
              </a:ext>
            </a:extLst>
          </p:cNvPr>
          <p:cNvPicPr>
            <a:picLocks noChangeAspect="1"/>
          </p:cNvPicPr>
          <p:nvPr/>
        </p:nvPicPr>
        <p:blipFill>
          <a:blip r:embed="rId2"/>
          <a:stretch>
            <a:fillRect/>
          </a:stretch>
        </p:blipFill>
        <p:spPr>
          <a:xfrm>
            <a:off x="2120968" y="2583965"/>
            <a:ext cx="9248775" cy="4109420"/>
          </a:xfrm>
          <a:prstGeom prst="rect">
            <a:avLst/>
          </a:prstGeom>
        </p:spPr>
      </p:pic>
      <p:sp>
        <p:nvSpPr>
          <p:cNvPr id="4" name="Rectangle : coins arrondis 3">
            <a:extLst>
              <a:ext uri="{FF2B5EF4-FFF2-40B4-BE49-F238E27FC236}">
                <a16:creationId xmlns:a16="http://schemas.microsoft.com/office/drawing/2014/main" id="{3A799F2F-1DE6-42DD-B85A-53CDBDC0C1E5}"/>
              </a:ext>
            </a:extLst>
          </p:cNvPr>
          <p:cNvSpPr/>
          <p:nvPr/>
        </p:nvSpPr>
        <p:spPr>
          <a:xfrm>
            <a:off x="8026469" y="145359"/>
            <a:ext cx="174928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BDD</a:t>
            </a:r>
          </a:p>
        </p:txBody>
      </p:sp>
      <p:pic>
        <p:nvPicPr>
          <p:cNvPr id="5" name="Image 4">
            <a:extLst>
              <a:ext uri="{FF2B5EF4-FFF2-40B4-BE49-F238E27FC236}">
                <a16:creationId xmlns:a16="http://schemas.microsoft.com/office/drawing/2014/main" id="{D205A616-EE5D-4C9D-93DC-91577316733F}"/>
              </a:ext>
            </a:extLst>
          </p:cNvPr>
          <p:cNvPicPr>
            <a:picLocks noChangeAspect="1"/>
          </p:cNvPicPr>
          <p:nvPr/>
        </p:nvPicPr>
        <p:blipFill>
          <a:blip r:embed="rId3"/>
          <a:stretch>
            <a:fillRect/>
          </a:stretch>
        </p:blipFill>
        <p:spPr>
          <a:xfrm>
            <a:off x="587444" y="219668"/>
            <a:ext cx="6829425" cy="2419350"/>
          </a:xfrm>
          <a:prstGeom prst="rect">
            <a:avLst/>
          </a:prstGeom>
        </p:spPr>
      </p:pic>
      <p:sp>
        <p:nvSpPr>
          <p:cNvPr id="9" name="Flèche : bas 8">
            <a:extLst>
              <a:ext uri="{FF2B5EF4-FFF2-40B4-BE49-F238E27FC236}">
                <a16:creationId xmlns:a16="http://schemas.microsoft.com/office/drawing/2014/main" id="{D4E8FA6C-06EB-4AF4-93A0-F8746F92D7CE}"/>
              </a:ext>
            </a:extLst>
          </p:cNvPr>
          <p:cNvSpPr/>
          <p:nvPr/>
        </p:nvSpPr>
        <p:spPr>
          <a:xfrm>
            <a:off x="5257335" y="1605557"/>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983981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 coins arrondis 2">
            <a:extLst>
              <a:ext uri="{FF2B5EF4-FFF2-40B4-BE49-F238E27FC236}">
                <a16:creationId xmlns:a16="http://schemas.microsoft.com/office/drawing/2014/main" id="{D33EB345-2668-4E6C-B258-FEFF72C6CF6D}"/>
              </a:ext>
            </a:extLst>
          </p:cNvPr>
          <p:cNvSpPr/>
          <p:nvPr/>
        </p:nvSpPr>
        <p:spPr>
          <a:xfrm>
            <a:off x="7951304" y="2054086"/>
            <a:ext cx="3949148" cy="20540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INSERSION DES INCLUDES AU NIVEAU DU HEADER</a:t>
            </a:r>
          </a:p>
          <a:p>
            <a:pPr algn="ctr"/>
            <a:r>
              <a:rPr lang="fr-FR" dirty="0"/>
              <a:t>INSCRIPTION</a:t>
            </a:r>
          </a:p>
          <a:p>
            <a:pPr algn="ctr"/>
            <a:r>
              <a:rPr lang="fr-FR" dirty="0"/>
              <a:t>CONNEXION</a:t>
            </a:r>
          </a:p>
          <a:p>
            <a:pPr algn="ctr"/>
            <a:r>
              <a:rPr lang="fr-FR" dirty="0"/>
              <a:t>COMMENTAIRE</a:t>
            </a:r>
          </a:p>
          <a:p>
            <a:pPr algn="ctr"/>
            <a:endParaRPr lang="fr-FR" dirty="0"/>
          </a:p>
        </p:txBody>
      </p:sp>
      <p:pic>
        <p:nvPicPr>
          <p:cNvPr id="4" name="Image 3">
            <a:extLst>
              <a:ext uri="{FF2B5EF4-FFF2-40B4-BE49-F238E27FC236}">
                <a16:creationId xmlns:a16="http://schemas.microsoft.com/office/drawing/2014/main" id="{77D68777-C43A-4083-B2A7-6D73DD62C9AF}"/>
              </a:ext>
            </a:extLst>
          </p:cNvPr>
          <p:cNvPicPr>
            <a:picLocks noChangeAspect="1"/>
          </p:cNvPicPr>
          <p:nvPr/>
        </p:nvPicPr>
        <p:blipFill>
          <a:blip r:embed="rId2"/>
          <a:stretch>
            <a:fillRect/>
          </a:stretch>
        </p:blipFill>
        <p:spPr>
          <a:xfrm>
            <a:off x="1097653" y="1190416"/>
            <a:ext cx="6297060" cy="3781425"/>
          </a:xfrm>
          <a:prstGeom prst="rect">
            <a:avLst/>
          </a:prstGeom>
        </p:spPr>
      </p:pic>
      <p:sp>
        <p:nvSpPr>
          <p:cNvPr id="5" name="Flèche : droite 4">
            <a:extLst>
              <a:ext uri="{FF2B5EF4-FFF2-40B4-BE49-F238E27FC236}">
                <a16:creationId xmlns:a16="http://schemas.microsoft.com/office/drawing/2014/main" id="{291B158F-7AB0-48C2-B725-BD467FE7A32B}"/>
              </a:ext>
            </a:extLst>
          </p:cNvPr>
          <p:cNvSpPr/>
          <p:nvPr/>
        </p:nvSpPr>
        <p:spPr>
          <a:xfrm>
            <a:off x="355531" y="5636627"/>
            <a:ext cx="1484244" cy="4227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Exemple </a:t>
            </a:r>
          </a:p>
        </p:txBody>
      </p:sp>
      <p:sp>
        <p:nvSpPr>
          <p:cNvPr id="6" name="Ellipse 5">
            <a:extLst>
              <a:ext uri="{FF2B5EF4-FFF2-40B4-BE49-F238E27FC236}">
                <a16:creationId xmlns:a16="http://schemas.microsoft.com/office/drawing/2014/main" id="{538372F4-4B29-46FC-8FF7-1CF0C911AB94}"/>
              </a:ext>
            </a:extLst>
          </p:cNvPr>
          <p:cNvSpPr/>
          <p:nvPr/>
        </p:nvSpPr>
        <p:spPr>
          <a:xfrm>
            <a:off x="1974573" y="5152247"/>
            <a:ext cx="3657600" cy="13914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Le bouton sera présent  une fois la session lancée </a:t>
            </a:r>
          </a:p>
        </p:txBody>
      </p:sp>
      <p:sp>
        <p:nvSpPr>
          <p:cNvPr id="7" name="Ellipse 6">
            <a:extLst>
              <a:ext uri="{FF2B5EF4-FFF2-40B4-BE49-F238E27FC236}">
                <a16:creationId xmlns:a16="http://schemas.microsoft.com/office/drawing/2014/main" id="{CE6D0485-5C5A-4DEE-80E8-786B7D23F427}"/>
              </a:ext>
            </a:extLst>
          </p:cNvPr>
          <p:cNvSpPr/>
          <p:nvPr/>
        </p:nvSpPr>
        <p:spPr>
          <a:xfrm>
            <a:off x="8388626" y="4971839"/>
            <a:ext cx="2915478" cy="13914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Include : inclus les fichiers demandes</a:t>
            </a:r>
          </a:p>
        </p:txBody>
      </p:sp>
    </p:spTree>
    <p:extLst>
      <p:ext uri="{BB962C8B-B14F-4D97-AF65-F5344CB8AC3E}">
        <p14:creationId xmlns:p14="http://schemas.microsoft.com/office/powerpoint/2010/main" val="24218843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22DDE79E-A24B-4817-B89D-A8C785FA989F}"/>
              </a:ext>
            </a:extLst>
          </p:cNvPr>
          <p:cNvPicPr>
            <a:picLocks noChangeAspect="1"/>
          </p:cNvPicPr>
          <p:nvPr/>
        </p:nvPicPr>
        <p:blipFill>
          <a:blip r:embed="rId2"/>
          <a:stretch>
            <a:fillRect/>
          </a:stretch>
        </p:blipFill>
        <p:spPr>
          <a:xfrm>
            <a:off x="404190" y="0"/>
            <a:ext cx="7798906" cy="6858000"/>
          </a:xfrm>
          <a:prstGeom prst="rect">
            <a:avLst/>
          </a:prstGeom>
        </p:spPr>
      </p:pic>
      <p:pic>
        <p:nvPicPr>
          <p:cNvPr id="3" name="Image 2">
            <a:extLst>
              <a:ext uri="{FF2B5EF4-FFF2-40B4-BE49-F238E27FC236}">
                <a16:creationId xmlns:a16="http://schemas.microsoft.com/office/drawing/2014/main" id="{9775CDF4-74E0-4338-A27E-AA85D343C70C}"/>
              </a:ext>
            </a:extLst>
          </p:cNvPr>
          <p:cNvPicPr>
            <a:picLocks noChangeAspect="1"/>
          </p:cNvPicPr>
          <p:nvPr/>
        </p:nvPicPr>
        <p:blipFill>
          <a:blip r:embed="rId3"/>
          <a:stretch>
            <a:fillRect/>
          </a:stretch>
        </p:blipFill>
        <p:spPr>
          <a:xfrm>
            <a:off x="8993878" y="173521"/>
            <a:ext cx="1704975" cy="621609"/>
          </a:xfrm>
          <a:prstGeom prst="rect">
            <a:avLst/>
          </a:prstGeom>
        </p:spPr>
      </p:pic>
      <p:sp>
        <p:nvSpPr>
          <p:cNvPr id="4" name="Rectangle : coins arrondis 3">
            <a:extLst>
              <a:ext uri="{FF2B5EF4-FFF2-40B4-BE49-F238E27FC236}">
                <a16:creationId xmlns:a16="http://schemas.microsoft.com/office/drawing/2014/main" id="{D2DCC78A-60C6-4F2D-8025-7C75AC5DB8F2}"/>
              </a:ext>
            </a:extLst>
          </p:cNvPr>
          <p:cNvSpPr/>
          <p:nvPr/>
        </p:nvSpPr>
        <p:spPr>
          <a:xfrm>
            <a:off x="9621078" y="1669774"/>
            <a:ext cx="1815548"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INSCRIPTION</a:t>
            </a:r>
          </a:p>
        </p:txBody>
      </p:sp>
    </p:spTree>
    <p:extLst>
      <p:ext uri="{BB962C8B-B14F-4D97-AF65-F5344CB8AC3E}">
        <p14:creationId xmlns:p14="http://schemas.microsoft.com/office/powerpoint/2010/main" val="15922611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11DEE0A2-1257-43E1-9E59-C945AC76ABB2}"/>
              </a:ext>
            </a:extLst>
          </p:cNvPr>
          <p:cNvPicPr>
            <a:picLocks noChangeAspect="1"/>
          </p:cNvPicPr>
          <p:nvPr/>
        </p:nvPicPr>
        <p:blipFill>
          <a:blip r:embed="rId2"/>
          <a:stretch>
            <a:fillRect/>
          </a:stretch>
        </p:blipFill>
        <p:spPr>
          <a:xfrm>
            <a:off x="1165363" y="443947"/>
            <a:ext cx="9124950" cy="3636479"/>
          </a:xfrm>
          <a:prstGeom prst="rect">
            <a:avLst/>
          </a:prstGeom>
        </p:spPr>
      </p:pic>
      <p:sp>
        <p:nvSpPr>
          <p:cNvPr id="3" name="Rectangle : coins arrondis 2">
            <a:extLst>
              <a:ext uri="{FF2B5EF4-FFF2-40B4-BE49-F238E27FC236}">
                <a16:creationId xmlns:a16="http://schemas.microsoft.com/office/drawing/2014/main" id="{41D91AB9-8CF9-4C37-B080-5D78477773CE}"/>
              </a:ext>
            </a:extLst>
          </p:cNvPr>
          <p:cNvSpPr/>
          <p:nvPr/>
        </p:nvSpPr>
        <p:spPr>
          <a:xfrm>
            <a:off x="9833113" y="443947"/>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HEAD </a:t>
            </a:r>
          </a:p>
        </p:txBody>
      </p:sp>
      <p:sp>
        <p:nvSpPr>
          <p:cNvPr id="4" name="Rectangle 3">
            <a:extLst>
              <a:ext uri="{FF2B5EF4-FFF2-40B4-BE49-F238E27FC236}">
                <a16:creationId xmlns:a16="http://schemas.microsoft.com/office/drawing/2014/main" id="{1C5B6ABF-C128-47CB-ACB9-298EAD0F8F07}"/>
              </a:ext>
            </a:extLst>
          </p:cNvPr>
          <p:cNvSpPr/>
          <p:nvPr/>
        </p:nvSpPr>
        <p:spPr>
          <a:xfrm>
            <a:off x="4893960" y="368612"/>
            <a:ext cx="5253298" cy="369332"/>
          </a:xfrm>
          <a:prstGeom prst="rect">
            <a:avLst/>
          </a:prstGeom>
        </p:spPr>
        <p:txBody>
          <a:bodyPr wrap="none">
            <a:spAutoFit/>
          </a:bodyPr>
          <a:lstStyle/>
          <a:p>
            <a:r>
              <a:rPr lang="fr-FR" dirty="0">
                <a:solidFill>
                  <a:srgbClr val="FF0000"/>
                </a:solidFill>
                <a:latin typeface="Times New Roman" panose="02020603050405020304" pitchFamily="18" charset="0"/>
              </a:rPr>
              <a:t>Toutes les méta-informations vont dans la section Head</a:t>
            </a:r>
            <a:endParaRPr lang="fr-FR" dirty="0">
              <a:solidFill>
                <a:srgbClr val="FF0000"/>
              </a:solidFill>
            </a:endParaRPr>
          </a:p>
        </p:txBody>
      </p:sp>
      <p:sp>
        <p:nvSpPr>
          <p:cNvPr id="6" name="Rectangle 1">
            <a:extLst>
              <a:ext uri="{FF2B5EF4-FFF2-40B4-BE49-F238E27FC236}">
                <a16:creationId xmlns:a16="http://schemas.microsoft.com/office/drawing/2014/main" id="{B1298277-C2C4-48D7-A065-8749B2B10B18}"/>
              </a:ext>
            </a:extLst>
          </p:cNvPr>
          <p:cNvSpPr>
            <a:spLocks noChangeArrowheads="1"/>
          </p:cNvSpPr>
          <p:nvPr/>
        </p:nvSpPr>
        <p:spPr bwMode="auto">
          <a:xfrm>
            <a:off x="3100388" y="3885357"/>
            <a:ext cx="8141509" cy="3150232"/>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100" b="0" i="0" u="none" strike="noStrike" cap="none" normalizeH="0" baseline="0" dirty="0">
                <a:ln>
                  <a:noFill/>
                </a:ln>
                <a:solidFill>
                  <a:srgbClr val="222222"/>
                </a:solidFill>
                <a:effectLst/>
                <a:latin typeface="inherit"/>
              </a:rPr>
              <a:t>Contrôle la fenêtre d'affichage (la zone visible de l'utilisateur d'une page Web). La fenêtre d'affichage varie en fonction de l'appareil et sera plus petite sur un téléphone mobile que sur un écran d'ordinateur. Un élément de fenêtre &lt;méta&gt; donne au navigateur des instructions sur la façon de contrôler les dimensions et la mise à l'échelle de la page. La partie width = device-width définit la largeur de la page pour suivre la largeur d'écran de l'appareil (qui variera en fonction de l'appareil). La partie initiale-échelle = 1.0 définit le niveau de zoom initial lors du premier chargement de la page par le navigateur. </a:t>
            </a:r>
            <a:br>
              <a:rPr kumimoji="0" lang="fr-FR" altLang="fr-FR" sz="1100" b="0" i="0" u="none" strike="noStrike" cap="none" normalizeH="0" baseline="0" dirty="0">
                <a:ln>
                  <a:noFill/>
                </a:ln>
                <a:solidFill>
                  <a:schemeClr val="tx1"/>
                </a:solidFill>
                <a:effectLst/>
              </a:rPr>
            </a:b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596540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032C535D-5B6C-4E33-B5F0-C1EE03147ABC}"/>
              </a:ext>
            </a:extLst>
          </p:cNvPr>
          <p:cNvPicPr>
            <a:picLocks noChangeAspect="1"/>
          </p:cNvPicPr>
          <p:nvPr/>
        </p:nvPicPr>
        <p:blipFill>
          <a:blip r:embed="rId2"/>
          <a:stretch>
            <a:fillRect/>
          </a:stretch>
        </p:blipFill>
        <p:spPr>
          <a:xfrm>
            <a:off x="530088" y="198783"/>
            <a:ext cx="11025808" cy="5936973"/>
          </a:xfrm>
          <a:prstGeom prst="rect">
            <a:avLst/>
          </a:prstGeom>
        </p:spPr>
      </p:pic>
      <p:pic>
        <p:nvPicPr>
          <p:cNvPr id="3" name="Image 2">
            <a:extLst>
              <a:ext uri="{FF2B5EF4-FFF2-40B4-BE49-F238E27FC236}">
                <a16:creationId xmlns:a16="http://schemas.microsoft.com/office/drawing/2014/main" id="{A4C34A0F-C55D-466B-ADE8-6215CCC7405D}"/>
              </a:ext>
            </a:extLst>
          </p:cNvPr>
          <p:cNvPicPr>
            <a:picLocks noChangeAspect="1"/>
          </p:cNvPicPr>
          <p:nvPr/>
        </p:nvPicPr>
        <p:blipFill>
          <a:blip r:embed="rId3"/>
          <a:stretch>
            <a:fillRect/>
          </a:stretch>
        </p:blipFill>
        <p:spPr>
          <a:xfrm>
            <a:off x="1671222" y="-10767"/>
            <a:ext cx="1666875" cy="419100"/>
          </a:xfrm>
          <a:prstGeom prst="rect">
            <a:avLst/>
          </a:prstGeom>
        </p:spPr>
      </p:pic>
      <p:sp>
        <p:nvSpPr>
          <p:cNvPr id="4" name="Rectangle : coins arrondis 3">
            <a:extLst>
              <a:ext uri="{FF2B5EF4-FFF2-40B4-BE49-F238E27FC236}">
                <a16:creationId xmlns:a16="http://schemas.microsoft.com/office/drawing/2014/main" id="{6F262DD7-6B75-4E4A-B221-24E7FDBD47B0}"/>
              </a:ext>
            </a:extLst>
          </p:cNvPr>
          <p:cNvSpPr/>
          <p:nvPr/>
        </p:nvSpPr>
        <p:spPr>
          <a:xfrm>
            <a:off x="9886122" y="198783"/>
            <a:ext cx="1974573"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CONNEXION</a:t>
            </a:r>
          </a:p>
        </p:txBody>
      </p:sp>
    </p:spTree>
    <p:extLst>
      <p:ext uri="{BB962C8B-B14F-4D97-AF65-F5344CB8AC3E}">
        <p14:creationId xmlns:p14="http://schemas.microsoft.com/office/powerpoint/2010/main" val="27977469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4908192B-1397-4626-ACEC-073C0D2337C2}"/>
              </a:ext>
            </a:extLst>
          </p:cNvPr>
          <p:cNvPicPr>
            <a:picLocks noChangeAspect="1"/>
          </p:cNvPicPr>
          <p:nvPr/>
        </p:nvPicPr>
        <p:blipFill>
          <a:blip r:embed="rId2"/>
          <a:stretch>
            <a:fillRect/>
          </a:stretch>
        </p:blipFill>
        <p:spPr>
          <a:xfrm>
            <a:off x="540440" y="735702"/>
            <a:ext cx="10723908" cy="5691602"/>
          </a:xfrm>
          <a:prstGeom prst="rect">
            <a:avLst/>
          </a:prstGeom>
        </p:spPr>
      </p:pic>
      <p:sp>
        <p:nvSpPr>
          <p:cNvPr id="3" name="Rectangle : coins arrondis 2">
            <a:extLst>
              <a:ext uri="{FF2B5EF4-FFF2-40B4-BE49-F238E27FC236}">
                <a16:creationId xmlns:a16="http://schemas.microsoft.com/office/drawing/2014/main" id="{858419AD-E82B-4FA3-9389-1BFD2AE29D96}"/>
              </a:ext>
            </a:extLst>
          </p:cNvPr>
          <p:cNvSpPr/>
          <p:nvPr/>
        </p:nvSpPr>
        <p:spPr>
          <a:xfrm>
            <a:off x="9886122" y="198783"/>
            <a:ext cx="1974573"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CONNEXION</a:t>
            </a:r>
          </a:p>
        </p:txBody>
      </p:sp>
    </p:spTree>
    <p:extLst>
      <p:ext uri="{BB962C8B-B14F-4D97-AF65-F5344CB8AC3E}">
        <p14:creationId xmlns:p14="http://schemas.microsoft.com/office/powerpoint/2010/main" val="19075561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C4FE271A-BF12-449E-AD6E-6E9396B9BC51}"/>
              </a:ext>
            </a:extLst>
          </p:cNvPr>
          <p:cNvPicPr>
            <a:picLocks noChangeAspect="1"/>
          </p:cNvPicPr>
          <p:nvPr/>
        </p:nvPicPr>
        <p:blipFill>
          <a:blip r:embed="rId2"/>
          <a:stretch>
            <a:fillRect/>
          </a:stretch>
        </p:blipFill>
        <p:spPr>
          <a:xfrm>
            <a:off x="450574" y="1417984"/>
            <a:ext cx="10429461" cy="2787304"/>
          </a:xfrm>
          <a:prstGeom prst="rect">
            <a:avLst/>
          </a:prstGeom>
        </p:spPr>
      </p:pic>
      <p:sp>
        <p:nvSpPr>
          <p:cNvPr id="3" name="Rectangle : coins arrondis 2">
            <a:extLst>
              <a:ext uri="{FF2B5EF4-FFF2-40B4-BE49-F238E27FC236}">
                <a16:creationId xmlns:a16="http://schemas.microsoft.com/office/drawing/2014/main" id="{615B1308-46C7-440D-93CC-4C57E9CC1A76}"/>
              </a:ext>
            </a:extLst>
          </p:cNvPr>
          <p:cNvSpPr/>
          <p:nvPr/>
        </p:nvSpPr>
        <p:spPr>
          <a:xfrm>
            <a:off x="9886122" y="198783"/>
            <a:ext cx="1974573"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CONNEXION</a:t>
            </a:r>
          </a:p>
        </p:txBody>
      </p:sp>
    </p:spTree>
    <p:extLst>
      <p:ext uri="{BB962C8B-B14F-4D97-AF65-F5344CB8AC3E}">
        <p14:creationId xmlns:p14="http://schemas.microsoft.com/office/powerpoint/2010/main" val="1787407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7CBC0D2A-40BB-4E41-A6AA-345D3AAE15EE}"/>
              </a:ext>
            </a:extLst>
          </p:cNvPr>
          <p:cNvPicPr>
            <a:picLocks noChangeAspect="1"/>
          </p:cNvPicPr>
          <p:nvPr/>
        </p:nvPicPr>
        <p:blipFill>
          <a:blip r:embed="rId2"/>
          <a:stretch>
            <a:fillRect/>
          </a:stretch>
        </p:blipFill>
        <p:spPr>
          <a:xfrm>
            <a:off x="887896" y="371060"/>
            <a:ext cx="6467368" cy="3993874"/>
          </a:xfrm>
          <a:prstGeom prst="rect">
            <a:avLst/>
          </a:prstGeom>
        </p:spPr>
      </p:pic>
      <p:sp>
        <p:nvSpPr>
          <p:cNvPr id="3" name="Rectangle 2">
            <a:extLst>
              <a:ext uri="{FF2B5EF4-FFF2-40B4-BE49-F238E27FC236}">
                <a16:creationId xmlns:a16="http://schemas.microsoft.com/office/drawing/2014/main" id="{839F148F-42DB-4C13-9FC2-CB6128B104BF}"/>
              </a:ext>
            </a:extLst>
          </p:cNvPr>
          <p:cNvSpPr/>
          <p:nvPr/>
        </p:nvSpPr>
        <p:spPr>
          <a:xfrm>
            <a:off x="6930887" y="4005914"/>
            <a:ext cx="4580901" cy="1766189"/>
          </a:xfrm>
          <a:prstGeom prst="rect">
            <a:avLst/>
          </a:prstGeom>
        </p:spPr>
        <p:txBody>
          <a:bodyPr wrap="square">
            <a:spAutoFit/>
          </a:bodyPr>
          <a:lstStyle/>
          <a:p>
            <a:pPr algn="ctr">
              <a:lnSpc>
                <a:spcPct val="107000"/>
              </a:lnSpc>
              <a:spcAft>
                <a:spcPts val="800"/>
              </a:spcAft>
            </a:pPr>
            <a:r>
              <a:rPr lang="fr-FR" dirty="0">
                <a:latin typeface="Calibri" panose="020F0502020204030204" pitchFamily="34" charset="0"/>
                <a:ea typeface="Calibri" panose="020F0502020204030204" pitchFamily="34" charset="0"/>
                <a:cs typeface="Calibri" panose="020F0502020204030204" pitchFamily="34" charset="0"/>
              </a:rPr>
              <a:t>Roadmap</a:t>
            </a:r>
          </a:p>
          <a:p>
            <a:pPr algn="ctr">
              <a:lnSpc>
                <a:spcPct val="107000"/>
              </a:lnSpc>
              <a:spcAft>
                <a:spcPts val="800"/>
              </a:spcAft>
            </a:pPr>
            <a:r>
              <a:rPr lang="fr-FR" dirty="0">
                <a:latin typeface="Calibri" panose="020F0502020204030204" pitchFamily="34" charset="0"/>
                <a:ea typeface="Calibri" panose="020F0502020204030204" pitchFamily="34" charset="0"/>
                <a:cs typeface="Calibri" panose="020F0502020204030204" pitchFamily="34" charset="0"/>
              </a:rPr>
              <a:t> </a:t>
            </a:r>
          </a:p>
          <a:p>
            <a:pPr>
              <a:lnSpc>
                <a:spcPct val="107000"/>
              </a:lnSpc>
              <a:spcAft>
                <a:spcPts val="800"/>
              </a:spcAft>
            </a:pPr>
            <a:r>
              <a:rPr lang="fr-FR" dirty="0">
                <a:latin typeface="Calibri" panose="020F0502020204030204" pitchFamily="34" charset="0"/>
                <a:ea typeface="Calibri" panose="020F0502020204030204" pitchFamily="34" charset="0"/>
                <a:cs typeface="Calibri" panose="020F0502020204030204" pitchFamily="34" charset="0"/>
              </a:rPr>
              <a:t>Fonctionnalités → Design → Wireframe → Diagramme UML / Vue relationnelle → charte graphique</a:t>
            </a:r>
          </a:p>
        </p:txBody>
      </p:sp>
      <p:sp>
        <p:nvSpPr>
          <p:cNvPr id="6" name="Flèche : bas 5">
            <a:extLst>
              <a:ext uri="{FF2B5EF4-FFF2-40B4-BE49-F238E27FC236}">
                <a16:creationId xmlns:a16="http://schemas.microsoft.com/office/drawing/2014/main" id="{89BBA1E5-764D-4A0C-BE9D-145B0AADBF44}"/>
              </a:ext>
            </a:extLst>
          </p:cNvPr>
          <p:cNvSpPr/>
          <p:nvPr/>
        </p:nvSpPr>
        <p:spPr>
          <a:xfrm>
            <a:off x="6096000" y="3127513"/>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1144999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C97ED647-6D1D-48FD-903E-F26A52A918BC}"/>
              </a:ext>
            </a:extLst>
          </p:cNvPr>
          <p:cNvPicPr>
            <a:picLocks noChangeAspect="1"/>
          </p:cNvPicPr>
          <p:nvPr/>
        </p:nvPicPr>
        <p:blipFill>
          <a:blip r:embed="rId2"/>
          <a:stretch>
            <a:fillRect/>
          </a:stretch>
        </p:blipFill>
        <p:spPr>
          <a:xfrm>
            <a:off x="1643269" y="1128298"/>
            <a:ext cx="9833113" cy="5459689"/>
          </a:xfrm>
          <a:prstGeom prst="rect">
            <a:avLst/>
          </a:prstGeom>
        </p:spPr>
      </p:pic>
      <p:pic>
        <p:nvPicPr>
          <p:cNvPr id="3" name="Image 2">
            <a:extLst>
              <a:ext uri="{FF2B5EF4-FFF2-40B4-BE49-F238E27FC236}">
                <a16:creationId xmlns:a16="http://schemas.microsoft.com/office/drawing/2014/main" id="{61CE2DBF-75E7-4B04-8EE8-046436016FF5}"/>
              </a:ext>
            </a:extLst>
          </p:cNvPr>
          <p:cNvPicPr>
            <a:picLocks noChangeAspect="1"/>
          </p:cNvPicPr>
          <p:nvPr/>
        </p:nvPicPr>
        <p:blipFill>
          <a:blip r:embed="rId3"/>
          <a:stretch>
            <a:fillRect/>
          </a:stretch>
        </p:blipFill>
        <p:spPr>
          <a:xfrm>
            <a:off x="414339" y="401085"/>
            <a:ext cx="3375783" cy="390525"/>
          </a:xfrm>
          <a:prstGeom prst="rect">
            <a:avLst/>
          </a:prstGeom>
        </p:spPr>
      </p:pic>
      <p:sp>
        <p:nvSpPr>
          <p:cNvPr id="4" name="Rectangle : coins arrondis 3">
            <a:extLst>
              <a:ext uri="{FF2B5EF4-FFF2-40B4-BE49-F238E27FC236}">
                <a16:creationId xmlns:a16="http://schemas.microsoft.com/office/drawing/2014/main" id="{460AE16F-E00B-44EA-A07C-E068248B58C5}"/>
              </a:ext>
            </a:extLst>
          </p:cNvPr>
          <p:cNvSpPr/>
          <p:nvPr/>
        </p:nvSpPr>
        <p:spPr>
          <a:xfrm>
            <a:off x="9005887" y="596348"/>
            <a:ext cx="2345634" cy="1063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FORM COMMENTAIRE</a:t>
            </a:r>
          </a:p>
        </p:txBody>
      </p:sp>
      <p:sp>
        <p:nvSpPr>
          <p:cNvPr id="5" name="Ellipse 4">
            <a:extLst>
              <a:ext uri="{FF2B5EF4-FFF2-40B4-BE49-F238E27FC236}">
                <a16:creationId xmlns:a16="http://schemas.microsoft.com/office/drawing/2014/main" id="{A7B7A95B-6A22-4FE9-B774-E0A3D23F80EA}"/>
              </a:ext>
            </a:extLst>
          </p:cNvPr>
          <p:cNvSpPr/>
          <p:nvPr/>
        </p:nvSpPr>
        <p:spPr>
          <a:xfrm>
            <a:off x="5777947" y="3530772"/>
            <a:ext cx="4943061" cy="7421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Required attribut obligatoire du champs </a:t>
            </a:r>
          </a:p>
        </p:txBody>
      </p:sp>
      <p:cxnSp>
        <p:nvCxnSpPr>
          <p:cNvPr id="7" name="Connecteur droit 6">
            <a:extLst>
              <a:ext uri="{FF2B5EF4-FFF2-40B4-BE49-F238E27FC236}">
                <a16:creationId xmlns:a16="http://schemas.microsoft.com/office/drawing/2014/main" id="{5647FC2F-A66D-4021-8F8A-FD6AC71CA599}"/>
              </a:ext>
            </a:extLst>
          </p:cNvPr>
          <p:cNvCxnSpPr>
            <a:cxnSpLocks/>
          </p:cNvCxnSpPr>
          <p:nvPr/>
        </p:nvCxnSpPr>
        <p:spPr>
          <a:xfrm>
            <a:off x="3472070" y="3515760"/>
            <a:ext cx="2491408" cy="473144"/>
          </a:xfrm>
          <a:prstGeom prst="line">
            <a:avLst/>
          </a:prstGeom>
        </p:spPr>
        <p:style>
          <a:lnRef idx="1">
            <a:schemeClr val="accent1"/>
          </a:lnRef>
          <a:fillRef idx="0">
            <a:schemeClr val="accent1"/>
          </a:fillRef>
          <a:effectRef idx="0">
            <a:schemeClr val="accent1"/>
          </a:effectRef>
          <a:fontRef idx="minor">
            <a:schemeClr val="tx1"/>
          </a:fontRef>
        </p:style>
      </p:cxnSp>
      <p:sp>
        <p:nvSpPr>
          <p:cNvPr id="10" name="Ellipse 9">
            <a:extLst>
              <a:ext uri="{FF2B5EF4-FFF2-40B4-BE49-F238E27FC236}">
                <a16:creationId xmlns:a16="http://schemas.microsoft.com/office/drawing/2014/main" id="{77279FC3-0151-4431-89CF-B7D36B4C6CC3}"/>
              </a:ext>
            </a:extLst>
          </p:cNvPr>
          <p:cNvSpPr/>
          <p:nvPr/>
        </p:nvSpPr>
        <p:spPr>
          <a:xfrm>
            <a:off x="8044069" y="5158615"/>
            <a:ext cx="2968487" cy="13349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Placeholder Permet de déposer un champ d entrée suggestion utile </a:t>
            </a:r>
          </a:p>
        </p:txBody>
      </p:sp>
    </p:spTree>
    <p:extLst>
      <p:ext uri="{BB962C8B-B14F-4D97-AF65-F5344CB8AC3E}">
        <p14:creationId xmlns:p14="http://schemas.microsoft.com/office/powerpoint/2010/main" val="38053731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D2F9C78E-24E7-41C1-8B44-0B948EEA8FF1}"/>
              </a:ext>
            </a:extLst>
          </p:cNvPr>
          <p:cNvPicPr>
            <a:picLocks noChangeAspect="1"/>
          </p:cNvPicPr>
          <p:nvPr/>
        </p:nvPicPr>
        <p:blipFill>
          <a:blip r:embed="rId2"/>
          <a:stretch>
            <a:fillRect/>
          </a:stretch>
        </p:blipFill>
        <p:spPr>
          <a:xfrm>
            <a:off x="962645" y="675860"/>
            <a:ext cx="10469217" cy="6182139"/>
          </a:xfrm>
          <a:prstGeom prst="rect">
            <a:avLst/>
          </a:prstGeom>
        </p:spPr>
      </p:pic>
      <p:pic>
        <p:nvPicPr>
          <p:cNvPr id="4" name="Image 3">
            <a:extLst>
              <a:ext uri="{FF2B5EF4-FFF2-40B4-BE49-F238E27FC236}">
                <a16:creationId xmlns:a16="http://schemas.microsoft.com/office/drawing/2014/main" id="{B7FA68D8-D7D0-4142-BC26-09DB2076EDC6}"/>
              </a:ext>
            </a:extLst>
          </p:cNvPr>
          <p:cNvPicPr>
            <a:picLocks noChangeAspect="1"/>
          </p:cNvPicPr>
          <p:nvPr/>
        </p:nvPicPr>
        <p:blipFill>
          <a:blip r:embed="rId3"/>
          <a:stretch>
            <a:fillRect/>
          </a:stretch>
        </p:blipFill>
        <p:spPr>
          <a:xfrm>
            <a:off x="1492732" y="178074"/>
            <a:ext cx="1838325" cy="342900"/>
          </a:xfrm>
          <a:prstGeom prst="rect">
            <a:avLst/>
          </a:prstGeom>
        </p:spPr>
      </p:pic>
      <p:sp>
        <p:nvSpPr>
          <p:cNvPr id="5" name="Rectangle : coins arrondis 4">
            <a:extLst>
              <a:ext uri="{FF2B5EF4-FFF2-40B4-BE49-F238E27FC236}">
                <a16:creationId xmlns:a16="http://schemas.microsoft.com/office/drawing/2014/main" id="{C5114CCB-5441-437E-A76F-0268C2BBAD3E}"/>
              </a:ext>
            </a:extLst>
          </p:cNvPr>
          <p:cNvSpPr/>
          <p:nvPr/>
        </p:nvSpPr>
        <p:spPr>
          <a:xfrm>
            <a:off x="8971722" y="212035"/>
            <a:ext cx="234563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FORM INSCRIPTION</a:t>
            </a:r>
          </a:p>
        </p:txBody>
      </p:sp>
      <p:pic>
        <p:nvPicPr>
          <p:cNvPr id="6" name="Image 5">
            <a:extLst>
              <a:ext uri="{FF2B5EF4-FFF2-40B4-BE49-F238E27FC236}">
                <a16:creationId xmlns:a16="http://schemas.microsoft.com/office/drawing/2014/main" id="{10CCC944-2ABC-4376-BF34-C812FB0318ED}"/>
              </a:ext>
            </a:extLst>
          </p:cNvPr>
          <p:cNvPicPr>
            <a:picLocks noChangeAspect="1"/>
          </p:cNvPicPr>
          <p:nvPr/>
        </p:nvPicPr>
        <p:blipFill>
          <a:blip r:embed="rId4"/>
          <a:stretch>
            <a:fillRect/>
          </a:stretch>
        </p:blipFill>
        <p:spPr>
          <a:xfrm>
            <a:off x="962645" y="164823"/>
            <a:ext cx="561975" cy="342899"/>
          </a:xfrm>
          <a:prstGeom prst="rect">
            <a:avLst/>
          </a:prstGeom>
        </p:spPr>
      </p:pic>
    </p:spTree>
    <p:extLst>
      <p:ext uri="{BB962C8B-B14F-4D97-AF65-F5344CB8AC3E}">
        <p14:creationId xmlns:p14="http://schemas.microsoft.com/office/powerpoint/2010/main" val="1018170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 coins arrondis 1">
            <a:extLst>
              <a:ext uri="{FF2B5EF4-FFF2-40B4-BE49-F238E27FC236}">
                <a16:creationId xmlns:a16="http://schemas.microsoft.com/office/drawing/2014/main" id="{FA3C8DCF-2D3A-4FC2-8726-6EBF506A70B9}"/>
              </a:ext>
            </a:extLst>
          </p:cNvPr>
          <p:cNvSpPr/>
          <p:nvPr/>
        </p:nvSpPr>
        <p:spPr>
          <a:xfrm>
            <a:off x="365407" y="270412"/>
            <a:ext cx="4236904" cy="7067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FF0000"/>
                </a:solidFill>
              </a:rPr>
              <a:t>Méthode post </a:t>
            </a:r>
            <a:r>
              <a:rPr lang="fr-FR" dirty="0"/>
              <a:t>permet de faire un envoie sur les pages externes  </a:t>
            </a:r>
          </a:p>
          <a:p>
            <a:pPr algn="ctr"/>
            <a:endParaRPr lang="fr-FR" dirty="0"/>
          </a:p>
        </p:txBody>
      </p:sp>
      <p:sp>
        <p:nvSpPr>
          <p:cNvPr id="3" name="Flèche : bas 2">
            <a:extLst>
              <a:ext uri="{FF2B5EF4-FFF2-40B4-BE49-F238E27FC236}">
                <a16:creationId xmlns:a16="http://schemas.microsoft.com/office/drawing/2014/main" id="{F29C75C9-AE81-49FE-9A6C-B857309241A5}"/>
              </a:ext>
            </a:extLst>
          </p:cNvPr>
          <p:cNvSpPr/>
          <p:nvPr/>
        </p:nvSpPr>
        <p:spPr>
          <a:xfrm>
            <a:off x="2370257" y="1128555"/>
            <a:ext cx="274517" cy="8392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 coins arrondis 4">
            <a:extLst>
              <a:ext uri="{FF2B5EF4-FFF2-40B4-BE49-F238E27FC236}">
                <a16:creationId xmlns:a16="http://schemas.microsoft.com/office/drawing/2014/main" id="{2558051B-85FC-45B7-8660-069183CABE98}"/>
              </a:ext>
            </a:extLst>
          </p:cNvPr>
          <p:cNvSpPr/>
          <p:nvPr/>
        </p:nvSpPr>
        <p:spPr>
          <a:xfrm>
            <a:off x="251806" y="2119221"/>
            <a:ext cx="4236903" cy="14179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Cela Sert de pages de traitement </a:t>
            </a:r>
          </a:p>
          <a:p>
            <a:pPr algn="ctr"/>
            <a:r>
              <a:rPr lang="fr-FR" dirty="0"/>
              <a:t>connexion</a:t>
            </a:r>
          </a:p>
          <a:p>
            <a:pPr algn="ctr"/>
            <a:r>
              <a:rPr lang="fr-FR" dirty="0"/>
              <a:t>Inscription</a:t>
            </a:r>
          </a:p>
          <a:p>
            <a:pPr algn="ctr"/>
            <a:r>
              <a:rPr lang="fr-FR" dirty="0"/>
              <a:t>Ajout commentaire</a:t>
            </a:r>
          </a:p>
        </p:txBody>
      </p:sp>
      <p:sp>
        <p:nvSpPr>
          <p:cNvPr id="6" name="Flèche : bas 5">
            <a:extLst>
              <a:ext uri="{FF2B5EF4-FFF2-40B4-BE49-F238E27FC236}">
                <a16:creationId xmlns:a16="http://schemas.microsoft.com/office/drawing/2014/main" id="{3281960E-3FD7-4170-9ED6-F42CCB686538}"/>
              </a:ext>
            </a:extLst>
          </p:cNvPr>
          <p:cNvSpPr/>
          <p:nvPr/>
        </p:nvSpPr>
        <p:spPr>
          <a:xfrm>
            <a:off x="2370257" y="3688478"/>
            <a:ext cx="274517" cy="9497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 coins arrondis 6">
            <a:extLst>
              <a:ext uri="{FF2B5EF4-FFF2-40B4-BE49-F238E27FC236}">
                <a16:creationId xmlns:a16="http://schemas.microsoft.com/office/drawing/2014/main" id="{E18A7AC8-2E20-4D6C-937E-82040B533D26}"/>
              </a:ext>
            </a:extLst>
          </p:cNvPr>
          <p:cNvSpPr/>
          <p:nvPr/>
        </p:nvSpPr>
        <p:spPr>
          <a:xfrm>
            <a:off x="780939" y="4940808"/>
            <a:ext cx="3432313" cy="12722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Connexion A la BDD</a:t>
            </a:r>
          </a:p>
        </p:txBody>
      </p:sp>
      <p:sp>
        <p:nvSpPr>
          <p:cNvPr id="8" name="Ellipse 7">
            <a:extLst>
              <a:ext uri="{FF2B5EF4-FFF2-40B4-BE49-F238E27FC236}">
                <a16:creationId xmlns:a16="http://schemas.microsoft.com/office/drawing/2014/main" id="{756E0646-D6BE-4CEF-953A-539E12211962}"/>
              </a:ext>
            </a:extLst>
          </p:cNvPr>
          <p:cNvSpPr/>
          <p:nvPr/>
        </p:nvSpPr>
        <p:spPr>
          <a:xfrm>
            <a:off x="6516228" y="2373133"/>
            <a:ext cx="2849218" cy="9101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Différentes requêtes (vérifications)</a:t>
            </a:r>
          </a:p>
        </p:txBody>
      </p:sp>
      <p:sp>
        <p:nvSpPr>
          <p:cNvPr id="12" name="Flèche : bas 11">
            <a:extLst>
              <a:ext uri="{FF2B5EF4-FFF2-40B4-BE49-F238E27FC236}">
                <a16:creationId xmlns:a16="http://schemas.microsoft.com/office/drawing/2014/main" id="{C3F81C9A-00DD-4826-902C-7DDBA6905AC0}"/>
              </a:ext>
            </a:extLst>
          </p:cNvPr>
          <p:cNvSpPr/>
          <p:nvPr/>
        </p:nvSpPr>
        <p:spPr>
          <a:xfrm rot="5400000">
            <a:off x="5214731" y="2069256"/>
            <a:ext cx="484632" cy="14179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Flèche : droite 12">
            <a:extLst>
              <a:ext uri="{FF2B5EF4-FFF2-40B4-BE49-F238E27FC236}">
                <a16:creationId xmlns:a16="http://schemas.microsoft.com/office/drawing/2014/main" id="{456B9D6B-DC26-4C28-8B9C-04CBB4981FC6}"/>
              </a:ext>
            </a:extLst>
          </p:cNvPr>
          <p:cNvSpPr/>
          <p:nvPr/>
        </p:nvSpPr>
        <p:spPr>
          <a:xfrm>
            <a:off x="4748056" y="5334596"/>
            <a:ext cx="1417982"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Ellipse 13">
            <a:extLst>
              <a:ext uri="{FF2B5EF4-FFF2-40B4-BE49-F238E27FC236}">
                <a16:creationId xmlns:a16="http://schemas.microsoft.com/office/drawing/2014/main" id="{1465FDB1-8C93-453F-A3D9-6DC08AA6E289}"/>
              </a:ext>
            </a:extLst>
          </p:cNvPr>
          <p:cNvSpPr/>
          <p:nvPr/>
        </p:nvSpPr>
        <p:spPr>
          <a:xfrm>
            <a:off x="6516228" y="4976788"/>
            <a:ext cx="2339009"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Récupération des données</a:t>
            </a:r>
          </a:p>
        </p:txBody>
      </p:sp>
    </p:spTree>
    <p:extLst>
      <p:ext uri="{BB962C8B-B14F-4D97-AF65-F5344CB8AC3E}">
        <p14:creationId xmlns:p14="http://schemas.microsoft.com/office/powerpoint/2010/main" val="40041708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B2886B27-CDF3-485E-9521-ACC393181A3A}"/>
              </a:ext>
            </a:extLst>
          </p:cNvPr>
          <p:cNvPicPr>
            <a:picLocks noChangeAspect="1"/>
          </p:cNvPicPr>
          <p:nvPr/>
        </p:nvPicPr>
        <p:blipFill>
          <a:blip r:embed="rId2"/>
          <a:stretch>
            <a:fillRect/>
          </a:stretch>
        </p:blipFill>
        <p:spPr>
          <a:xfrm>
            <a:off x="210584" y="1315071"/>
            <a:ext cx="9383989" cy="5542929"/>
          </a:xfrm>
          <a:prstGeom prst="rect">
            <a:avLst/>
          </a:prstGeom>
        </p:spPr>
      </p:pic>
      <p:pic>
        <p:nvPicPr>
          <p:cNvPr id="3" name="Image 2">
            <a:extLst>
              <a:ext uri="{FF2B5EF4-FFF2-40B4-BE49-F238E27FC236}">
                <a16:creationId xmlns:a16="http://schemas.microsoft.com/office/drawing/2014/main" id="{28DFB4ED-BB9D-45BF-8734-DC14D9C7F3D6}"/>
              </a:ext>
            </a:extLst>
          </p:cNvPr>
          <p:cNvPicPr>
            <a:picLocks noChangeAspect="1"/>
          </p:cNvPicPr>
          <p:nvPr/>
        </p:nvPicPr>
        <p:blipFill>
          <a:blip r:embed="rId3"/>
          <a:stretch>
            <a:fillRect/>
          </a:stretch>
        </p:blipFill>
        <p:spPr>
          <a:xfrm>
            <a:off x="210585" y="713133"/>
            <a:ext cx="2600325" cy="342900"/>
          </a:xfrm>
          <a:prstGeom prst="rect">
            <a:avLst/>
          </a:prstGeom>
        </p:spPr>
      </p:pic>
      <p:sp>
        <p:nvSpPr>
          <p:cNvPr id="4" name="Rectangle : coins arrondis 3">
            <a:extLst>
              <a:ext uri="{FF2B5EF4-FFF2-40B4-BE49-F238E27FC236}">
                <a16:creationId xmlns:a16="http://schemas.microsoft.com/office/drawing/2014/main" id="{0A4CB74B-B8A0-4289-90E1-BD94C153F95F}"/>
              </a:ext>
            </a:extLst>
          </p:cNvPr>
          <p:cNvSpPr/>
          <p:nvPr/>
        </p:nvSpPr>
        <p:spPr>
          <a:xfrm>
            <a:off x="8971722" y="212035"/>
            <a:ext cx="234563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FORM CONNEXION</a:t>
            </a:r>
          </a:p>
        </p:txBody>
      </p:sp>
    </p:spTree>
    <p:extLst>
      <p:ext uri="{BB962C8B-B14F-4D97-AF65-F5344CB8AC3E}">
        <p14:creationId xmlns:p14="http://schemas.microsoft.com/office/powerpoint/2010/main" val="7522817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067DF8C4-19F5-4198-81C1-059D22914741}"/>
              </a:ext>
            </a:extLst>
          </p:cNvPr>
          <p:cNvPicPr>
            <a:picLocks noChangeAspect="1"/>
          </p:cNvPicPr>
          <p:nvPr/>
        </p:nvPicPr>
        <p:blipFill>
          <a:blip r:embed="rId2"/>
          <a:stretch>
            <a:fillRect/>
          </a:stretch>
        </p:blipFill>
        <p:spPr>
          <a:xfrm>
            <a:off x="6641411" y="202923"/>
            <a:ext cx="5179114" cy="2792068"/>
          </a:xfrm>
          <a:prstGeom prst="rect">
            <a:avLst/>
          </a:prstGeom>
        </p:spPr>
      </p:pic>
      <p:pic>
        <p:nvPicPr>
          <p:cNvPr id="4" name="Image 3">
            <a:extLst>
              <a:ext uri="{FF2B5EF4-FFF2-40B4-BE49-F238E27FC236}">
                <a16:creationId xmlns:a16="http://schemas.microsoft.com/office/drawing/2014/main" id="{046AED7A-4CDE-4AB5-BF4C-488BC6110C81}"/>
              </a:ext>
            </a:extLst>
          </p:cNvPr>
          <p:cNvPicPr>
            <a:picLocks noChangeAspect="1"/>
          </p:cNvPicPr>
          <p:nvPr/>
        </p:nvPicPr>
        <p:blipFill>
          <a:blip r:embed="rId3"/>
          <a:stretch>
            <a:fillRect/>
          </a:stretch>
        </p:blipFill>
        <p:spPr>
          <a:xfrm>
            <a:off x="238539" y="202923"/>
            <a:ext cx="5102087" cy="4659906"/>
          </a:xfrm>
          <a:prstGeom prst="rect">
            <a:avLst/>
          </a:prstGeom>
        </p:spPr>
      </p:pic>
      <p:pic>
        <p:nvPicPr>
          <p:cNvPr id="5" name="Image 4">
            <a:extLst>
              <a:ext uri="{FF2B5EF4-FFF2-40B4-BE49-F238E27FC236}">
                <a16:creationId xmlns:a16="http://schemas.microsoft.com/office/drawing/2014/main" id="{D6605BCD-077B-42C6-BB2B-10E67DBEBDAB}"/>
              </a:ext>
            </a:extLst>
          </p:cNvPr>
          <p:cNvPicPr>
            <a:picLocks noChangeAspect="1"/>
          </p:cNvPicPr>
          <p:nvPr/>
        </p:nvPicPr>
        <p:blipFill>
          <a:blip r:embed="rId4"/>
          <a:stretch>
            <a:fillRect/>
          </a:stretch>
        </p:blipFill>
        <p:spPr>
          <a:xfrm>
            <a:off x="5863465" y="3429000"/>
            <a:ext cx="5686425" cy="3067050"/>
          </a:xfrm>
          <a:prstGeom prst="rect">
            <a:avLst/>
          </a:prstGeom>
        </p:spPr>
      </p:pic>
      <p:sp>
        <p:nvSpPr>
          <p:cNvPr id="6" name="Rectangle : coins arrondis 5">
            <a:extLst>
              <a:ext uri="{FF2B5EF4-FFF2-40B4-BE49-F238E27FC236}">
                <a16:creationId xmlns:a16="http://schemas.microsoft.com/office/drawing/2014/main" id="{D89E26F6-B603-4952-9013-1A88D1B0C62E}"/>
              </a:ext>
            </a:extLst>
          </p:cNvPr>
          <p:cNvSpPr/>
          <p:nvPr/>
        </p:nvSpPr>
        <p:spPr>
          <a:xfrm>
            <a:off x="1431234" y="5393635"/>
            <a:ext cx="2981739"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MODAL</a:t>
            </a:r>
          </a:p>
        </p:txBody>
      </p:sp>
    </p:spTree>
    <p:extLst>
      <p:ext uri="{BB962C8B-B14F-4D97-AF65-F5344CB8AC3E}">
        <p14:creationId xmlns:p14="http://schemas.microsoft.com/office/powerpoint/2010/main" val="21793477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DBD3A447-2FDB-42BB-B2FD-8E9AE62F45D9}"/>
              </a:ext>
            </a:extLst>
          </p:cNvPr>
          <p:cNvPicPr>
            <a:picLocks noChangeAspect="1"/>
          </p:cNvPicPr>
          <p:nvPr/>
        </p:nvPicPr>
        <p:blipFill>
          <a:blip r:embed="rId2"/>
          <a:stretch>
            <a:fillRect/>
          </a:stretch>
        </p:blipFill>
        <p:spPr>
          <a:xfrm>
            <a:off x="2662237" y="395287"/>
            <a:ext cx="8429833" cy="6067425"/>
          </a:xfrm>
          <a:prstGeom prst="rect">
            <a:avLst/>
          </a:prstGeom>
        </p:spPr>
      </p:pic>
      <p:sp>
        <p:nvSpPr>
          <p:cNvPr id="3" name="Rectangle : coins arrondis 2">
            <a:extLst>
              <a:ext uri="{FF2B5EF4-FFF2-40B4-BE49-F238E27FC236}">
                <a16:creationId xmlns:a16="http://schemas.microsoft.com/office/drawing/2014/main" id="{15B03A1D-107E-4CAB-835C-23C405621833}"/>
              </a:ext>
            </a:extLst>
          </p:cNvPr>
          <p:cNvSpPr/>
          <p:nvPr/>
        </p:nvSpPr>
        <p:spPr>
          <a:xfrm>
            <a:off x="621402" y="2266123"/>
            <a:ext cx="204083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CSS MODAL</a:t>
            </a:r>
          </a:p>
        </p:txBody>
      </p:sp>
    </p:spTree>
    <p:extLst>
      <p:ext uri="{BB962C8B-B14F-4D97-AF65-F5344CB8AC3E}">
        <p14:creationId xmlns:p14="http://schemas.microsoft.com/office/powerpoint/2010/main" val="20270064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11A9792A-EA7C-49C1-A8D3-96E10075BB39}"/>
              </a:ext>
            </a:extLst>
          </p:cNvPr>
          <p:cNvPicPr>
            <a:picLocks noChangeAspect="1"/>
          </p:cNvPicPr>
          <p:nvPr/>
        </p:nvPicPr>
        <p:blipFill>
          <a:blip r:embed="rId2"/>
          <a:stretch>
            <a:fillRect/>
          </a:stretch>
        </p:blipFill>
        <p:spPr>
          <a:xfrm>
            <a:off x="707334" y="737980"/>
            <a:ext cx="3453848" cy="6120020"/>
          </a:xfrm>
          <a:prstGeom prst="rect">
            <a:avLst/>
          </a:prstGeom>
        </p:spPr>
      </p:pic>
      <p:pic>
        <p:nvPicPr>
          <p:cNvPr id="3" name="Image 2">
            <a:extLst>
              <a:ext uri="{FF2B5EF4-FFF2-40B4-BE49-F238E27FC236}">
                <a16:creationId xmlns:a16="http://schemas.microsoft.com/office/drawing/2014/main" id="{3B5DD3EE-5226-4784-A058-246CDAFD2984}"/>
              </a:ext>
            </a:extLst>
          </p:cNvPr>
          <p:cNvPicPr>
            <a:picLocks noChangeAspect="1"/>
          </p:cNvPicPr>
          <p:nvPr/>
        </p:nvPicPr>
        <p:blipFill>
          <a:blip r:embed="rId3"/>
          <a:stretch>
            <a:fillRect/>
          </a:stretch>
        </p:blipFill>
        <p:spPr>
          <a:xfrm>
            <a:off x="4617969" y="737980"/>
            <a:ext cx="3600450" cy="6120020"/>
          </a:xfrm>
          <a:prstGeom prst="rect">
            <a:avLst/>
          </a:prstGeom>
        </p:spPr>
      </p:pic>
      <p:sp>
        <p:nvSpPr>
          <p:cNvPr id="4" name="Rectangle : coins arrondis 3">
            <a:extLst>
              <a:ext uri="{FF2B5EF4-FFF2-40B4-BE49-F238E27FC236}">
                <a16:creationId xmlns:a16="http://schemas.microsoft.com/office/drawing/2014/main" id="{2805C38D-1E42-46F0-B766-2AAEC3AA9C1A}"/>
              </a:ext>
            </a:extLst>
          </p:cNvPr>
          <p:cNvSpPr/>
          <p:nvPr/>
        </p:nvSpPr>
        <p:spPr>
          <a:xfrm>
            <a:off x="8675206" y="737980"/>
            <a:ext cx="25311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SCRIPT MODAL</a:t>
            </a:r>
          </a:p>
        </p:txBody>
      </p:sp>
    </p:spTree>
    <p:extLst>
      <p:ext uri="{BB962C8B-B14F-4D97-AF65-F5344CB8AC3E}">
        <p14:creationId xmlns:p14="http://schemas.microsoft.com/office/powerpoint/2010/main" val="39526899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DA3185C3-41D4-4178-B732-19F85F165157}"/>
              </a:ext>
            </a:extLst>
          </p:cNvPr>
          <p:cNvPicPr>
            <a:picLocks noChangeAspect="1"/>
          </p:cNvPicPr>
          <p:nvPr/>
        </p:nvPicPr>
        <p:blipFill>
          <a:blip r:embed="rId2"/>
          <a:stretch>
            <a:fillRect/>
          </a:stretch>
        </p:blipFill>
        <p:spPr>
          <a:xfrm>
            <a:off x="1666875" y="285750"/>
            <a:ext cx="8858250" cy="6286500"/>
          </a:xfrm>
          <a:prstGeom prst="rect">
            <a:avLst/>
          </a:prstGeom>
        </p:spPr>
      </p:pic>
      <p:sp>
        <p:nvSpPr>
          <p:cNvPr id="3" name="Rectangle : coins arrondis 2">
            <a:extLst>
              <a:ext uri="{FF2B5EF4-FFF2-40B4-BE49-F238E27FC236}">
                <a16:creationId xmlns:a16="http://schemas.microsoft.com/office/drawing/2014/main" id="{38F0F0FA-BEAA-4139-92B5-8ECD72F17793}"/>
              </a:ext>
            </a:extLst>
          </p:cNvPr>
          <p:cNvSpPr/>
          <p:nvPr/>
        </p:nvSpPr>
        <p:spPr>
          <a:xfrm>
            <a:off x="6493566" y="636104"/>
            <a:ext cx="174928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INDEX</a:t>
            </a:r>
          </a:p>
        </p:txBody>
      </p:sp>
    </p:spTree>
    <p:extLst>
      <p:ext uri="{BB962C8B-B14F-4D97-AF65-F5344CB8AC3E}">
        <p14:creationId xmlns:p14="http://schemas.microsoft.com/office/powerpoint/2010/main" val="21802184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ACBA7CF4-8D8E-4F37-9C74-2CBC1ED3925C}"/>
              </a:ext>
            </a:extLst>
          </p:cNvPr>
          <p:cNvPicPr>
            <a:picLocks noChangeAspect="1"/>
          </p:cNvPicPr>
          <p:nvPr/>
        </p:nvPicPr>
        <p:blipFill>
          <a:blip r:embed="rId2"/>
          <a:stretch>
            <a:fillRect/>
          </a:stretch>
        </p:blipFill>
        <p:spPr>
          <a:xfrm>
            <a:off x="1957387" y="695325"/>
            <a:ext cx="8277225" cy="5467350"/>
          </a:xfrm>
          <a:prstGeom prst="rect">
            <a:avLst/>
          </a:prstGeom>
        </p:spPr>
      </p:pic>
      <p:sp>
        <p:nvSpPr>
          <p:cNvPr id="4" name="Rectangle : coins arrondis 3">
            <a:extLst>
              <a:ext uri="{FF2B5EF4-FFF2-40B4-BE49-F238E27FC236}">
                <a16:creationId xmlns:a16="http://schemas.microsoft.com/office/drawing/2014/main" id="{945DEE5E-C122-45A5-B0F2-AD52C4BE4CDE}"/>
              </a:ext>
            </a:extLst>
          </p:cNvPr>
          <p:cNvSpPr/>
          <p:nvPr/>
        </p:nvSpPr>
        <p:spPr>
          <a:xfrm>
            <a:off x="10234612" y="1510748"/>
            <a:ext cx="174928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INDEX</a:t>
            </a:r>
          </a:p>
        </p:txBody>
      </p:sp>
    </p:spTree>
    <p:extLst>
      <p:ext uri="{BB962C8B-B14F-4D97-AF65-F5344CB8AC3E}">
        <p14:creationId xmlns:p14="http://schemas.microsoft.com/office/powerpoint/2010/main" val="41775453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87B90F7E-958F-44A8-87B7-DF406BFF2129}"/>
              </a:ext>
            </a:extLst>
          </p:cNvPr>
          <p:cNvPicPr>
            <a:picLocks noChangeAspect="1"/>
          </p:cNvPicPr>
          <p:nvPr/>
        </p:nvPicPr>
        <p:blipFill>
          <a:blip r:embed="rId2"/>
          <a:stretch>
            <a:fillRect/>
          </a:stretch>
        </p:blipFill>
        <p:spPr>
          <a:xfrm>
            <a:off x="2005012" y="690562"/>
            <a:ext cx="8181975" cy="5476875"/>
          </a:xfrm>
          <a:prstGeom prst="rect">
            <a:avLst/>
          </a:prstGeom>
        </p:spPr>
      </p:pic>
      <p:sp>
        <p:nvSpPr>
          <p:cNvPr id="3" name="Rectangle : coins arrondis 2">
            <a:extLst>
              <a:ext uri="{FF2B5EF4-FFF2-40B4-BE49-F238E27FC236}">
                <a16:creationId xmlns:a16="http://schemas.microsoft.com/office/drawing/2014/main" id="{C610EFA6-6AEE-40B1-9855-7B7C14B79764}"/>
              </a:ext>
            </a:extLst>
          </p:cNvPr>
          <p:cNvSpPr/>
          <p:nvPr/>
        </p:nvSpPr>
        <p:spPr>
          <a:xfrm>
            <a:off x="10005392" y="1524000"/>
            <a:ext cx="174928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INDEX</a:t>
            </a:r>
          </a:p>
        </p:txBody>
      </p:sp>
    </p:spTree>
    <p:extLst>
      <p:ext uri="{BB962C8B-B14F-4D97-AF65-F5344CB8AC3E}">
        <p14:creationId xmlns:p14="http://schemas.microsoft.com/office/powerpoint/2010/main" val="5128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ED34CB90-3D4B-4DE9-9BED-D5F3B09D70A8}"/>
              </a:ext>
            </a:extLst>
          </p:cNvPr>
          <p:cNvPicPr>
            <a:picLocks noChangeAspect="1"/>
          </p:cNvPicPr>
          <p:nvPr/>
        </p:nvPicPr>
        <p:blipFill>
          <a:blip r:embed="rId2"/>
          <a:stretch>
            <a:fillRect/>
          </a:stretch>
        </p:blipFill>
        <p:spPr>
          <a:xfrm>
            <a:off x="0" y="456865"/>
            <a:ext cx="12192000" cy="5944269"/>
          </a:xfrm>
          <a:prstGeom prst="rect">
            <a:avLst/>
          </a:prstGeom>
        </p:spPr>
      </p:pic>
    </p:spTree>
    <p:extLst>
      <p:ext uri="{BB962C8B-B14F-4D97-AF65-F5344CB8AC3E}">
        <p14:creationId xmlns:p14="http://schemas.microsoft.com/office/powerpoint/2010/main" val="29843657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820B1289-9C8F-4B66-B524-3160BD711D2A}"/>
              </a:ext>
            </a:extLst>
          </p:cNvPr>
          <p:cNvPicPr>
            <a:picLocks noChangeAspect="1"/>
          </p:cNvPicPr>
          <p:nvPr/>
        </p:nvPicPr>
        <p:blipFill>
          <a:blip r:embed="rId2"/>
          <a:stretch>
            <a:fillRect/>
          </a:stretch>
        </p:blipFill>
        <p:spPr>
          <a:xfrm>
            <a:off x="1800225" y="533400"/>
            <a:ext cx="8591550" cy="5791200"/>
          </a:xfrm>
          <a:prstGeom prst="rect">
            <a:avLst/>
          </a:prstGeom>
        </p:spPr>
      </p:pic>
      <p:sp>
        <p:nvSpPr>
          <p:cNvPr id="3" name="Rectangle : coins arrondis 2">
            <a:extLst>
              <a:ext uri="{FF2B5EF4-FFF2-40B4-BE49-F238E27FC236}">
                <a16:creationId xmlns:a16="http://schemas.microsoft.com/office/drawing/2014/main" id="{58E02E66-8634-4C05-9523-38AF5CF548B1}"/>
              </a:ext>
            </a:extLst>
          </p:cNvPr>
          <p:cNvSpPr/>
          <p:nvPr/>
        </p:nvSpPr>
        <p:spPr>
          <a:xfrm>
            <a:off x="7540487" y="1152939"/>
            <a:ext cx="271669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CAROUSEL </a:t>
            </a:r>
          </a:p>
        </p:txBody>
      </p:sp>
    </p:spTree>
    <p:extLst>
      <p:ext uri="{BB962C8B-B14F-4D97-AF65-F5344CB8AC3E}">
        <p14:creationId xmlns:p14="http://schemas.microsoft.com/office/powerpoint/2010/main" val="8068373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FD979090-A91A-4C82-81E1-97E153A6F3F2}"/>
              </a:ext>
            </a:extLst>
          </p:cNvPr>
          <p:cNvPicPr>
            <a:picLocks noChangeAspect="1"/>
          </p:cNvPicPr>
          <p:nvPr/>
        </p:nvPicPr>
        <p:blipFill>
          <a:blip r:embed="rId2"/>
          <a:stretch>
            <a:fillRect/>
          </a:stretch>
        </p:blipFill>
        <p:spPr>
          <a:xfrm>
            <a:off x="0" y="187808"/>
            <a:ext cx="11249025" cy="2771775"/>
          </a:xfrm>
          <a:prstGeom prst="rect">
            <a:avLst/>
          </a:prstGeom>
        </p:spPr>
      </p:pic>
      <p:pic>
        <p:nvPicPr>
          <p:cNvPr id="3" name="Image 2">
            <a:extLst>
              <a:ext uri="{FF2B5EF4-FFF2-40B4-BE49-F238E27FC236}">
                <a16:creationId xmlns:a16="http://schemas.microsoft.com/office/drawing/2014/main" id="{03471E34-5E59-4A97-8F01-D941057B11C0}"/>
              </a:ext>
            </a:extLst>
          </p:cNvPr>
          <p:cNvPicPr>
            <a:picLocks noChangeAspect="1"/>
          </p:cNvPicPr>
          <p:nvPr/>
        </p:nvPicPr>
        <p:blipFill>
          <a:blip r:embed="rId3"/>
          <a:stretch>
            <a:fillRect/>
          </a:stretch>
        </p:blipFill>
        <p:spPr>
          <a:xfrm>
            <a:off x="6342201" y="2442748"/>
            <a:ext cx="5849800" cy="2468548"/>
          </a:xfrm>
          <a:prstGeom prst="rect">
            <a:avLst/>
          </a:prstGeom>
        </p:spPr>
      </p:pic>
      <p:pic>
        <p:nvPicPr>
          <p:cNvPr id="6" name="Image 5">
            <a:extLst>
              <a:ext uri="{FF2B5EF4-FFF2-40B4-BE49-F238E27FC236}">
                <a16:creationId xmlns:a16="http://schemas.microsoft.com/office/drawing/2014/main" id="{ABA6D709-3B5C-43BD-BDB5-A6366C0FF586}"/>
              </a:ext>
            </a:extLst>
          </p:cNvPr>
          <p:cNvPicPr>
            <a:picLocks noChangeAspect="1"/>
          </p:cNvPicPr>
          <p:nvPr/>
        </p:nvPicPr>
        <p:blipFill>
          <a:blip r:embed="rId4"/>
          <a:stretch>
            <a:fillRect/>
          </a:stretch>
        </p:blipFill>
        <p:spPr>
          <a:xfrm>
            <a:off x="456163" y="3898417"/>
            <a:ext cx="5819775" cy="1839773"/>
          </a:xfrm>
          <a:prstGeom prst="rect">
            <a:avLst/>
          </a:prstGeom>
        </p:spPr>
      </p:pic>
    </p:spTree>
    <p:extLst>
      <p:ext uri="{BB962C8B-B14F-4D97-AF65-F5344CB8AC3E}">
        <p14:creationId xmlns:p14="http://schemas.microsoft.com/office/powerpoint/2010/main" val="17940398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437B774F-DF0A-4353-BCE4-650454FF852A}"/>
              </a:ext>
            </a:extLst>
          </p:cNvPr>
          <p:cNvPicPr>
            <a:picLocks noChangeAspect="1"/>
          </p:cNvPicPr>
          <p:nvPr/>
        </p:nvPicPr>
        <p:blipFill>
          <a:blip r:embed="rId2"/>
          <a:stretch>
            <a:fillRect/>
          </a:stretch>
        </p:blipFill>
        <p:spPr>
          <a:xfrm>
            <a:off x="262209" y="438150"/>
            <a:ext cx="5621756" cy="6419849"/>
          </a:xfrm>
          <a:prstGeom prst="rect">
            <a:avLst/>
          </a:prstGeom>
        </p:spPr>
      </p:pic>
      <p:sp>
        <p:nvSpPr>
          <p:cNvPr id="3" name="Rectangle : coins arrondis 2">
            <a:extLst>
              <a:ext uri="{FF2B5EF4-FFF2-40B4-BE49-F238E27FC236}">
                <a16:creationId xmlns:a16="http://schemas.microsoft.com/office/drawing/2014/main" id="{D1236DED-6733-4B5A-9EAA-9D59D3770363}"/>
              </a:ext>
            </a:extLst>
          </p:cNvPr>
          <p:cNvSpPr/>
          <p:nvPr/>
        </p:nvSpPr>
        <p:spPr>
          <a:xfrm>
            <a:off x="8070573" y="438150"/>
            <a:ext cx="1881809"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CSS ET SCRIPT CAROUSEL</a:t>
            </a:r>
          </a:p>
        </p:txBody>
      </p:sp>
      <p:pic>
        <p:nvPicPr>
          <p:cNvPr id="4" name="Image 3">
            <a:extLst>
              <a:ext uri="{FF2B5EF4-FFF2-40B4-BE49-F238E27FC236}">
                <a16:creationId xmlns:a16="http://schemas.microsoft.com/office/drawing/2014/main" id="{DDC529DC-481D-4E6B-B6D4-653924CB810B}"/>
              </a:ext>
            </a:extLst>
          </p:cNvPr>
          <p:cNvPicPr>
            <a:picLocks noChangeAspect="1"/>
          </p:cNvPicPr>
          <p:nvPr/>
        </p:nvPicPr>
        <p:blipFill>
          <a:blip r:embed="rId3"/>
          <a:stretch>
            <a:fillRect/>
          </a:stretch>
        </p:blipFill>
        <p:spPr>
          <a:xfrm>
            <a:off x="2834091" y="1463537"/>
            <a:ext cx="7926674" cy="4956313"/>
          </a:xfrm>
          <a:prstGeom prst="rect">
            <a:avLst/>
          </a:prstGeom>
        </p:spPr>
      </p:pic>
      <p:pic>
        <p:nvPicPr>
          <p:cNvPr id="5" name="Image 4">
            <a:extLst>
              <a:ext uri="{FF2B5EF4-FFF2-40B4-BE49-F238E27FC236}">
                <a16:creationId xmlns:a16="http://schemas.microsoft.com/office/drawing/2014/main" id="{30B38FE7-5E5A-4927-9DD1-5AA0D85D211C}"/>
              </a:ext>
            </a:extLst>
          </p:cNvPr>
          <p:cNvPicPr>
            <a:picLocks noChangeAspect="1"/>
          </p:cNvPicPr>
          <p:nvPr/>
        </p:nvPicPr>
        <p:blipFill>
          <a:blip r:embed="rId4"/>
          <a:stretch>
            <a:fillRect/>
          </a:stretch>
        </p:blipFill>
        <p:spPr>
          <a:xfrm>
            <a:off x="7078110" y="2028411"/>
            <a:ext cx="5324475" cy="3476625"/>
          </a:xfrm>
          <a:prstGeom prst="rect">
            <a:avLst/>
          </a:prstGeom>
        </p:spPr>
      </p:pic>
    </p:spTree>
    <p:extLst>
      <p:ext uri="{BB962C8B-B14F-4D97-AF65-F5344CB8AC3E}">
        <p14:creationId xmlns:p14="http://schemas.microsoft.com/office/powerpoint/2010/main" val="38995987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CB2E8150-FEA1-4AC8-A927-6CBF289EB98A}"/>
              </a:ext>
            </a:extLst>
          </p:cNvPr>
          <p:cNvPicPr>
            <a:picLocks noChangeAspect="1"/>
          </p:cNvPicPr>
          <p:nvPr/>
        </p:nvPicPr>
        <p:blipFill>
          <a:blip r:embed="rId2"/>
          <a:stretch>
            <a:fillRect/>
          </a:stretch>
        </p:blipFill>
        <p:spPr>
          <a:xfrm>
            <a:off x="394666" y="528637"/>
            <a:ext cx="7639050" cy="5800725"/>
          </a:xfrm>
          <a:prstGeom prst="rect">
            <a:avLst/>
          </a:prstGeom>
        </p:spPr>
      </p:pic>
      <p:sp>
        <p:nvSpPr>
          <p:cNvPr id="3" name="Rectangle : coins arrondis 2">
            <a:extLst>
              <a:ext uri="{FF2B5EF4-FFF2-40B4-BE49-F238E27FC236}">
                <a16:creationId xmlns:a16="http://schemas.microsoft.com/office/drawing/2014/main" id="{2A3D34DA-AE0A-48C8-BF4E-D8A51BB2F103}"/>
              </a:ext>
            </a:extLst>
          </p:cNvPr>
          <p:cNvSpPr/>
          <p:nvPr/>
        </p:nvSpPr>
        <p:spPr>
          <a:xfrm>
            <a:off x="6951429" y="179568"/>
            <a:ext cx="45719" cy="457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 coins arrondis 3">
            <a:extLst>
              <a:ext uri="{FF2B5EF4-FFF2-40B4-BE49-F238E27FC236}">
                <a16:creationId xmlns:a16="http://schemas.microsoft.com/office/drawing/2014/main" id="{F5142D01-D7FE-49C3-8DB4-5E7E5DA62219}"/>
              </a:ext>
            </a:extLst>
          </p:cNvPr>
          <p:cNvSpPr/>
          <p:nvPr/>
        </p:nvSpPr>
        <p:spPr>
          <a:xfrm>
            <a:off x="8521148" y="528637"/>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CSS</a:t>
            </a:r>
          </a:p>
        </p:txBody>
      </p:sp>
    </p:spTree>
    <p:extLst>
      <p:ext uri="{BB962C8B-B14F-4D97-AF65-F5344CB8AC3E}">
        <p14:creationId xmlns:p14="http://schemas.microsoft.com/office/powerpoint/2010/main" val="37182667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1D1A7278-C689-453F-A3E8-F9C393EF0184}"/>
              </a:ext>
            </a:extLst>
          </p:cNvPr>
          <p:cNvPicPr>
            <a:picLocks noChangeAspect="1"/>
          </p:cNvPicPr>
          <p:nvPr/>
        </p:nvPicPr>
        <p:blipFill>
          <a:blip r:embed="rId2"/>
          <a:stretch>
            <a:fillRect/>
          </a:stretch>
        </p:blipFill>
        <p:spPr>
          <a:xfrm>
            <a:off x="6388482" y="1478652"/>
            <a:ext cx="5803518" cy="5379348"/>
          </a:xfrm>
          <a:prstGeom prst="rect">
            <a:avLst/>
          </a:prstGeom>
        </p:spPr>
      </p:pic>
      <p:sp>
        <p:nvSpPr>
          <p:cNvPr id="3" name="Ellipse 2">
            <a:extLst>
              <a:ext uri="{FF2B5EF4-FFF2-40B4-BE49-F238E27FC236}">
                <a16:creationId xmlns:a16="http://schemas.microsoft.com/office/drawing/2014/main" id="{B31D64CF-C4F9-4885-8CEB-4D89BCCD089C}"/>
              </a:ext>
            </a:extLst>
          </p:cNvPr>
          <p:cNvSpPr/>
          <p:nvPr/>
        </p:nvSpPr>
        <p:spPr>
          <a:xfrm>
            <a:off x="9197009" y="3428999"/>
            <a:ext cx="2994991" cy="10767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Correspond à mes input name de form </a:t>
            </a:r>
            <a:r>
              <a:rPr lang="fr-FR" dirty="0" err="1"/>
              <a:t>commentaire.php</a:t>
            </a:r>
            <a:endParaRPr lang="fr-FR" dirty="0"/>
          </a:p>
        </p:txBody>
      </p:sp>
      <p:pic>
        <p:nvPicPr>
          <p:cNvPr id="8" name="Image 7">
            <a:extLst>
              <a:ext uri="{FF2B5EF4-FFF2-40B4-BE49-F238E27FC236}">
                <a16:creationId xmlns:a16="http://schemas.microsoft.com/office/drawing/2014/main" id="{72064C88-DE21-41CD-94D8-60B95F1A30D0}"/>
              </a:ext>
            </a:extLst>
          </p:cNvPr>
          <p:cNvPicPr>
            <a:picLocks noChangeAspect="1"/>
          </p:cNvPicPr>
          <p:nvPr/>
        </p:nvPicPr>
        <p:blipFill>
          <a:blip r:embed="rId3"/>
          <a:stretch>
            <a:fillRect/>
          </a:stretch>
        </p:blipFill>
        <p:spPr>
          <a:xfrm>
            <a:off x="0" y="235434"/>
            <a:ext cx="7148826" cy="2971592"/>
          </a:xfrm>
          <a:prstGeom prst="rect">
            <a:avLst/>
          </a:prstGeom>
        </p:spPr>
      </p:pic>
      <p:sp>
        <p:nvSpPr>
          <p:cNvPr id="9" name="Ellipse 8">
            <a:extLst>
              <a:ext uri="{FF2B5EF4-FFF2-40B4-BE49-F238E27FC236}">
                <a16:creationId xmlns:a16="http://schemas.microsoft.com/office/drawing/2014/main" id="{36313100-3080-4C05-BA04-5283547C5C69}"/>
              </a:ext>
            </a:extLst>
          </p:cNvPr>
          <p:cNvSpPr/>
          <p:nvPr/>
        </p:nvSpPr>
        <p:spPr>
          <a:xfrm>
            <a:off x="3723861" y="564252"/>
            <a:ext cx="1789044"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t>Index.php</a:t>
            </a:r>
            <a:endParaRPr lang="fr-FR" dirty="0"/>
          </a:p>
        </p:txBody>
      </p:sp>
      <p:cxnSp>
        <p:nvCxnSpPr>
          <p:cNvPr id="11" name="Connecteur droit 10">
            <a:extLst>
              <a:ext uri="{FF2B5EF4-FFF2-40B4-BE49-F238E27FC236}">
                <a16:creationId xmlns:a16="http://schemas.microsoft.com/office/drawing/2014/main" id="{6580B963-1CDC-4F77-B336-83D5754F7B60}"/>
              </a:ext>
            </a:extLst>
          </p:cNvPr>
          <p:cNvCxnSpPr>
            <a:cxnSpLocks/>
          </p:cNvCxnSpPr>
          <p:nvPr/>
        </p:nvCxnSpPr>
        <p:spPr>
          <a:xfrm>
            <a:off x="8799443" y="3428999"/>
            <a:ext cx="1577009"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Ellipse 12">
            <a:extLst>
              <a:ext uri="{FF2B5EF4-FFF2-40B4-BE49-F238E27FC236}">
                <a16:creationId xmlns:a16="http://schemas.microsoft.com/office/drawing/2014/main" id="{5BCB4E3D-26AD-439F-A925-26FF7D8EF598}"/>
              </a:ext>
            </a:extLst>
          </p:cNvPr>
          <p:cNvSpPr/>
          <p:nvPr/>
        </p:nvSpPr>
        <p:spPr>
          <a:xfrm>
            <a:off x="1250053" y="3304707"/>
            <a:ext cx="3891789" cy="13253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(isset($_REQUEST) va insérer le fichier de connexion MySQL des commentaires saisies</a:t>
            </a:r>
          </a:p>
        </p:txBody>
      </p:sp>
      <p:sp>
        <p:nvSpPr>
          <p:cNvPr id="14" name="Ellipse 13">
            <a:extLst>
              <a:ext uri="{FF2B5EF4-FFF2-40B4-BE49-F238E27FC236}">
                <a16:creationId xmlns:a16="http://schemas.microsoft.com/office/drawing/2014/main" id="{54D506FA-18C2-4A02-BC79-EE4234BFC30B}"/>
              </a:ext>
            </a:extLst>
          </p:cNvPr>
          <p:cNvSpPr/>
          <p:nvPr/>
        </p:nvSpPr>
        <p:spPr>
          <a:xfrm>
            <a:off x="1789042" y="5473044"/>
            <a:ext cx="3891789" cy="13253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Foreach je parcours les commentaires et je les affiche sous forme de liste </a:t>
            </a:r>
          </a:p>
        </p:txBody>
      </p:sp>
      <p:cxnSp>
        <p:nvCxnSpPr>
          <p:cNvPr id="16" name="Connecteur droit 15">
            <a:extLst>
              <a:ext uri="{FF2B5EF4-FFF2-40B4-BE49-F238E27FC236}">
                <a16:creationId xmlns:a16="http://schemas.microsoft.com/office/drawing/2014/main" id="{3F155141-AF5F-4F16-B6DC-F1FDDE993CCB}"/>
              </a:ext>
            </a:extLst>
          </p:cNvPr>
          <p:cNvCxnSpPr>
            <a:stCxn id="13" idx="4"/>
          </p:cNvCxnSpPr>
          <p:nvPr/>
        </p:nvCxnSpPr>
        <p:spPr>
          <a:xfrm>
            <a:off x="3299791" y="4630028"/>
            <a:ext cx="914400" cy="914400"/>
          </a:xfrm>
          <a:prstGeom prst="line">
            <a:avLst/>
          </a:prstGeom>
        </p:spPr>
        <p:style>
          <a:lnRef idx="1">
            <a:schemeClr val="accent1"/>
          </a:lnRef>
          <a:fillRef idx="0">
            <a:schemeClr val="accent1"/>
          </a:fillRef>
          <a:effectRef idx="0">
            <a:schemeClr val="accent1"/>
          </a:effectRef>
          <a:fontRef idx="minor">
            <a:schemeClr val="tx1"/>
          </a:fontRef>
        </p:style>
      </p:cxnSp>
      <p:sp>
        <p:nvSpPr>
          <p:cNvPr id="17" name="Ellipse 16">
            <a:extLst>
              <a:ext uri="{FF2B5EF4-FFF2-40B4-BE49-F238E27FC236}">
                <a16:creationId xmlns:a16="http://schemas.microsoft.com/office/drawing/2014/main" id="{66C8B854-2A2B-4D64-9FD1-1DE82DC24C1D}"/>
              </a:ext>
            </a:extLst>
          </p:cNvPr>
          <p:cNvSpPr/>
          <p:nvPr/>
        </p:nvSpPr>
        <p:spPr>
          <a:xfrm>
            <a:off x="8680174" y="1789043"/>
            <a:ext cx="3511825"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t>Ajoutcommentaire.php</a:t>
            </a:r>
            <a:endParaRPr lang="fr-FR" dirty="0"/>
          </a:p>
        </p:txBody>
      </p:sp>
      <p:sp>
        <p:nvSpPr>
          <p:cNvPr id="18" name="Rectangle 17">
            <a:extLst>
              <a:ext uri="{FF2B5EF4-FFF2-40B4-BE49-F238E27FC236}">
                <a16:creationId xmlns:a16="http://schemas.microsoft.com/office/drawing/2014/main" id="{19B52122-606F-4EA3-8329-694125444C5F}"/>
              </a:ext>
            </a:extLst>
          </p:cNvPr>
          <p:cNvSpPr/>
          <p:nvPr/>
        </p:nvSpPr>
        <p:spPr>
          <a:xfrm>
            <a:off x="7673009" y="54665"/>
            <a:ext cx="351182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t>Les commentaires</a:t>
            </a:r>
          </a:p>
        </p:txBody>
      </p:sp>
    </p:spTree>
    <p:extLst>
      <p:ext uri="{BB962C8B-B14F-4D97-AF65-F5344CB8AC3E}">
        <p14:creationId xmlns:p14="http://schemas.microsoft.com/office/powerpoint/2010/main" val="15954353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4725C48A-F546-4423-9764-19307CA34760}"/>
              </a:ext>
            </a:extLst>
          </p:cNvPr>
          <p:cNvPicPr>
            <a:picLocks noChangeAspect="1"/>
          </p:cNvPicPr>
          <p:nvPr/>
        </p:nvPicPr>
        <p:blipFill>
          <a:blip r:embed="rId2"/>
          <a:stretch>
            <a:fillRect/>
          </a:stretch>
        </p:blipFill>
        <p:spPr>
          <a:xfrm>
            <a:off x="3319462" y="2295525"/>
            <a:ext cx="6818451" cy="2266950"/>
          </a:xfrm>
          <a:prstGeom prst="rect">
            <a:avLst/>
          </a:prstGeom>
        </p:spPr>
      </p:pic>
    </p:spTree>
    <p:extLst>
      <p:ext uri="{BB962C8B-B14F-4D97-AF65-F5344CB8AC3E}">
        <p14:creationId xmlns:p14="http://schemas.microsoft.com/office/powerpoint/2010/main" val="2608473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86F4CD0B-50B4-4FAD-A9B5-523E945497AA}"/>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3095" y="92765"/>
            <a:ext cx="11317357" cy="6765235"/>
          </a:xfrm>
          <a:prstGeom prst="rect">
            <a:avLst/>
          </a:prstGeom>
          <a:noFill/>
          <a:ln>
            <a:noFill/>
          </a:ln>
        </p:spPr>
      </p:pic>
      <p:sp>
        <p:nvSpPr>
          <p:cNvPr id="3" name="Rectangle : coins arrondis 2">
            <a:extLst>
              <a:ext uri="{FF2B5EF4-FFF2-40B4-BE49-F238E27FC236}">
                <a16:creationId xmlns:a16="http://schemas.microsoft.com/office/drawing/2014/main" id="{E5AA9656-0AF0-4E54-BB3F-0DF8D43814F2}"/>
              </a:ext>
            </a:extLst>
          </p:cNvPr>
          <p:cNvSpPr/>
          <p:nvPr/>
        </p:nvSpPr>
        <p:spPr>
          <a:xfrm>
            <a:off x="583095" y="4293703"/>
            <a:ext cx="3273287" cy="1232453"/>
          </a:xfrm>
          <a:prstGeom prst="roundRect">
            <a:avLst/>
          </a:prstGeom>
          <a:solidFill>
            <a:schemeClr val="bg1">
              <a:lumMod val="95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fr-FR" dirty="0"/>
              <a:t>   0-1     aucune ou une seule</a:t>
            </a:r>
          </a:p>
          <a:p>
            <a:pPr algn="ctr"/>
            <a:r>
              <a:rPr lang="fr-FR" dirty="0"/>
              <a:t>1-1        une et une seule</a:t>
            </a:r>
          </a:p>
          <a:p>
            <a:pPr algn="ctr"/>
            <a:r>
              <a:rPr lang="fr-FR" dirty="0"/>
              <a:t>0-N     aucune ou plusieurs</a:t>
            </a:r>
          </a:p>
          <a:p>
            <a:pPr algn="ctr"/>
            <a:r>
              <a:rPr lang="fr-FR" dirty="0"/>
              <a:t>1-N          une ou plusieurs</a:t>
            </a:r>
          </a:p>
        </p:txBody>
      </p:sp>
      <p:cxnSp>
        <p:nvCxnSpPr>
          <p:cNvPr id="5" name="Connecteur droit 4">
            <a:extLst>
              <a:ext uri="{FF2B5EF4-FFF2-40B4-BE49-F238E27FC236}">
                <a16:creationId xmlns:a16="http://schemas.microsoft.com/office/drawing/2014/main" id="{B61F26E1-7345-431A-873A-CA2E74F2863C}"/>
              </a:ext>
            </a:extLst>
          </p:cNvPr>
          <p:cNvCxnSpPr>
            <a:cxnSpLocks/>
          </p:cNvCxnSpPr>
          <p:nvPr/>
        </p:nvCxnSpPr>
        <p:spPr>
          <a:xfrm>
            <a:off x="1192694" y="2849216"/>
            <a:ext cx="0" cy="1444487"/>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 coins arrondis 8">
            <a:extLst>
              <a:ext uri="{FF2B5EF4-FFF2-40B4-BE49-F238E27FC236}">
                <a16:creationId xmlns:a16="http://schemas.microsoft.com/office/drawing/2014/main" id="{53DED68C-494F-46C0-A480-A1BB7116C246}"/>
              </a:ext>
            </a:extLst>
          </p:cNvPr>
          <p:cNvSpPr/>
          <p:nvPr/>
        </p:nvSpPr>
        <p:spPr>
          <a:xfrm>
            <a:off x="1172817" y="2849216"/>
            <a:ext cx="2093841" cy="914400"/>
          </a:xfrm>
          <a:prstGeom prst="round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Les cardinalités</a:t>
            </a:r>
          </a:p>
        </p:txBody>
      </p:sp>
      <p:sp>
        <p:nvSpPr>
          <p:cNvPr id="10" name="Ellipse 9">
            <a:extLst>
              <a:ext uri="{FF2B5EF4-FFF2-40B4-BE49-F238E27FC236}">
                <a16:creationId xmlns:a16="http://schemas.microsoft.com/office/drawing/2014/main" id="{E382FBD1-A4A3-4354-902E-F57AC190DCD5}"/>
              </a:ext>
            </a:extLst>
          </p:cNvPr>
          <p:cNvSpPr/>
          <p:nvPr/>
        </p:nvSpPr>
        <p:spPr>
          <a:xfrm>
            <a:off x="291548" y="5791199"/>
            <a:ext cx="4611756" cy="8415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Clef secondaire/étrangère quad cardinalité à 1.1 ou O.1</a:t>
            </a:r>
          </a:p>
        </p:txBody>
      </p:sp>
    </p:spTree>
    <p:extLst>
      <p:ext uri="{BB962C8B-B14F-4D97-AF65-F5344CB8AC3E}">
        <p14:creationId xmlns:p14="http://schemas.microsoft.com/office/powerpoint/2010/main" val="1626794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BC15D79D-71C0-4D0F-A825-B4DA031697FF}"/>
              </a:ext>
            </a:extLst>
          </p:cNvPr>
          <p:cNvPicPr>
            <a:picLocks noChangeAspect="1"/>
          </p:cNvPicPr>
          <p:nvPr/>
        </p:nvPicPr>
        <p:blipFill>
          <a:blip r:embed="rId2"/>
          <a:stretch>
            <a:fillRect/>
          </a:stretch>
        </p:blipFill>
        <p:spPr>
          <a:xfrm>
            <a:off x="3148012" y="2157412"/>
            <a:ext cx="5895975" cy="2543175"/>
          </a:xfrm>
          <a:prstGeom prst="rect">
            <a:avLst/>
          </a:prstGeom>
        </p:spPr>
      </p:pic>
    </p:spTree>
    <p:extLst>
      <p:ext uri="{BB962C8B-B14F-4D97-AF65-F5344CB8AC3E}">
        <p14:creationId xmlns:p14="http://schemas.microsoft.com/office/powerpoint/2010/main" val="3843072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B16A20AE-0837-44CF-9628-FF1170550394}"/>
              </a:ext>
            </a:extLst>
          </p:cNvPr>
          <p:cNvSpPr txBox="1"/>
          <p:nvPr/>
        </p:nvSpPr>
        <p:spPr>
          <a:xfrm>
            <a:off x="1987827" y="1828800"/>
            <a:ext cx="8653670" cy="2585323"/>
          </a:xfrm>
          <a:prstGeom prst="rect">
            <a:avLst/>
          </a:prstGeom>
          <a:noFill/>
        </p:spPr>
        <p:txBody>
          <a:bodyPr wrap="square" rtlCol="0">
            <a:spAutoFit/>
          </a:bodyPr>
          <a:lstStyle/>
          <a:p>
            <a:r>
              <a:rPr lang="fr-FR" dirty="0"/>
              <a:t>Discussion sur les différentes fonctionnalités </a:t>
            </a:r>
          </a:p>
          <a:p>
            <a:r>
              <a:rPr lang="fr-FR" dirty="0"/>
              <a:t>Création du schéma de la BDD </a:t>
            </a:r>
          </a:p>
          <a:p>
            <a:r>
              <a:rPr lang="fr-FR" dirty="0"/>
              <a:t>Mise en place de Trello en respectant la Méthodologie Agile </a:t>
            </a:r>
          </a:p>
          <a:p>
            <a:r>
              <a:rPr lang="fr-FR" dirty="0"/>
              <a:t>Avec Clickcharts </a:t>
            </a:r>
          </a:p>
          <a:p>
            <a:endParaRPr lang="fr-FR" dirty="0"/>
          </a:p>
          <a:p>
            <a:endParaRPr lang="fr-FR" dirty="0"/>
          </a:p>
          <a:p>
            <a:endParaRPr lang="fr-FR" dirty="0"/>
          </a:p>
          <a:p>
            <a:endParaRPr lang="fr-FR" dirty="0"/>
          </a:p>
          <a:p>
            <a:endParaRPr lang="fr-FR" dirty="0"/>
          </a:p>
        </p:txBody>
      </p:sp>
      <p:pic>
        <p:nvPicPr>
          <p:cNvPr id="5" name="Image 4">
            <a:extLst>
              <a:ext uri="{FF2B5EF4-FFF2-40B4-BE49-F238E27FC236}">
                <a16:creationId xmlns:a16="http://schemas.microsoft.com/office/drawing/2014/main" id="{EA0312CF-EC5D-4BBB-9DC0-9B3B45AB07AA}"/>
              </a:ext>
            </a:extLst>
          </p:cNvPr>
          <p:cNvPicPr>
            <a:picLocks noChangeAspect="1"/>
          </p:cNvPicPr>
          <p:nvPr/>
        </p:nvPicPr>
        <p:blipFill>
          <a:blip r:embed="rId2"/>
          <a:stretch>
            <a:fillRect/>
          </a:stretch>
        </p:blipFill>
        <p:spPr>
          <a:xfrm>
            <a:off x="0" y="3063061"/>
            <a:ext cx="12192000" cy="731877"/>
          </a:xfrm>
          <a:prstGeom prst="rect">
            <a:avLst/>
          </a:prstGeom>
        </p:spPr>
      </p:pic>
    </p:spTree>
    <p:extLst>
      <p:ext uri="{BB962C8B-B14F-4D97-AF65-F5344CB8AC3E}">
        <p14:creationId xmlns:p14="http://schemas.microsoft.com/office/powerpoint/2010/main" val="1224996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33FF8CF5-1DD6-4CBA-8DC0-DF369312C6CC}"/>
              </a:ext>
            </a:extLst>
          </p:cNvPr>
          <p:cNvPicPr>
            <a:picLocks noChangeAspect="1"/>
          </p:cNvPicPr>
          <p:nvPr/>
        </p:nvPicPr>
        <p:blipFill>
          <a:blip r:embed="rId2"/>
          <a:stretch>
            <a:fillRect/>
          </a:stretch>
        </p:blipFill>
        <p:spPr>
          <a:xfrm>
            <a:off x="2001078" y="1525642"/>
            <a:ext cx="10190922" cy="4736836"/>
          </a:xfrm>
          <a:prstGeom prst="rect">
            <a:avLst/>
          </a:prstGeom>
        </p:spPr>
      </p:pic>
      <p:sp>
        <p:nvSpPr>
          <p:cNvPr id="3" name="Rectangle 2">
            <a:extLst>
              <a:ext uri="{FF2B5EF4-FFF2-40B4-BE49-F238E27FC236}">
                <a16:creationId xmlns:a16="http://schemas.microsoft.com/office/drawing/2014/main" id="{02A14981-CA71-44E2-89F4-403263D4DC9F}"/>
              </a:ext>
            </a:extLst>
          </p:cNvPr>
          <p:cNvSpPr/>
          <p:nvPr/>
        </p:nvSpPr>
        <p:spPr>
          <a:xfrm>
            <a:off x="4903305" y="826589"/>
            <a:ext cx="5764696" cy="369332"/>
          </a:xfrm>
          <a:prstGeom prst="rect">
            <a:avLst/>
          </a:prstGeom>
        </p:spPr>
        <p:txBody>
          <a:bodyPr wrap="square">
            <a:spAutoFit/>
          </a:bodyPr>
          <a:lstStyle/>
          <a:p>
            <a:r>
              <a:rPr lang="fr-FR" dirty="0">
                <a:hlinkClick r:id="rId3"/>
              </a:rPr>
              <a:t>https://github.com/Svenja-IX/A.L.B.A</a:t>
            </a:r>
            <a:endParaRPr lang="fr-FR" dirty="0"/>
          </a:p>
        </p:txBody>
      </p:sp>
      <p:sp>
        <p:nvSpPr>
          <p:cNvPr id="4" name="Rectangle : coins arrondis 3">
            <a:extLst>
              <a:ext uri="{FF2B5EF4-FFF2-40B4-BE49-F238E27FC236}">
                <a16:creationId xmlns:a16="http://schemas.microsoft.com/office/drawing/2014/main" id="{971414F1-E6F0-4EA0-884E-034E678A55D8}"/>
              </a:ext>
            </a:extLst>
          </p:cNvPr>
          <p:cNvSpPr/>
          <p:nvPr/>
        </p:nvSpPr>
        <p:spPr>
          <a:xfrm>
            <a:off x="1086677" y="554055"/>
            <a:ext cx="155050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LIEN </a:t>
            </a:r>
          </a:p>
        </p:txBody>
      </p:sp>
      <p:cxnSp>
        <p:nvCxnSpPr>
          <p:cNvPr id="7" name="Connecteur droit avec flèche 6">
            <a:extLst>
              <a:ext uri="{FF2B5EF4-FFF2-40B4-BE49-F238E27FC236}">
                <a16:creationId xmlns:a16="http://schemas.microsoft.com/office/drawing/2014/main" id="{30D0A095-F77E-409C-8BC4-13A153932A99}"/>
              </a:ext>
            </a:extLst>
          </p:cNvPr>
          <p:cNvCxnSpPr>
            <a:cxnSpLocks/>
          </p:cNvCxnSpPr>
          <p:nvPr/>
        </p:nvCxnSpPr>
        <p:spPr>
          <a:xfrm>
            <a:off x="2888973" y="1011255"/>
            <a:ext cx="165600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17069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8880921D-FE03-4279-877C-FF4C116C977B}"/>
              </a:ext>
            </a:extLst>
          </p:cNvPr>
          <p:cNvPicPr>
            <a:picLocks noChangeAspect="1"/>
          </p:cNvPicPr>
          <p:nvPr/>
        </p:nvPicPr>
        <p:blipFill>
          <a:blip r:embed="rId2"/>
          <a:stretch>
            <a:fillRect/>
          </a:stretch>
        </p:blipFill>
        <p:spPr>
          <a:xfrm>
            <a:off x="1249387" y="942866"/>
            <a:ext cx="2961121" cy="599049"/>
          </a:xfrm>
          <a:prstGeom prst="rect">
            <a:avLst/>
          </a:prstGeom>
          <a:solidFill>
            <a:schemeClr val="bg2">
              <a:lumMod val="20000"/>
              <a:lumOff val="80000"/>
            </a:schemeClr>
          </a:solidFill>
          <a:ln>
            <a:solidFill>
              <a:schemeClr val="accent1"/>
            </a:solidFill>
          </a:ln>
        </p:spPr>
      </p:pic>
      <p:pic>
        <p:nvPicPr>
          <p:cNvPr id="3" name="Image 2">
            <a:extLst>
              <a:ext uri="{FF2B5EF4-FFF2-40B4-BE49-F238E27FC236}">
                <a16:creationId xmlns:a16="http://schemas.microsoft.com/office/drawing/2014/main" id="{6DADA19B-4E70-4BDE-B092-A721F87E04A1}"/>
              </a:ext>
            </a:extLst>
          </p:cNvPr>
          <p:cNvPicPr>
            <a:picLocks noChangeAspect="1"/>
          </p:cNvPicPr>
          <p:nvPr/>
        </p:nvPicPr>
        <p:blipFill>
          <a:blip r:embed="rId3"/>
          <a:stretch>
            <a:fillRect/>
          </a:stretch>
        </p:blipFill>
        <p:spPr>
          <a:xfrm>
            <a:off x="7615679" y="816183"/>
            <a:ext cx="2959556" cy="599049"/>
          </a:xfrm>
          <a:prstGeom prst="rect">
            <a:avLst/>
          </a:prstGeom>
        </p:spPr>
      </p:pic>
      <p:pic>
        <p:nvPicPr>
          <p:cNvPr id="4" name="Image 3">
            <a:extLst>
              <a:ext uri="{FF2B5EF4-FFF2-40B4-BE49-F238E27FC236}">
                <a16:creationId xmlns:a16="http://schemas.microsoft.com/office/drawing/2014/main" id="{4360A63D-6F0D-4796-80D9-0FCC62444947}"/>
              </a:ext>
            </a:extLst>
          </p:cNvPr>
          <p:cNvPicPr>
            <a:picLocks noChangeAspect="1"/>
          </p:cNvPicPr>
          <p:nvPr/>
        </p:nvPicPr>
        <p:blipFill>
          <a:blip r:embed="rId4"/>
          <a:stretch>
            <a:fillRect/>
          </a:stretch>
        </p:blipFill>
        <p:spPr>
          <a:xfrm>
            <a:off x="7480415" y="4458682"/>
            <a:ext cx="3230083" cy="713908"/>
          </a:xfrm>
          <a:prstGeom prst="rect">
            <a:avLst/>
          </a:prstGeom>
        </p:spPr>
      </p:pic>
      <p:pic>
        <p:nvPicPr>
          <p:cNvPr id="7" name="Image 6">
            <a:extLst>
              <a:ext uri="{FF2B5EF4-FFF2-40B4-BE49-F238E27FC236}">
                <a16:creationId xmlns:a16="http://schemas.microsoft.com/office/drawing/2014/main" id="{9618B320-F732-488B-8C9D-18EE9CBE023A}"/>
              </a:ext>
            </a:extLst>
          </p:cNvPr>
          <p:cNvPicPr>
            <a:picLocks noChangeAspect="1"/>
          </p:cNvPicPr>
          <p:nvPr/>
        </p:nvPicPr>
        <p:blipFill>
          <a:blip r:embed="rId5"/>
          <a:stretch>
            <a:fillRect/>
          </a:stretch>
        </p:blipFill>
        <p:spPr>
          <a:xfrm>
            <a:off x="8295861" y="5550479"/>
            <a:ext cx="2942857" cy="713908"/>
          </a:xfrm>
          <a:prstGeom prst="rect">
            <a:avLst/>
          </a:prstGeom>
        </p:spPr>
      </p:pic>
      <p:sp>
        <p:nvSpPr>
          <p:cNvPr id="8" name="Rectangle : coins arrondis 7">
            <a:extLst>
              <a:ext uri="{FF2B5EF4-FFF2-40B4-BE49-F238E27FC236}">
                <a16:creationId xmlns:a16="http://schemas.microsoft.com/office/drawing/2014/main" id="{2FBD7F63-3E40-48C3-8364-095CC3E6283D}"/>
              </a:ext>
            </a:extLst>
          </p:cNvPr>
          <p:cNvSpPr/>
          <p:nvPr/>
        </p:nvSpPr>
        <p:spPr>
          <a:xfrm>
            <a:off x="7521895" y="2250230"/>
            <a:ext cx="3053340" cy="9144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dirty="0"/>
              <a:t>Traitement de la demande </a:t>
            </a:r>
          </a:p>
        </p:txBody>
      </p:sp>
      <p:sp>
        <p:nvSpPr>
          <p:cNvPr id="10" name="Rectangle : coins arrondis 9">
            <a:extLst>
              <a:ext uri="{FF2B5EF4-FFF2-40B4-BE49-F238E27FC236}">
                <a16:creationId xmlns:a16="http://schemas.microsoft.com/office/drawing/2014/main" id="{1CC7DF3C-76C8-4AC3-A072-AB3723F83E99}"/>
              </a:ext>
            </a:extLst>
          </p:cNvPr>
          <p:cNvSpPr/>
          <p:nvPr/>
        </p:nvSpPr>
        <p:spPr>
          <a:xfrm>
            <a:off x="7523617" y="3342027"/>
            <a:ext cx="3053340" cy="817084"/>
          </a:xfrm>
          <a:prstGeom prst="roundRect">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R="0" algn="ctr"/>
            <a:r>
              <a:rPr lang="fr-FR" dirty="0">
                <a:solidFill>
                  <a:schemeClr val="bg1"/>
                </a:solidFill>
                <a:latin typeface="Arial" panose="020B0604020202020204" pitchFamily="34" charset="0"/>
              </a:rPr>
              <a:t>La ressource est « .php </a:t>
            </a:r>
            <a:r>
              <a:rPr lang="fr-FR" dirty="0">
                <a:solidFill>
                  <a:srgbClr val="000000"/>
                </a:solidFill>
                <a:latin typeface="Arial" panose="020B0604020202020204" pitchFamily="34" charset="0"/>
              </a:rPr>
              <a:t>»</a:t>
            </a:r>
            <a:endParaRPr lang="fr-FR" dirty="0">
              <a:solidFill>
                <a:srgbClr val="000000"/>
              </a:solidFill>
              <a:latin typeface="Lohit Devanagari"/>
            </a:endParaRPr>
          </a:p>
        </p:txBody>
      </p:sp>
      <p:sp>
        <p:nvSpPr>
          <p:cNvPr id="11" name="Flèche : pentagone 10">
            <a:extLst>
              <a:ext uri="{FF2B5EF4-FFF2-40B4-BE49-F238E27FC236}">
                <a16:creationId xmlns:a16="http://schemas.microsoft.com/office/drawing/2014/main" id="{9DB2FE02-6F5E-45A8-8C6E-F02CE5FF75CB}"/>
              </a:ext>
            </a:extLst>
          </p:cNvPr>
          <p:cNvSpPr/>
          <p:nvPr/>
        </p:nvSpPr>
        <p:spPr>
          <a:xfrm>
            <a:off x="3011691" y="1646419"/>
            <a:ext cx="5284170" cy="484632"/>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DEMANDE DE RESSOURCE</a:t>
            </a:r>
          </a:p>
        </p:txBody>
      </p:sp>
      <p:sp>
        <p:nvSpPr>
          <p:cNvPr id="12" name="Phylactère : pensées 11">
            <a:extLst>
              <a:ext uri="{FF2B5EF4-FFF2-40B4-BE49-F238E27FC236}">
                <a16:creationId xmlns:a16="http://schemas.microsoft.com/office/drawing/2014/main" id="{9F1ADC83-FC81-4021-A742-327FF48AFE9A}"/>
              </a:ext>
            </a:extLst>
          </p:cNvPr>
          <p:cNvSpPr/>
          <p:nvPr/>
        </p:nvSpPr>
        <p:spPr>
          <a:xfrm>
            <a:off x="1249387" y="2131051"/>
            <a:ext cx="6450126" cy="3960367"/>
          </a:xfrm>
          <a:prstGeom prst="cloudCallout">
            <a:avLst/>
          </a:prstGeom>
        </p:spPr>
        <p:style>
          <a:lnRef idx="3">
            <a:schemeClr val="lt1"/>
          </a:lnRef>
          <a:fillRef idx="1">
            <a:schemeClr val="dk1"/>
          </a:fillRef>
          <a:effectRef idx="1">
            <a:schemeClr val="dk1"/>
          </a:effectRef>
          <a:fontRef idx="minor">
            <a:schemeClr val="lt1"/>
          </a:fontRef>
        </p:style>
        <p:txBody>
          <a:bodyPr rtlCol="0" anchor="ctr"/>
          <a:lstStyle/>
          <a:p>
            <a:pPr algn="ctr"/>
            <a:r>
              <a:rPr lang="fr-FR" dirty="0"/>
              <a:t>RESEAU</a:t>
            </a:r>
          </a:p>
        </p:txBody>
      </p:sp>
      <p:sp>
        <p:nvSpPr>
          <p:cNvPr id="14" name="Flèche : gauche 13">
            <a:extLst>
              <a:ext uri="{FF2B5EF4-FFF2-40B4-BE49-F238E27FC236}">
                <a16:creationId xmlns:a16="http://schemas.microsoft.com/office/drawing/2014/main" id="{3521842C-73D3-47C9-9D71-9D039EC26A24}"/>
              </a:ext>
            </a:extLst>
          </p:cNvPr>
          <p:cNvSpPr/>
          <p:nvPr/>
        </p:nvSpPr>
        <p:spPr>
          <a:xfrm>
            <a:off x="2633433" y="5492261"/>
            <a:ext cx="5473148" cy="83034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REPONSE PRODUITE</a:t>
            </a:r>
          </a:p>
        </p:txBody>
      </p:sp>
      <p:sp>
        <p:nvSpPr>
          <p:cNvPr id="15" name="Rectangle 14">
            <a:extLst>
              <a:ext uri="{FF2B5EF4-FFF2-40B4-BE49-F238E27FC236}">
                <a16:creationId xmlns:a16="http://schemas.microsoft.com/office/drawing/2014/main" id="{FDD68748-5C14-4FD0-9D5C-EA8A6340A7F6}"/>
              </a:ext>
            </a:extLst>
          </p:cNvPr>
          <p:cNvSpPr/>
          <p:nvPr/>
        </p:nvSpPr>
        <p:spPr>
          <a:xfrm>
            <a:off x="-185532" y="5823801"/>
            <a:ext cx="2478158" cy="9976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ANALYSE REPONSE</a:t>
            </a:r>
          </a:p>
          <a:p>
            <a:pPr algn="ctr"/>
            <a:r>
              <a:rPr lang="fr-FR" dirty="0"/>
              <a:t>RENDU GRAPHIQUE DE LA REPONSE</a:t>
            </a:r>
          </a:p>
        </p:txBody>
      </p:sp>
      <p:sp>
        <p:nvSpPr>
          <p:cNvPr id="16" name="Rectangle : coins arrondis 15">
            <a:extLst>
              <a:ext uri="{FF2B5EF4-FFF2-40B4-BE49-F238E27FC236}">
                <a16:creationId xmlns:a16="http://schemas.microsoft.com/office/drawing/2014/main" id="{530F3E5B-0C84-46E9-8FCE-B813E1F53924}"/>
              </a:ext>
            </a:extLst>
          </p:cNvPr>
          <p:cNvSpPr/>
          <p:nvPr/>
        </p:nvSpPr>
        <p:spPr>
          <a:xfrm>
            <a:off x="9809770" y="19765"/>
            <a:ext cx="226568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PHP </a:t>
            </a:r>
          </a:p>
        </p:txBody>
      </p:sp>
    </p:spTree>
    <p:extLst>
      <p:ext uri="{BB962C8B-B14F-4D97-AF65-F5344CB8AC3E}">
        <p14:creationId xmlns:p14="http://schemas.microsoft.com/office/powerpoint/2010/main" val="1351570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14D77B8-1C05-4D37-8036-EE55F4AEED8C}"/>
              </a:ext>
            </a:extLst>
          </p:cNvPr>
          <p:cNvSpPr/>
          <p:nvPr/>
        </p:nvSpPr>
        <p:spPr>
          <a:xfrm>
            <a:off x="3048000" y="2690336"/>
            <a:ext cx="6096000" cy="1477328"/>
          </a:xfrm>
          <a:prstGeom prst="rect">
            <a:avLst/>
          </a:prstGeom>
        </p:spPr>
        <p:txBody>
          <a:bodyPr>
            <a:spAutoFit/>
          </a:bodyPr>
          <a:lstStyle/>
          <a:p>
            <a:r>
              <a:rPr lang="fr-FR" dirty="0"/>
              <a:t>un système de gestion de base de données (SGBD) est un logiciel système destiné à stocker et à partager des informations dans une base de données, en garantissant la qualité, la pérennité et la confidentialité des informations, tout en cachant la complexité des opérations. </a:t>
            </a:r>
          </a:p>
        </p:txBody>
      </p:sp>
      <p:pic>
        <p:nvPicPr>
          <p:cNvPr id="4" name="Image 3">
            <a:extLst>
              <a:ext uri="{FF2B5EF4-FFF2-40B4-BE49-F238E27FC236}">
                <a16:creationId xmlns:a16="http://schemas.microsoft.com/office/drawing/2014/main" id="{59481CE3-97F5-4374-9957-EE7F6AB8ADCD}"/>
              </a:ext>
            </a:extLst>
          </p:cNvPr>
          <p:cNvPicPr>
            <a:picLocks noChangeAspect="1"/>
          </p:cNvPicPr>
          <p:nvPr/>
        </p:nvPicPr>
        <p:blipFill>
          <a:blip r:embed="rId2"/>
          <a:stretch>
            <a:fillRect/>
          </a:stretch>
        </p:blipFill>
        <p:spPr>
          <a:xfrm>
            <a:off x="3101009" y="4484826"/>
            <a:ext cx="1876425" cy="1095375"/>
          </a:xfrm>
          <a:prstGeom prst="rect">
            <a:avLst/>
          </a:prstGeom>
        </p:spPr>
      </p:pic>
    </p:spTree>
    <p:extLst>
      <p:ext uri="{BB962C8B-B14F-4D97-AF65-F5344CB8AC3E}">
        <p14:creationId xmlns:p14="http://schemas.microsoft.com/office/powerpoint/2010/main" val="1475542341"/>
      </p:ext>
    </p:extLst>
  </p:cSld>
  <p:clrMapOvr>
    <a:masterClrMapping/>
  </p:clrMapOvr>
</p:sld>
</file>

<file path=ppt/theme/theme1.xml><?xml version="1.0" encoding="utf-8"?>
<a:theme xmlns:a="http://schemas.openxmlformats.org/drawingml/2006/main" name="Ronds dans l’eau">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TM04033925[[fn=Ronds dans l’eau]]</Template>
  <TotalTime>1956</TotalTime>
  <Words>480</Words>
  <Application>Microsoft Office PowerPoint</Application>
  <PresentationFormat>Grand écran</PresentationFormat>
  <Paragraphs>74</Paragraphs>
  <Slides>35</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35</vt:i4>
      </vt:variant>
    </vt:vector>
  </HeadingPairs>
  <TitlesOfParts>
    <vt:vector size="42" baseType="lpstr">
      <vt:lpstr>Arial</vt:lpstr>
      <vt:lpstr>Calibri</vt:lpstr>
      <vt:lpstr>inherit</vt:lpstr>
      <vt:lpstr>Lohit Devanagari</vt:lpstr>
      <vt:lpstr>Times New Roman</vt:lpstr>
      <vt:lpstr>Tw Cen MT</vt:lpstr>
      <vt:lpstr>Ronds dans l’eau</vt:lpstr>
      <vt:lpstr>PROJET site  ALBA</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sitE</dc:title>
  <dc:creator>MEDICI Audrey</dc:creator>
  <cp:lastModifiedBy>MEDICI Audrey</cp:lastModifiedBy>
  <cp:revision>57</cp:revision>
  <cp:lastPrinted>2020-05-06T08:36:50Z</cp:lastPrinted>
  <dcterms:created xsi:type="dcterms:W3CDTF">2020-05-04T11:41:35Z</dcterms:created>
  <dcterms:modified xsi:type="dcterms:W3CDTF">2020-05-06T08:41:14Z</dcterms:modified>
</cp:coreProperties>
</file>