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80" r:id="rId3"/>
    <p:sldId id="279" r:id="rId4"/>
    <p:sldId id="283" r:id="rId5"/>
    <p:sldId id="285" r:id="rId6"/>
    <p:sldId id="282" r:id="rId7"/>
    <p:sldId id="292" r:id="rId8"/>
    <p:sldId id="293" r:id="rId9"/>
    <p:sldId id="291" r:id="rId10"/>
    <p:sldId id="286" r:id="rId11"/>
    <p:sldId id="289" r:id="rId12"/>
    <p:sldId id="288" r:id="rId13"/>
    <p:sldId id="262" r:id="rId14"/>
    <p:sldId id="263" r:id="rId15"/>
    <p:sldId id="294" r:id="rId16"/>
    <p:sldId id="295" r:id="rId17"/>
    <p:sldId id="296" r:id="rId18"/>
    <p:sldId id="298" r:id="rId19"/>
    <p:sldId id="297" r:id="rId20"/>
    <p:sldId id="299" r:id="rId21"/>
    <p:sldId id="300" r:id="rId22"/>
    <p:sldId id="317" r:id="rId23"/>
    <p:sldId id="319" r:id="rId24"/>
    <p:sldId id="318" r:id="rId25"/>
    <p:sldId id="303" r:id="rId26"/>
    <p:sldId id="301" r:id="rId27"/>
    <p:sldId id="305" r:id="rId28"/>
    <p:sldId id="307" r:id="rId29"/>
    <p:sldId id="306" r:id="rId30"/>
    <p:sldId id="308" r:id="rId31"/>
    <p:sldId id="320" r:id="rId32"/>
    <p:sldId id="309" r:id="rId33"/>
    <p:sldId id="311" r:id="rId34"/>
    <p:sldId id="313" r:id="rId35"/>
    <p:sldId id="314" r:id="rId36"/>
    <p:sldId id="315" r:id="rId37"/>
    <p:sldId id="316" r:id="rId38"/>
    <p:sldId id="312" r:id="rId39"/>
    <p:sldId id="275" r:id="rId40"/>
    <p:sldId id="277" r:id="rId41"/>
    <p:sldId id="304" r:id="rId42"/>
    <p:sldId id="276" r:id="rId43"/>
  </p:sldIdLst>
  <p:sldSz cx="9906000" cy="6858000" type="A4"/>
  <p:notesSz cx="6858000" cy="9144000"/>
  <p:embeddedFontLst>
    <p:embeddedFont>
      <p:font typeface="Amiri" panose="00000500000000000000" pitchFamily="2" charset="-78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tantia" panose="02030602050306030303" pitchFamily="18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QwpBnF1F4RrQySZHpS8I7YQIq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94660"/>
  </p:normalViewPr>
  <p:slideViewPr>
    <p:cSldViewPr snapToGrid="0">
      <p:cViewPr>
        <p:scale>
          <a:sx n="80" d="100"/>
          <a:sy n="80" d="100"/>
        </p:scale>
        <p:origin x="-2304" y="-744"/>
      </p:cViewPr>
      <p:guideLst>
        <p:guide orient="horz" pos="2160"/>
        <p:guide pos="288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6019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 : 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outre l’objectif est aussi d’éliminer les mots qui, sans être réellement polysémiques, ne sont pas employés dans un contexte urbain, comme par exemple </a:t>
            </a:r>
            <a:r>
              <a:rPr lang="fr-FR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centre de la ville 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(contexte urbain) et </a:t>
            </a:r>
            <a:r>
              <a:rPr lang="fr-FR" sz="1200" b="0" i="1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centre de la Terre 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(contexte non urbain)</a:t>
            </a:r>
            <a:endParaRPr lang="fr-FR" dirty="0" smtClean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3057a09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identifier le contexte d’emploi du mot dans la phrase (contexte de la ville ou non)</a:t>
            </a:r>
            <a:endParaRPr dirty="0"/>
          </a:p>
        </p:txBody>
      </p:sp>
      <p:sp>
        <p:nvSpPr>
          <p:cNvPr id="149" name="Google Shape;149;g1e3057a09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e3057a0978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1" name="Google Shape;151;g1e3057a09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3057a09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49" name="Google Shape;149;g1e3057a09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e3057a0978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1" name="Google Shape;151;g1e3057a097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b817c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9" name="Google Shape;169;g249b817c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49b817c55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1" name="Google Shape;171;g249b817c55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99" name="Google Shape;29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9b817c55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dirty="0" smtClean="0"/>
              <a:t>1- 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romans sélectionnés font référence, du point de vue de leur narration, de leurs thèmes et de leur esthétique, concernant les deux sujets d’étude de PARVIS : le changement climatique et la vie urbaine.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3- La construction du corpus 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s’achève en 2020 afin d’exclure les œuvres créées pendant la période liée à la pandémie de COVID-19. </a:t>
            </a:r>
            <a:endParaRPr dirty="0"/>
          </a:p>
        </p:txBody>
      </p:sp>
      <p:sp>
        <p:nvSpPr>
          <p:cNvPr id="118" name="Google Shape;118;g249b817c55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49b817c55f_0_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0" name="Google Shape;120;g249b817c55f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23" name="Google Shape;32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23" name="Google Shape;32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34b636db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2534b636db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534b636db0_0_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11" name="Google Shape;311;g2534b636db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9b817c55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g249b817c55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49b817c55f_0_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0" name="Google Shape;120;g249b817c55f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fr-FR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fr-FR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fr-FR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dirty="0" smtClean="0"/>
              <a:t>2 : 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 qui fausserait les résultats de la méthode développée.  </a:t>
            </a:r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 rot="5400000">
            <a:off x="2758440" y="-327660"/>
            <a:ext cx="438912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 rot="5400000">
            <a:off x="5690394" y="2405859"/>
            <a:ext cx="5211763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 rot="5400000">
            <a:off x="1150144" y="259558"/>
            <a:ext cx="5211763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495300" y="1920085"/>
            <a:ext cx="437515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5035550" y="1920085"/>
            <a:ext cx="437515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5032111" y="1859758"/>
            <a:ext cx="4378590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495300" y="2514600"/>
            <a:ext cx="4376870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5032111" y="2514600"/>
            <a:ext cx="4378590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1"/>
          </p:nvPr>
        </p:nvSpPr>
        <p:spPr>
          <a:xfrm>
            <a:off x="742950" y="1676400"/>
            <a:ext cx="2971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2"/>
          </p:nvPr>
        </p:nvSpPr>
        <p:spPr>
          <a:xfrm>
            <a:off x="3872971" y="1676400"/>
            <a:ext cx="553772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 rot="-10380000" flipH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" name="Google Shape;72;p20"/>
          <p:cNvSpPr/>
          <p:nvPr/>
        </p:nvSpPr>
        <p:spPr>
          <a:xfrm rot="-10380000" flipH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660400" y="2828785"/>
            <a:ext cx="239395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750300" y="6356351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8" name="Google Shape;78;p20"/>
          <p:cNvSpPr>
            <a:spLocks noGrp="1"/>
          </p:cNvSpPr>
          <p:nvPr>
            <p:ph type="pic" idx="2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0"/>
          <p:cNvSpPr/>
          <p:nvPr/>
        </p:nvSpPr>
        <p:spPr>
          <a:xfrm rot="10800000" flipH="1">
            <a:off x="-10319" y="5816600"/>
            <a:ext cx="9926638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2745"/>
                </a:srgbClr>
              </a:gs>
              <a:gs pos="100000">
                <a:srgbClr val="00E9F7">
                  <a:alpha val="5294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" name="Google Shape;80;p20"/>
          <p:cNvSpPr/>
          <p:nvPr/>
        </p:nvSpPr>
        <p:spPr>
          <a:xfrm rot="10800000" flipH="1">
            <a:off x="4746625" y="6219826"/>
            <a:ext cx="5159375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7843"/>
                </a:srgbClr>
              </a:gs>
              <a:gs pos="80000">
                <a:srgbClr val="0099E4">
                  <a:alpha val="42745"/>
                </a:srgbClr>
              </a:gs>
              <a:gs pos="100000">
                <a:srgbClr val="0099E4">
                  <a:alpha val="4274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-10319" y="-7144"/>
            <a:ext cx="9926638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2745"/>
                </a:srgbClr>
              </a:gs>
              <a:gs pos="100000">
                <a:srgbClr val="00E9F7">
                  <a:alpha val="5294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4746625" y="-7144"/>
            <a:ext cx="5159375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7843"/>
                </a:srgbClr>
              </a:gs>
              <a:gs pos="80000">
                <a:srgbClr val="0099E4">
                  <a:alpha val="42745"/>
                </a:srgbClr>
              </a:gs>
              <a:gs pos="100000">
                <a:srgbClr val="0099E4">
                  <a:alpha val="4274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grpSp>
        <p:nvGrpSpPr>
          <p:cNvPr id="17" name="Google Shape;17;p11"/>
          <p:cNvGrpSpPr/>
          <p:nvPr/>
        </p:nvGrpSpPr>
        <p:grpSpPr>
          <a:xfrm>
            <a:off x="-31735" y="-16113"/>
            <a:ext cx="9964777" cy="1086266"/>
            <a:chOff x="-29322" y="-1971"/>
            <a:chExt cx="9198255" cy="1086266"/>
          </a:xfrm>
        </p:grpSpPr>
        <p:sp>
          <p:nvSpPr>
            <p:cNvPr id="18" name="Google Shape;18;p1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-89653" y="3538851"/>
            <a:ext cx="10073842" cy="34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0"/>
              <a:buNone/>
            </a:pPr>
            <a:endParaRPr lang="fr-FR" sz="2400" b="1" dirty="0" smtClean="0">
              <a:solidFill>
                <a:srgbClr val="21B2C8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lang="fr-FR" sz="2400" b="1" dirty="0" smtClean="0">
                <a:solidFill>
                  <a:srgbClr val="21B2C8"/>
                </a:solidFill>
              </a:rPr>
              <a:t>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lang="fr-FR" sz="2400" b="1" dirty="0" smtClean="0">
                <a:solidFill>
                  <a:srgbClr val="21B2C8"/>
                </a:solidFill>
              </a:rPr>
              <a:t>Auteurs: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0"/>
              <a:buNone/>
            </a:pPr>
            <a:endParaRPr sz="2400" b="1" dirty="0">
              <a:solidFill>
                <a:srgbClr val="21B2C8"/>
              </a:solidFill>
            </a:endParaRPr>
          </a:p>
          <a:p>
            <a:pPr marL="0" lv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dk1"/>
                </a:solidFill>
              </a:rPr>
              <a:t>Sami GUEMBOUR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smtClean="0">
                <a:solidFill>
                  <a:schemeClr val="dk1"/>
                </a:solidFill>
              </a:rPr>
              <a:t>(</a:t>
            </a:r>
            <a:r>
              <a:rPr lang="fr-FR" sz="2000" dirty="0" err="1"/>
              <a:t>Univ</a:t>
            </a:r>
            <a:r>
              <a:rPr lang="fr-FR" sz="2000" dirty="0"/>
              <a:t> Gustave Eiffel, ENSG, IGN, LASTIG</a:t>
            </a:r>
            <a:r>
              <a:rPr lang="fr-FR" sz="2000" dirty="0" smtClean="0">
                <a:solidFill>
                  <a:schemeClr val="dk1"/>
                </a:solidFill>
              </a:rPr>
              <a:t>)</a:t>
            </a:r>
            <a:endParaRPr sz="2400" b="1" dirty="0">
              <a:solidFill>
                <a:srgbClr val="21B2C8"/>
              </a:solidFill>
            </a:endParaRPr>
          </a:p>
          <a:p>
            <a:pPr marL="0" lvl="0" indent="0" algn="ctr">
              <a:spcBef>
                <a:spcPts val="0"/>
              </a:spcBef>
            </a:pPr>
            <a:endParaRPr lang="fr-FR" sz="2000" b="1" dirty="0" smtClean="0"/>
          </a:p>
          <a:p>
            <a:pPr marL="0" lvl="0" indent="0" algn="ctr">
              <a:spcBef>
                <a:spcPts val="0"/>
              </a:spcBef>
            </a:pPr>
            <a:r>
              <a:rPr lang="fr-FR" sz="2000" b="1" dirty="0" smtClean="0"/>
              <a:t>Catherine </a:t>
            </a:r>
            <a:r>
              <a:rPr lang="fr-FR" sz="2000" b="1" dirty="0"/>
              <a:t>DOMINGUÈS</a:t>
            </a:r>
            <a:r>
              <a:rPr lang="fr-FR" sz="2000" dirty="0"/>
              <a:t> </a:t>
            </a:r>
            <a:r>
              <a:rPr lang="fr-FR" sz="2000" dirty="0" smtClean="0"/>
              <a:t>(</a:t>
            </a:r>
            <a:r>
              <a:rPr lang="fr-FR" sz="2000" dirty="0" err="1"/>
              <a:t>Univ</a:t>
            </a:r>
            <a:r>
              <a:rPr lang="fr-FR" sz="2000" dirty="0"/>
              <a:t> Gustave Eiffel, ENSG, IGN, LASTIG</a:t>
            </a:r>
            <a:r>
              <a:rPr lang="fr-FR" sz="2000" dirty="0" smtClean="0"/>
              <a:t>)</a:t>
            </a:r>
          </a:p>
          <a:p>
            <a:pPr marL="0" lvl="0" indent="0" algn="ctr">
              <a:spcBef>
                <a:spcPts val="0"/>
              </a:spcBef>
            </a:pPr>
            <a:endParaRPr lang="fr-FR" sz="1800" b="1" dirty="0" smtClean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lvl="0" indent="0" algn="ctr">
              <a:spcBef>
                <a:spcPts val="0"/>
              </a:spcBef>
            </a:pPr>
            <a:endParaRPr lang="fr-FR" sz="1800" b="1" dirty="0" smtClean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lvl="0" indent="0" algn="ctr">
              <a:spcBef>
                <a:spcPts val="0"/>
              </a:spcBef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Bruxelles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- 25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juin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2024</a:t>
            </a:r>
          </a:p>
          <a:p>
            <a:pPr marL="0" lvl="0" indent="0" algn="ctr">
              <a:spcBef>
                <a:spcPts val="0"/>
              </a:spcBef>
            </a:pPr>
            <a:endParaRPr lang="en-US" sz="2000" b="1" dirty="0" smtClean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0" lvl="0" indent="0" algn="ctr">
              <a:spcBef>
                <a:spcPts val="0"/>
              </a:spcBef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JADT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2024 : 17th International Conference on Statistical Analysis of Textual Data</a:t>
            </a:r>
            <a:endParaRPr sz="2000" b="1" dirty="0">
              <a:solidFill>
                <a:schemeClr val="tx1">
                  <a:lumMod val="50000"/>
                  <a:lumOff val="50000"/>
                </a:schemeClr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55575" y="2091348"/>
            <a:ext cx="9583387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sz="3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DÉSAMBIGUÏSATION DES MOTS POLYSÉMIQUES DE LA VILLE DANS DES ROMANS DE SCIENCE-FICTION</a:t>
            </a:r>
            <a:endParaRPr sz="3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lang="fr-FR" sz="3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lang="fr-FR" sz="3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lang="fr-FR" sz="3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929343" y="3978287"/>
            <a:ext cx="7724700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utoShape 2" descr="Fichier:IGN log Q.jpg"/>
          <p:cNvSpPr>
            <a:spLocks noChangeAspect="1" noChangeArrowheads="1"/>
          </p:cNvSpPr>
          <p:nvPr/>
        </p:nvSpPr>
        <p:spPr bwMode="auto">
          <a:xfrm>
            <a:off x="155575" y="-2743200"/>
            <a:ext cx="53816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Fichier:IGN log Q.jpg"/>
          <p:cNvSpPr>
            <a:spLocks noChangeAspect="1" noChangeArrowheads="1"/>
          </p:cNvSpPr>
          <p:nvPr/>
        </p:nvSpPr>
        <p:spPr bwMode="auto">
          <a:xfrm>
            <a:off x="307975" y="-2590800"/>
            <a:ext cx="53816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6" descr="https://wiki.umr-lastig.fr/img_auth.php/IGN_log_Q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69" y="-39563"/>
            <a:ext cx="1656831" cy="161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https://wiki.umr-lastig.fr/img_auth.php/Lasti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2441094" cy="107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92" y="0"/>
            <a:ext cx="3865140" cy="100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32" y="19812"/>
            <a:ext cx="194293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7975" y="1888180"/>
            <a:ext cx="9275412" cy="1650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804524"/>
            <a:ext cx="961333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/>
              <a:t>Identifier les occurrences </a:t>
            </a:r>
            <a:r>
              <a:rPr lang="fr-FR" dirty="0" smtClean="0"/>
              <a:t>des </a:t>
            </a:r>
            <a:r>
              <a:rPr lang="fr-FR" dirty="0"/>
              <a:t>mots </a:t>
            </a:r>
            <a:r>
              <a:rPr lang="fr-FR" dirty="0" smtClean="0"/>
              <a:t>de la ressource terminologique en </a:t>
            </a:r>
            <a:r>
              <a:rPr lang="fr-FR" dirty="0"/>
              <a:t>lien avec le thème de la ville</a:t>
            </a:r>
            <a:r>
              <a:rPr lang="fr-FR" dirty="0" smtClean="0"/>
              <a:t>.</a:t>
            </a: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34290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 smtClean="0"/>
              <a:t>Distinguer </a:t>
            </a:r>
            <a:r>
              <a:rPr lang="fr-FR" dirty="0"/>
              <a:t>ceux employés dans le contexte de la ville de ceux qui ne le sont pas.</a:t>
            </a:r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 smtClean="0"/>
              <a:t>Proposer </a:t>
            </a:r>
            <a:r>
              <a:rPr lang="fr-FR" dirty="0"/>
              <a:t>une méthode de désambiguïsation des </a:t>
            </a:r>
            <a:r>
              <a:rPr lang="fr-FR" dirty="0" smtClean="0"/>
              <a:t>15 mots polysémiques les plus fréquents.</a:t>
            </a:r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632520" y="213692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idx="12"/>
          </p:nvPr>
        </p:nvSpPr>
        <p:spPr>
          <a:xfrm>
            <a:off x="9062880" y="649283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400"/>
              <a:t>10</a:t>
            </a:fld>
            <a:endParaRPr sz="1400"/>
          </a:p>
        </p:txBody>
      </p:sp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</a:t>
            </a:r>
            <a:r>
              <a:rPr lang="fr-FR" sz="1500" b="1" dirty="0" smtClean="0">
                <a:solidFill>
                  <a:schemeClr val="tx1"/>
                </a:solidFill>
              </a:rPr>
              <a:t>Objectif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Méthode 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4043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3057a0978_0_0"/>
          <p:cNvSpPr txBox="1">
            <a:spLocks noGrp="1"/>
          </p:cNvSpPr>
          <p:nvPr>
            <p:ph type="title"/>
          </p:nvPr>
        </p:nvSpPr>
        <p:spPr>
          <a:xfrm>
            <a:off x="632520" y="171224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fr-FR" dirty="0" smtClean="0"/>
              <a:t>Méthode</a:t>
            </a:r>
            <a:endParaRPr dirty="0"/>
          </a:p>
        </p:txBody>
      </p:sp>
      <p:sp>
        <p:nvSpPr>
          <p:cNvPr id="154" name="Google Shape;154;g1e3057a0978_0_0"/>
          <p:cNvSpPr txBox="1"/>
          <p:nvPr/>
        </p:nvSpPr>
        <p:spPr>
          <a:xfrm>
            <a:off x="0" y="1844824"/>
            <a:ext cx="9906000" cy="5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6" name="Google Shape;156;g1e3057a0978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7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697649"/>
            <a:ext cx="9613339" cy="488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La </a:t>
            </a:r>
            <a:r>
              <a:rPr lang="fr-FR" dirty="0"/>
              <a:t>méthode proposée vise à donner, pour chaque occurrence de mot polysémique, une réponse booléenne à la question : "le </a:t>
            </a:r>
            <a:r>
              <a:rPr lang="fr-FR" dirty="0" smtClean="0"/>
              <a:t>contexte d’emploi de </a:t>
            </a:r>
            <a:r>
              <a:rPr lang="fr-FR" dirty="0"/>
              <a:t>cette occurrence est-il associé à la ville </a:t>
            </a:r>
            <a:r>
              <a:rPr lang="fr-FR" dirty="0" smtClean="0"/>
              <a:t>? ». </a:t>
            </a:r>
          </a:p>
          <a:p>
            <a:pPr marL="0" lvl="0" indent="0" algn="just">
              <a:spcBef>
                <a:spcPts val="0"/>
              </a:spcBef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 smtClean="0"/>
              <a:t> Elle est fondée sur une méthode de classification.</a:t>
            </a:r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 smtClean="0"/>
              <a:t>Pour chaque </a:t>
            </a:r>
            <a:r>
              <a:rPr lang="fr-FR" dirty="0"/>
              <a:t>mot polysémique à désambiguïser, </a:t>
            </a:r>
            <a:r>
              <a:rPr lang="fr-FR" dirty="0" smtClean="0"/>
              <a:t>un </a:t>
            </a:r>
            <a:r>
              <a:rPr lang="fr-FR" dirty="0"/>
              <a:t>classifieur </a:t>
            </a:r>
            <a:r>
              <a:rPr lang="fr-FR" dirty="0" smtClean="0"/>
              <a:t>est construit par apprentissage.</a:t>
            </a:r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 smtClean="0">
                <a:latin typeface="Constantia" panose="02030602050306030303" pitchFamily="18" charset="0"/>
              </a:rPr>
              <a:t>Chaque </a:t>
            </a:r>
            <a:r>
              <a:rPr lang="fr-FR" dirty="0">
                <a:latin typeface="Constantia" panose="02030602050306030303" pitchFamily="18" charset="0"/>
                <a:ea typeface="Calibri"/>
                <a:cs typeface="Calibri"/>
                <a:sym typeface="Calibri"/>
              </a:rPr>
              <a:t>classifieur classe une phrase contenant </a:t>
            </a:r>
            <a:r>
              <a:rPr lang="fr-FR" dirty="0" smtClean="0">
                <a:latin typeface="Constantia" panose="02030602050306030303" pitchFamily="18" charset="0"/>
                <a:ea typeface="Calibri"/>
                <a:cs typeface="Calibri"/>
                <a:sym typeface="Calibri"/>
              </a:rPr>
              <a:t>le mot polysémique sur lequel il est entraîné.</a:t>
            </a:r>
            <a:endParaRPr lang="fr-FR" dirty="0" smtClean="0">
              <a:latin typeface="Constantia" panose="02030602050306030303" pitchFamily="18" charset="0"/>
            </a:endParaRPr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8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</a:t>
            </a:r>
            <a:r>
              <a:rPr lang="fr-FR" sz="1500" b="1" dirty="0" smtClean="0">
                <a:solidFill>
                  <a:schemeClr val="tx1"/>
                </a:solidFill>
              </a:rPr>
              <a:t>Méthode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1455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3057a0978_0_0"/>
          <p:cNvSpPr txBox="1">
            <a:spLocks noGrp="1"/>
          </p:cNvSpPr>
          <p:nvPr>
            <p:ph type="title"/>
          </p:nvPr>
        </p:nvSpPr>
        <p:spPr>
          <a:xfrm>
            <a:off x="632520" y="171224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fr-FR" dirty="0" smtClean="0"/>
              <a:t>Méthode</a:t>
            </a:r>
            <a:endParaRPr dirty="0"/>
          </a:p>
        </p:txBody>
      </p:sp>
      <p:sp>
        <p:nvSpPr>
          <p:cNvPr id="154" name="Google Shape;154;g1e3057a0978_0_0"/>
          <p:cNvSpPr txBox="1"/>
          <p:nvPr/>
        </p:nvSpPr>
        <p:spPr>
          <a:xfrm>
            <a:off x="0" y="1844824"/>
            <a:ext cx="9906000" cy="5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6" name="Google Shape;156;g1e3057a0978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9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804524"/>
            <a:ext cx="961333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smtClean="0"/>
              <a:t>construction des classifieurs repose sur :</a:t>
            </a:r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>
              <a:latin typeface="Constantia" panose="02030602050306030303" pitchFamily="18" charset="0"/>
            </a:endParaRPr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>
              <a:latin typeface="Constantia" panose="02030602050306030303" pitchFamily="18" charset="0"/>
            </a:endParaRPr>
          </a:p>
          <a:p>
            <a:pPr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L’annotation des phrases qui contiennent les mots polysémiques.</a:t>
            </a:r>
          </a:p>
          <a:p>
            <a:pPr lvl="1" indent="-457200" algn="just">
              <a:spcBef>
                <a:spcPts val="0"/>
              </a:spcBef>
              <a:buFont typeface="+mj-lt"/>
              <a:buAutoNum type="arabicPeriod"/>
            </a:pPr>
            <a:endParaRPr lang="fr-FR" sz="20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lvl="1" indent="-457200" algn="just">
              <a:spcBef>
                <a:spcPts val="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L’entraînement des classifieurs.</a:t>
            </a:r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</a:t>
            </a:r>
            <a:r>
              <a:rPr lang="fr-FR" sz="1500" b="1" dirty="0" smtClean="0">
                <a:solidFill>
                  <a:schemeClr val="tx1"/>
                </a:solidFill>
              </a:rPr>
              <a:t>Méthode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645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2300" y="2222158"/>
            <a:ext cx="99037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fr-FR" sz="5200" dirty="0"/>
              <a:t>1- </a:t>
            </a:r>
            <a:r>
              <a:rPr lang="fr-FR" sz="5200" dirty="0" smtClean="0"/>
              <a:t>Annotation des phrases</a:t>
            </a:r>
            <a:endParaRPr sz="5200" dirty="0"/>
          </a:p>
        </p:txBody>
      </p:sp>
      <p:sp>
        <p:nvSpPr>
          <p:cNvPr id="165" name="Google Shape;165;p6"/>
          <p:cNvSpPr txBox="1">
            <a:spLocks noGrp="1"/>
          </p:cNvSpPr>
          <p:nvPr>
            <p:ph type="sldNum" idx="12"/>
          </p:nvPr>
        </p:nvSpPr>
        <p:spPr>
          <a:xfrm>
            <a:off x="9035580" y="644342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5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</a:t>
            </a:r>
            <a:r>
              <a:rPr lang="fr-FR" sz="1500" b="1" dirty="0" smtClean="0">
                <a:solidFill>
                  <a:schemeClr val="tx1"/>
                </a:solidFill>
              </a:rPr>
              <a:t>Méthode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Evaluation – Résultats - Conclusions et limites</a:t>
            </a: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5500" dirty="0" smtClean="0"/>
              <a:t>Annotation des phrases</a:t>
            </a:r>
            <a:endParaRPr sz="5500" dirty="0"/>
          </a:p>
        </p:txBody>
      </p:sp>
      <p:sp>
        <p:nvSpPr>
          <p:cNvPr id="174" name="Google Shape;174;g249b817c55f_0_0"/>
          <p:cNvSpPr txBox="1"/>
          <p:nvPr/>
        </p:nvSpPr>
        <p:spPr>
          <a:xfrm>
            <a:off x="0" y="1844824"/>
            <a:ext cx="9906000" cy="5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14</a:t>
            </a:fld>
            <a:endParaRPr dirty="0"/>
          </a:p>
        </p:txBody>
      </p:sp>
      <p:sp>
        <p:nvSpPr>
          <p:cNvPr id="7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709523"/>
            <a:ext cx="9613339" cy="477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Construction des jeux de données pour l’entraînement </a:t>
            </a:r>
            <a:r>
              <a:rPr lang="fr-FR" dirty="0" smtClean="0"/>
              <a:t>et le test des </a:t>
            </a:r>
            <a:r>
              <a:rPr lang="fr-FR" dirty="0"/>
              <a:t>classifieurs</a:t>
            </a:r>
            <a:r>
              <a:rPr lang="fr-FR" dirty="0" smtClean="0"/>
              <a:t>.</a:t>
            </a:r>
            <a:endParaRPr lang="fr-FR" dirty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Annotation des phrases contenant les mots polysémiques pour la construction de ces jeux de données  :</a:t>
            </a:r>
            <a:endParaRPr lang="fr-FR" dirty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>
              <a:latin typeface="Constantia" panose="02030602050306030303" pitchFamily="18" charset="0"/>
            </a:endParaRPr>
          </a:p>
          <a:p>
            <a:pPr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Attribution de l’étiquette </a:t>
            </a:r>
            <a:r>
              <a:rPr lang="fr-FR" sz="2000" b="1" dirty="0">
                <a:solidFill>
                  <a:schemeClr val="tx1"/>
                </a:solidFill>
              </a:rPr>
              <a:t>"1"</a:t>
            </a:r>
            <a:r>
              <a:rPr lang="fr-FR" sz="2000" dirty="0">
                <a:solidFill>
                  <a:schemeClr val="tx1"/>
                </a:solidFill>
              </a:rPr>
              <a:t> lorsque le mot polysémique de la phrase fait référence à la ville (comme : </a:t>
            </a:r>
            <a:r>
              <a:rPr lang="fr-FR" sz="2000" i="1" dirty="0">
                <a:solidFill>
                  <a:schemeClr val="tx1"/>
                </a:solidFill>
              </a:rPr>
              <a:t>Le virus se déplaçait d’un quartier de la </a:t>
            </a:r>
            <a:r>
              <a:rPr lang="fr-FR" sz="2000" b="1" i="1" u="sng" dirty="0">
                <a:solidFill>
                  <a:schemeClr val="tx1"/>
                </a:solidFill>
              </a:rPr>
              <a:t>cité</a:t>
            </a:r>
            <a:r>
              <a:rPr lang="fr-FR" sz="2000" i="1" dirty="0">
                <a:solidFill>
                  <a:schemeClr val="tx1"/>
                </a:solidFill>
              </a:rPr>
              <a:t> à </a:t>
            </a:r>
            <a:r>
              <a:rPr lang="fr-FR" sz="2000" i="1" dirty="0" smtClean="0">
                <a:solidFill>
                  <a:schemeClr val="tx1"/>
                </a:solidFill>
              </a:rPr>
              <a:t>l’autre) ,</a:t>
            </a:r>
          </a:p>
          <a:p>
            <a:pPr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Attribution de l’étiquette </a:t>
            </a:r>
            <a:r>
              <a:rPr lang="fr-FR" sz="2000" b="1" dirty="0" smtClean="0">
                <a:solidFill>
                  <a:schemeClr val="tx1"/>
                </a:solidFill>
              </a:rPr>
              <a:t>"0"  </a:t>
            </a:r>
            <a:r>
              <a:rPr lang="fr-FR" sz="2000" dirty="0" smtClean="0">
                <a:solidFill>
                  <a:schemeClr val="tx1"/>
                </a:solidFill>
              </a:rPr>
              <a:t>dans le cas contraire (comme </a:t>
            </a:r>
            <a:r>
              <a:rPr lang="fr-FR" sz="2000" dirty="0">
                <a:solidFill>
                  <a:schemeClr val="tx1"/>
                </a:solidFill>
              </a:rPr>
              <a:t>: </a:t>
            </a:r>
            <a:r>
              <a:rPr lang="fr-FR" sz="2000" i="1" dirty="0">
                <a:solidFill>
                  <a:schemeClr val="tx1"/>
                </a:solidFill>
              </a:rPr>
              <a:t>Elle l’a </a:t>
            </a:r>
            <a:r>
              <a:rPr lang="fr-FR" sz="2000" b="1" i="1" u="sng" dirty="0">
                <a:solidFill>
                  <a:schemeClr val="tx1"/>
                </a:solidFill>
              </a:rPr>
              <a:t>cité</a:t>
            </a:r>
            <a:r>
              <a:rPr lang="fr-FR" sz="2000" i="1" dirty="0">
                <a:solidFill>
                  <a:schemeClr val="tx1"/>
                </a:solidFill>
              </a:rPr>
              <a:t> comme une sorte de </a:t>
            </a:r>
            <a:r>
              <a:rPr lang="fr-FR" sz="2000" i="1" dirty="0" smtClean="0">
                <a:solidFill>
                  <a:schemeClr val="tx1"/>
                </a:solidFill>
              </a:rPr>
              <a:t>réincarnation) ,</a:t>
            </a:r>
          </a:p>
          <a:p>
            <a:pPr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Les phrases </a:t>
            </a:r>
            <a:r>
              <a:rPr lang="fr-FR" sz="2000" dirty="0" smtClean="0">
                <a:solidFill>
                  <a:schemeClr val="tx1"/>
                </a:solidFill>
              </a:rPr>
              <a:t>correspondant à des emplois figés </a:t>
            </a:r>
            <a:r>
              <a:rPr lang="fr-FR" sz="2000" dirty="0">
                <a:solidFill>
                  <a:schemeClr val="tx1"/>
                </a:solidFill>
              </a:rPr>
              <a:t>ou métaphoriques </a:t>
            </a:r>
            <a:r>
              <a:rPr lang="fr-FR" sz="2000" dirty="0" smtClean="0">
                <a:solidFill>
                  <a:schemeClr val="tx1"/>
                </a:solidFill>
              </a:rPr>
              <a:t>du </a:t>
            </a:r>
            <a:r>
              <a:rPr lang="fr-FR" sz="2000" dirty="0">
                <a:solidFill>
                  <a:schemeClr val="tx1"/>
                </a:solidFill>
              </a:rPr>
              <a:t>mot </a:t>
            </a:r>
            <a:r>
              <a:rPr lang="fr-FR" sz="2000" dirty="0" smtClean="0">
                <a:solidFill>
                  <a:schemeClr val="tx1"/>
                </a:solidFill>
              </a:rPr>
              <a:t>ont </a:t>
            </a:r>
            <a:r>
              <a:rPr lang="fr-FR" sz="2000" dirty="0">
                <a:solidFill>
                  <a:schemeClr val="tx1"/>
                </a:solidFill>
              </a:rPr>
              <a:t>été annotées </a:t>
            </a:r>
            <a:r>
              <a:rPr lang="fr-FR" sz="2000" b="1" dirty="0">
                <a:solidFill>
                  <a:schemeClr val="tx1"/>
                </a:solidFill>
              </a:rPr>
              <a:t>"0"</a:t>
            </a:r>
            <a:r>
              <a:rPr lang="fr-FR" sz="2000" dirty="0">
                <a:solidFill>
                  <a:schemeClr val="tx1"/>
                </a:solidFill>
              </a:rPr>
              <a:t>, (comme : </a:t>
            </a:r>
            <a:r>
              <a:rPr lang="fr-FR" sz="2000" i="1" dirty="0">
                <a:solidFill>
                  <a:schemeClr val="tx1"/>
                </a:solidFill>
              </a:rPr>
              <a:t>l’individualisme avait pris </a:t>
            </a:r>
            <a:r>
              <a:rPr lang="fr-FR" sz="2000" b="1" i="1" u="sng" dirty="0" smtClean="0">
                <a:solidFill>
                  <a:schemeClr val="tx1"/>
                </a:solidFill>
              </a:rPr>
              <a:t>place</a:t>
            </a:r>
            <a:r>
              <a:rPr lang="fr-FR" sz="2000" i="1" dirty="0" smtClean="0">
                <a:solidFill>
                  <a:schemeClr val="tx1"/>
                </a:solidFill>
              </a:rPr>
              <a:t>).</a:t>
            </a:r>
            <a:endParaRPr lang="fr-FR" sz="2000" i="1" dirty="0">
              <a:solidFill>
                <a:schemeClr val="tx1"/>
              </a:solidFill>
            </a:endParaRPr>
          </a:p>
          <a:p>
            <a:pPr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>
              <a:latin typeface="Constantia" panose="02030602050306030303" pitchFamily="18" charset="0"/>
            </a:endParaRPr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8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</a:t>
            </a:r>
            <a:r>
              <a:rPr lang="fr-FR" sz="1500" b="1" dirty="0" smtClean="0">
                <a:solidFill>
                  <a:schemeClr val="tx1"/>
                </a:solidFill>
              </a:rPr>
              <a:t>Annotation des phrases </a:t>
            </a:r>
            <a:r>
              <a:rPr lang="fr-FR" sz="1500" dirty="0" smtClean="0"/>
              <a:t>– Evaluation – Résultats - Conclusions et limites</a:t>
            </a: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5500" dirty="0" smtClean="0"/>
              <a:t>Jeux de données d’entraînement</a:t>
            </a:r>
            <a:endParaRPr sz="5500" dirty="0"/>
          </a:p>
        </p:txBody>
      </p:sp>
      <p:sp>
        <p:nvSpPr>
          <p:cNvPr id="174" name="Google Shape;174;g249b817c55f_0_0"/>
          <p:cNvSpPr txBox="1"/>
          <p:nvPr/>
        </p:nvSpPr>
        <p:spPr>
          <a:xfrm>
            <a:off x="0" y="1844824"/>
            <a:ext cx="9906000" cy="5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sp>
        <p:nvSpPr>
          <p:cNvPr id="7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804524"/>
            <a:ext cx="961333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Constitution d’un jeu de données </a:t>
            </a:r>
            <a:r>
              <a:rPr lang="fr-FR" dirty="0" smtClean="0"/>
              <a:t>d’entraînement pour </a:t>
            </a:r>
            <a:r>
              <a:rPr lang="fr-FR" dirty="0"/>
              <a:t>chacun des 15 mots polysémiques les plus fréquents dans le corpus </a:t>
            </a:r>
            <a:r>
              <a:rPr lang="fr-FR" dirty="0" smtClean="0"/>
              <a:t>PARVIS.</a:t>
            </a:r>
          </a:p>
          <a:p>
            <a:pPr marL="0" indent="0" algn="just">
              <a:spcBef>
                <a:spcPts val="0"/>
              </a:spcBef>
            </a:pPr>
            <a:endParaRPr lang="fr-FR" dirty="0">
              <a:latin typeface="Constantia" panose="02030602050306030303" pitchFamily="18" charset="0"/>
            </a:endParaRP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Chaque jeu de données d’entraînement regroupe des </a:t>
            </a:r>
            <a:r>
              <a:rPr lang="fr-FR" dirty="0"/>
              <a:t>phrases extraites </a:t>
            </a:r>
            <a:r>
              <a:rPr lang="fr-FR" dirty="0" smtClean="0"/>
              <a:t>du corpus PARVIS.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Les phrases contiennent </a:t>
            </a:r>
            <a:r>
              <a:rPr lang="fr-FR" dirty="0"/>
              <a:t>des exemples dans lesquels les mots polysémiques sont utilisés pour parler de la ville, ainsi que des exemples où ces mots ont d'autres sens</a:t>
            </a:r>
            <a:r>
              <a:rPr lang="fr-FR" dirty="0" smtClean="0"/>
              <a:t>.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>
              <a:latin typeface="Constantia" panose="02030602050306030303" pitchFamily="18" charset="0"/>
            </a:endParaRP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80 % des phrases de ces jeux de données ont été destinées à l’entraînement des </a:t>
            </a:r>
            <a:r>
              <a:rPr lang="fr-FR" dirty="0" smtClean="0"/>
              <a:t>classifieurs (les 20 </a:t>
            </a:r>
            <a:r>
              <a:rPr lang="fr-FR" dirty="0"/>
              <a:t>% </a:t>
            </a:r>
            <a:r>
              <a:rPr lang="fr-FR" dirty="0" smtClean="0"/>
              <a:t>restants constituent le jeu de test).</a:t>
            </a:r>
            <a:endParaRPr lang="fr-FR" dirty="0" smtClean="0">
              <a:latin typeface="Constantia" panose="02030602050306030303" pitchFamily="18" charset="0"/>
            </a:endParaRPr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8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</a:t>
            </a:r>
            <a:r>
              <a:rPr lang="fr-FR" sz="1500" b="1" dirty="0" smtClean="0">
                <a:solidFill>
                  <a:schemeClr val="tx1"/>
                </a:solidFill>
              </a:rPr>
              <a:t>Annotation des phrases </a:t>
            </a:r>
            <a:r>
              <a:rPr lang="fr-FR" sz="1500" dirty="0" smtClean="0"/>
              <a:t>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168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5500" dirty="0" smtClean="0"/>
              <a:t>Jeux de données d’entraînement</a:t>
            </a:r>
            <a:endParaRPr sz="55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pic>
        <p:nvPicPr>
          <p:cNvPr id="3074" name="Picture 2" title="Table 1. Description de chaque jeu de données d'entraîn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83" y="1377166"/>
            <a:ext cx="6208629" cy="473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999035" y="6109499"/>
            <a:ext cx="5145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1. </a:t>
            </a:r>
            <a:r>
              <a:rPr lang="fr-FR" i="1" dirty="0"/>
              <a:t>Description de chaque jeu de données </a:t>
            </a:r>
            <a:r>
              <a:rPr lang="fr-FR" i="1" dirty="0" smtClean="0"/>
              <a:t>d’entraînement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</a:t>
            </a:r>
            <a:r>
              <a:rPr lang="fr-FR" sz="1500" b="1" dirty="0" smtClean="0">
                <a:solidFill>
                  <a:schemeClr val="tx1"/>
                </a:solidFill>
              </a:rPr>
              <a:t>Annotation des phrases </a:t>
            </a:r>
            <a:r>
              <a:rPr lang="fr-FR" sz="1500" dirty="0" smtClean="0"/>
              <a:t>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312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5500" dirty="0" smtClean="0"/>
              <a:t>Jeux de données de test</a:t>
            </a:r>
            <a:endParaRPr sz="5500" dirty="0"/>
          </a:p>
        </p:txBody>
      </p:sp>
      <p:sp>
        <p:nvSpPr>
          <p:cNvPr id="174" name="Google Shape;174;g249b817c55f_0_0"/>
          <p:cNvSpPr txBox="1"/>
          <p:nvPr/>
        </p:nvSpPr>
        <p:spPr>
          <a:xfrm>
            <a:off x="0" y="1844824"/>
            <a:ext cx="9906000" cy="5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sp>
        <p:nvSpPr>
          <p:cNvPr id="7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685773"/>
            <a:ext cx="9744283" cy="49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b="1" dirty="0" smtClean="0"/>
              <a:t>Objectif supplémentaire : </a:t>
            </a:r>
            <a:r>
              <a:rPr lang="fr-FR" dirty="0" smtClean="0"/>
              <a:t>évaluer et éprouver la robustesse de la méthode.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Jeux </a:t>
            </a:r>
            <a:r>
              <a:rPr lang="fr-FR" dirty="0"/>
              <a:t>de données </a:t>
            </a:r>
            <a:r>
              <a:rPr lang="fr-FR" dirty="0" smtClean="0"/>
              <a:t>de test pour </a:t>
            </a:r>
            <a:r>
              <a:rPr lang="fr-FR" dirty="0"/>
              <a:t>chacun des 15 mots </a:t>
            </a:r>
            <a:r>
              <a:rPr lang="fr-FR" dirty="0" smtClean="0"/>
              <a:t>polysémiques :</a:t>
            </a:r>
          </a:p>
          <a:p>
            <a:pPr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Des phrases extraites du corpus PARVIS.</a:t>
            </a:r>
          </a:p>
          <a:p>
            <a:pPr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Des phrases extraites du corpus du Grand Débat National (GDN</a:t>
            </a:r>
            <a:r>
              <a:rPr lang="fr-FR" dirty="0" smtClean="0">
                <a:solidFill>
                  <a:schemeClr val="tx1"/>
                </a:solidFill>
              </a:rPr>
              <a:t>).</a:t>
            </a:r>
          </a:p>
          <a:p>
            <a:pPr marL="0" indent="0" algn="just">
              <a:spcBef>
                <a:spcPts val="0"/>
              </a:spcBef>
            </a:pPr>
            <a:endParaRPr lang="fr-FR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Caractéristiques du corpus du GDN :</a:t>
            </a:r>
          </a:p>
          <a:p>
            <a:pPr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Constitué </a:t>
            </a:r>
            <a:r>
              <a:rPr lang="fr-FR" dirty="0">
                <a:solidFill>
                  <a:schemeClr val="tx1"/>
                </a:solidFill>
              </a:rPr>
              <a:t>de contributions écrites librement sur une plate-forme par des milliers de contributeurs et </a:t>
            </a:r>
            <a:r>
              <a:rPr lang="fr-FR" dirty="0" smtClean="0">
                <a:solidFill>
                  <a:schemeClr val="tx1"/>
                </a:solidFill>
              </a:rPr>
              <a:t>contributrices. </a:t>
            </a:r>
          </a:p>
          <a:p>
            <a:pPr lvl="1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Moins </a:t>
            </a:r>
            <a:r>
              <a:rPr lang="fr-FR" dirty="0">
                <a:solidFill>
                  <a:schemeClr val="tx1"/>
                </a:solidFill>
              </a:rPr>
              <a:t>de garanties en termes de syntaxe et de cohérence des phrases. </a:t>
            </a:r>
            <a:endParaRPr lang="fr-FR" dirty="0" smtClean="0">
              <a:solidFill>
                <a:schemeClr val="tx1"/>
              </a:solidFill>
            </a:endParaRP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Les phrases de test contiennent </a:t>
            </a:r>
            <a:r>
              <a:rPr lang="fr-FR" dirty="0"/>
              <a:t>des exemples dans lesquels les mots polysémiques sont utilisés pour parler de la </a:t>
            </a:r>
            <a:r>
              <a:rPr lang="fr-FR" dirty="0" smtClean="0"/>
              <a:t>ville (étiquette ‘‘1’’), </a:t>
            </a:r>
            <a:r>
              <a:rPr lang="fr-FR" dirty="0"/>
              <a:t>ainsi que des exemples où ces mots ont d'autres </a:t>
            </a:r>
            <a:r>
              <a:rPr lang="fr-FR" dirty="0" smtClean="0"/>
              <a:t>contextes d’emploi (étiquette ‘‘0’’).</a:t>
            </a:r>
          </a:p>
        </p:txBody>
      </p:sp>
      <p:sp>
        <p:nvSpPr>
          <p:cNvPr id="8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</a:t>
            </a:r>
            <a:r>
              <a:rPr lang="fr-FR" sz="1500" b="1" dirty="0" smtClean="0">
                <a:solidFill>
                  <a:schemeClr val="tx1"/>
                </a:solidFill>
              </a:rPr>
              <a:t>Annotation des phrases </a:t>
            </a:r>
            <a:r>
              <a:rPr lang="fr-FR" sz="1500" dirty="0" smtClean="0"/>
              <a:t>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8093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2300" y="2222158"/>
            <a:ext cx="99037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fr-FR" sz="5200" dirty="0" smtClean="0"/>
              <a:t>2- Entraînement des classifieurs</a:t>
            </a:r>
            <a:endParaRPr sz="5200" dirty="0"/>
          </a:p>
        </p:txBody>
      </p:sp>
      <p:sp>
        <p:nvSpPr>
          <p:cNvPr id="165" name="Google Shape;165;p6"/>
          <p:cNvSpPr txBox="1">
            <a:spLocks noGrp="1"/>
          </p:cNvSpPr>
          <p:nvPr>
            <p:ph type="sldNum" idx="12"/>
          </p:nvPr>
        </p:nvSpPr>
        <p:spPr>
          <a:xfrm>
            <a:off x="9035580" y="644342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</a:t>
            </a:r>
            <a:r>
              <a:rPr lang="fr-FR" sz="1500" b="1" dirty="0" smtClean="0">
                <a:solidFill>
                  <a:schemeClr val="tx1"/>
                </a:solidFill>
              </a:rPr>
              <a:t>Méthode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0421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6000" dirty="0"/>
              <a:t>Entraînement des classifieurs</a:t>
            </a:r>
            <a:endParaRPr sz="5500" dirty="0"/>
          </a:p>
        </p:txBody>
      </p:sp>
      <p:sp>
        <p:nvSpPr>
          <p:cNvPr id="174" name="Google Shape;174;g249b817c55f_0_0"/>
          <p:cNvSpPr txBox="1"/>
          <p:nvPr/>
        </p:nvSpPr>
        <p:spPr>
          <a:xfrm>
            <a:off x="0" y="1848973"/>
            <a:ext cx="9906000" cy="5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  <p:sp>
        <p:nvSpPr>
          <p:cNvPr id="7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804524"/>
            <a:ext cx="961333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Chaque classifieur classe la phrase à l’aide des vecteurs de contexte (</a:t>
            </a:r>
            <a:r>
              <a:rPr lang="fr-FR" dirty="0" err="1" smtClean="0"/>
              <a:t>embeddings</a:t>
            </a:r>
            <a:r>
              <a:rPr lang="fr-FR" dirty="0" smtClean="0"/>
              <a:t>) de chacun de ses mots, calculés </a:t>
            </a:r>
            <a:r>
              <a:rPr lang="fr-FR" dirty="0"/>
              <a:t>à l’aide du modèle de </a:t>
            </a:r>
            <a:r>
              <a:rPr lang="fr-FR" dirty="0" smtClean="0"/>
              <a:t>langue </a:t>
            </a:r>
            <a:r>
              <a:rPr lang="fr-FR" i="1" dirty="0"/>
              <a:t>CamemBERT </a:t>
            </a:r>
            <a:r>
              <a:rPr lang="fr-FR" i="1" dirty="0" smtClean="0"/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[Martin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et al.,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2019]</a:t>
            </a:r>
            <a:r>
              <a:rPr lang="fr-FR" dirty="0" smtClean="0"/>
              <a:t>. </a:t>
            </a:r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Chaque classifieur </a:t>
            </a:r>
            <a:r>
              <a:rPr lang="fr-FR" dirty="0" smtClean="0"/>
              <a:t>est entraîné </a:t>
            </a:r>
            <a:r>
              <a:rPr lang="fr-FR" dirty="0"/>
              <a:t>sur les phrases des jeux de données </a:t>
            </a:r>
            <a:r>
              <a:rPr lang="fr-FR" dirty="0" smtClean="0"/>
              <a:t>d’entraînement en </a:t>
            </a:r>
            <a:r>
              <a:rPr lang="fr-FR" dirty="0"/>
              <a:t>affinant le modèle </a:t>
            </a:r>
            <a:r>
              <a:rPr lang="fr-FR" i="1" dirty="0"/>
              <a:t>CamemBERT </a:t>
            </a:r>
            <a:r>
              <a:rPr lang="fr-FR" dirty="0"/>
              <a:t>(fine-</a:t>
            </a:r>
            <a:r>
              <a:rPr lang="fr-FR" dirty="0" err="1"/>
              <a:t>tuning</a:t>
            </a:r>
            <a:r>
              <a:rPr lang="fr-FR" dirty="0"/>
              <a:t>) à l’aide de la fonction de classification par séquence du modèle (</a:t>
            </a:r>
            <a:r>
              <a:rPr lang="fr-FR" i="1" dirty="0" smtClean="0"/>
              <a:t>Camembert For </a:t>
            </a:r>
            <a:r>
              <a:rPr lang="fr-FR" i="1" dirty="0" err="1" smtClean="0"/>
              <a:t>Sequence</a:t>
            </a:r>
            <a:r>
              <a:rPr lang="fr-FR" i="1" dirty="0" smtClean="0"/>
              <a:t> Classification</a:t>
            </a:r>
            <a:r>
              <a:rPr lang="fr-FR" dirty="0"/>
              <a:t>). </a:t>
            </a:r>
            <a:endParaRPr lang="fr-FR" dirty="0" smtClean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L’architecture du modèle utilisée est </a:t>
            </a:r>
            <a:r>
              <a:rPr lang="fr-FR" i="1" dirty="0" smtClean="0"/>
              <a:t>camembert-base (768 dimensions pour chaque vecteur).</a:t>
            </a:r>
            <a:endParaRPr lang="fr-FR" dirty="0" smtClean="0"/>
          </a:p>
        </p:txBody>
      </p:sp>
      <p:sp>
        <p:nvSpPr>
          <p:cNvPr id="8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</a:t>
            </a:r>
            <a:r>
              <a:rPr lang="fr-FR" sz="1500" b="1" dirty="0" smtClean="0">
                <a:solidFill>
                  <a:schemeClr val="tx1"/>
                </a:solidFill>
              </a:rPr>
              <a:t>Entraînement des classifieurs </a:t>
            </a:r>
            <a:r>
              <a:rPr lang="fr-FR" sz="1500" dirty="0" smtClean="0"/>
              <a:t>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520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804524"/>
            <a:ext cx="9613339" cy="4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 smtClean="0"/>
              <a:t>Ce </a:t>
            </a:r>
            <a:r>
              <a:rPr lang="fr-FR" dirty="0"/>
              <a:t>papier s'inscrit dans le cadre du projet </a:t>
            </a:r>
            <a:r>
              <a:rPr lang="fr-FR" dirty="0" smtClean="0"/>
              <a:t>PARVIS</a:t>
            </a:r>
            <a:r>
              <a:rPr lang="fr-FR" sz="2000" dirty="0" smtClean="0">
                <a:solidFill>
                  <a:srgbClr val="C00000"/>
                </a:solidFill>
              </a:rPr>
              <a:t>1</a:t>
            </a:r>
            <a:r>
              <a:rPr lang="fr-FR" dirty="0" smtClean="0"/>
              <a:t>, </a:t>
            </a:r>
            <a:r>
              <a:rPr lang="fr-FR" dirty="0"/>
              <a:t>pour </a:t>
            </a:r>
            <a:r>
              <a:rPr lang="fr-FR" dirty="0" err="1"/>
              <a:t>PARoles</a:t>
            </a:r>
            <a:r>
              <a:rPr lang="fr-FR" dirty="0"/>
              <a:t> de </a:t>
            </a:r>
            <a:r>
              <a:rPr lang="fr-FR" dirty="0" err="1" smtClean="0"/>
              <a:t>VIlleS</a:t>
            </a:r>
            <a:r>
              <a:rPr lang="fr-FR" dirty="0" smtClean="0"/>
              <a:t>.</a:t>
            </a:r>
            <a:endParaRPr lang="fr-FR" dirty="0"/>
          </a:p>
          <a:p>
            <a:pPr marL="0" lvl="0" indent="0" algn="just">
              <a:spcBef>
                <a:spcPts val="0"/>
              </a:spcBef>
            </a:pPr>
            <a:endParaRPr lang="fr-FR" dirty="0" smtClean="0"/>
          </a:p>
          <a:p>
            <a:pPr marL="0" lvl="0" indent="0" algn="just">
              <a:spcBef>
                <a:spcPts val="0"/>
              </a:spcBef>
            </a:pPr>
            <a:endParaRPr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/>
              <a:t>Le projet PARVIS vise à analyser les représentations de la ville future afin de mettre en lumière les thèmes et les défis associés aux imaginaires urbains </a:t>
            </a:r>
            <a:r>
              <a:rPr lang="fr-FR" dirty="0" smtClean="0"/>
              <a:t>futuristes.</a:t>
            </a:r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 smtClean="0"/>
              <a:t>Cet article décrit </a:t>
            </a:r>
            <a:r>
              <a:rPr lang="fr-FR" dirty="0"/>
              <a:t>une tâche </a:t>
            </a:r>
            <a:r>
              <a:rPr lang="fr-FR" dirty="0" smtClean="0"/>
              <a:t>de désambiguïsation, annexe d’un </a:t>
            </a:r>
            <a:r>
              <a:rPr lang="fr-FR" dirty="0"/>
              <a:t>travail antérieur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Guembour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et al.,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2023]</a:t>
            </a:r>
            <a:r>
              <a:rPr lang="fr-FR" dirty="0"/>
              <a:t> </a:t>
            </a:r>
            <a:r>
              <a:rPr lang="fr-FR" dirty="0" smtClean="0"/>
              <a:t>réalisé dans le cadre du </a:t>
            </a:r>
            <a:r>
              <a:rPr lang="fr-FR" dirty="0"/>
              <a:t>projet PARVIS.</a:t>
            </a:r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632520" y="213692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dirty="0"/>
              <a:t>Contexte </a:t>
            </a:r>
          </a:p>
        </p:txBody>
      </p:sp>
      <p:sp>
        <p:nvSpPr>
          <p:cNvPr id="113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b="1" dirty="0" smtClean="0">
                <a:solidFill>
                  <a:schemeClr val="dk1"/>
                </a:solidFill>
              </a:rPr>
              <a:t>Contexte </a:t>
            </a:r>
            <a:r>
              <a:rPr lang="fr-FR" sz="1500" dirty="0" smtClean="0"/>
              <a:t>– Problématique – Objectif – Méthode – Evaluation – Résultats - Conclusions et limites</a:t>
            </a:r>
            <a:endParaRPr sz="1500"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idx="12"/>
          </p:nvPr>
        </p:nvSpPr>
        <p:spPr>
          <a:xfrm>
            <a:off x="9062880" y="649283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400"/>
              <a:t>2</a:t>
            </a:fld>
            <a:endParaRPr sz="1400"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268950" y="5695316"/>
            <a:ext cx="8606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1 </a:t>
            </a:r>
            <a:r>
              <a:rPr lang="fr-FR" sz="1600" dirty="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: </a:t>
            </a:r>
            <a:r>
              <a:rPr lang="fr-FR" sz="1600" dirty="0" smtClean="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https</a:t>
            </a:r>
            <a:r>
              <a:rPr lang="fr-FR" sz="1600" dirty="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://parvis.hypotheses.org</a:t>
            </a:r>
            <a:r>
              <a:rPr lang="fr-FR" sz="1600" dirty="0" smtClean="0">
                <a:solidFill>
                  <a:srgbClr val="C00000"/>
                </a:solidFill>
                <a:latin typeface="Constantia"/>
                <a:ea typeface="Constantia"/>
                <a:cs typeface="Constantia"/>
                <a:sym typeface="Constantia"/>
              </a:rPr>
              <a:t>/</a:t>
            </a:r>
            <a:endParaRPr sz="1600" dirty="0">
              <a:solidFill>
                <a:srgbClr val="C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9987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6000" dirty="0" smtClean="0"/>
              <a:t>Évaluation des </a:t>
            </a:r>
            <a:r>
              <a:rPr lang="fr-FR" sz="6000" dirty="0"/>
              <a:t>classifieurs</a:t>
            </a:r>
            <a:endParaRPr sz="5500" dirty="0"/>
          </a:p>
        </p:txBody>
      </p:sp>
      <p:sp>
        <p:nvSpPr>
          <p:cNvPr id="174" name="Google Shape;174;g249b817c55f_0_0"/>
          <p:cNvSpPr txBox="1"/>
          <p:nvPr/>
        </p:nvSpPr>
        <p:spPr>
          <a:xfrm>
            <a:off x="0" y="1848973"/>
            <a:ext cx="9906000" cy="5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sp>
        <p:nvSpPr>
          <p:cNvPr id="7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804524"/>
            <a:ext cx="961333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Évaluation des classifieurs sur les jeux de données de test (les jeux de données du GDN, et </a:t>
            </a:r>
            <a:r>
              <a:rPr lang="fr-FR" dirty="0"/>
              <a:t>20% des jeux de données </a:t>
            </a:r>
            <a:r>
              <a:rPr lang="fr-FR" dirty="0" smtClean="0"/>
              <a:t>d’entraînement).</a:t>
            </a:r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Évaluation fondée </a:t>
            </a:r>
            <a:r>
              <a:rPr lang="fr-FR" dirty="0"/>
              <a:t>sur deux indicateurs : </a:t>
            </a:r>
            <a:r>
              <a:rPr lang="fr-FR" dirty="0" smtClean="0"/>
              <a:t>l’</a:t>
            </a:r>
            <a:r>
              <a:rPr lang="fr-FR" b="1" dirty="0" smtClean="0"/>
              <a:t>exactitude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b="1" dirty="0" err="1" smtClean="0"/>
              <a:t>accuracy</a:t>
            </a:r>
            <a:r>
              <a:rPr lang="fr-FR" dirty="0"/>
              <a:t>) et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b="1" dirty="0"/>
              <a:t>F- mesure</a:t>
            </a:r>
            <a:r>
              <a:rPr lang="fr-FR" dirty="0" smtClean="0"/>
              <a:t>.</a:t>
            </a:r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Une moyenne d’</a:t>
            </a:r>
            <a:r>
              <a:rPr lang="fr-FR" dirty="0" err="1" smtClean="0"/>
              <a:t>accuracy</a:t>
            </a:r>
            <a:r>
              <a:rPr lang="fr-FR" dirty="0" smtClean="0"/>
              <a:t> de 96% sur les jeux de données de test de PARVIS.</a:t>
            </a:r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Une moyenne d’</a:t>
            </a:r>
            <a:r>
              <a:rPr lang="fr-FR" dirty="0" err="1"/>
              <a:t>accuracy</a:t>
            </a:r>
            <a:r>
              <a:rPr lang="fr-FR" dirty="0"/>
              <a:t> de </a:t>
            </a:r>
            <a:r>
              <a:rPr lang="fr-FR" dirty="0" smtClean="0"/>
              <a:t>86% </a:t>
            </a:r>
            <a:r>
              <a:rPr lang="fr-FR" dirty="0"/>
              <a:t>sur les jeux de données </a:t>
            </a:r>
            <a:r>
              <a:rPr lang="fr-FR" dirty="0" smtClean="0"/>
              <a:t>du GDN.</a:t>
            </a:r>
            <a:endParaRPr lang="fr-FR" dirty="0"/>
          </a:p>
          <a:p>
            <a:pPr lvl="0" indent="-4572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8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</a:t>
            </a:r>
            <a:r>
              <a:rPr lang="fr-FR" sz="1500" b="1" dirty="0" smtClean="0">
                <a:solidFill>
                  <a:schemeClr val="tx1"/>
                </a:solidFill>
              </a:rPr>
              <a:t>Evaluation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8693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6000" dirty="0" smtClean="0"/>
              <a:t>Évaluation des </a:t>
            </a:r>
            <a:r>
              <a:rPr lang="fr-FR" sz="6000" dirty="0"/>
              <a:t>classifieurs</a:t>
            </a:r>
            <a:endParaRPr sz="55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85" y="1401679"/>
            <a:ext cx="5145961" cy="47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109499"/>
            <a:ext cx="635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2. </a:t>
            </a:r>
            <a:r>
              <a:rPr lang="fr-FR" i="1" dirty="0"/>
              <a:t>Evaluation des classifieurs sur les jeux de données PARVIS et GDN 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</a:t>
            </a:r>
            <a:r>
              <a:rPr lang="fr-FR" sz="1500" b="1" dirty="0" smtClean="0">
                <a:solidFill>
                  <a:schemeClr val="tx1"/>
                </a:solidFill>
              </a:rPr>
              <a:t>Evaluation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64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6000" dirty="0" smtClean="0"/>
              <a:t>Évaluation des </a:t>
            </a:r>
            <a:r>
              <a:rPr lang="fr-FR" sz="6000" dirty="0"/>
              <a:t>classifieurs</a:t>
            </a:r>
            <a:endParaRPr sz="55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85" y="1401679"/>
            <a:ext cx="5145961" cy="47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109499"/>
            <a:ext cx="635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2. </a:t>
            </a:r>
            <a:r>
              <a:rPr lang="fr-FR" i="1" dirty="0"/>
              <a:t>Evaluation des classifieurs sur les jeux de données PARVIS et GDN 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</a:t>
            </a:r>
            <a:r>
              <a:rPr lang="fr-FR" sz="1500" b="1" dirty="0" smtClean="0">
                <a:solidFill>
                  <a:schemeClr val="tx1"/>
                </a:solidFill>
              </a:rPr>
              <a:t>Evaluation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Résultats - Conclusions et limites</a:t>
            </a:r>
            <a:endParaRPr sz="1500" dirty="0"/>
          </a:p>
        </p:txBody>
      </p:sp>
      <p:sp>
        <p:nvSpPr>
          <p:cNvPr id="2" name="Rectangle 1"/>
          <p:cNvSpPr/>
          <p:nvPr/>
        </p:nvSpPr>
        <p:spPr>
          <a:xfrm>
            <a:off x="3657600" y="1531916"/>
            <a:ext cx="2339439" cy="4512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6000" dirty="0" smtClean="0"/>
              <a:t>Évaluation des </a:t>
            </a:r>
            <a:r>
              <a:rPr lang="fr-FR" sz="6000" dirty="0"/>
              <a:t>classifieurs</a:t>
            </a:r>
            <a:endParaRPr sz="55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85" y="1402726"/>
            <a:ext cx="5145961" cy="47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109499"/>
            <a:ext cx="635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2. </a:t>
            </a:r>
            <a:r>
              <a:rPr lang="fr-FR" i="1" dirty="0"/>
              <a:t>Evaluation des classifieurs sur les jeux de données PARVIS et GDN 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</a:t>
            </a:r>
            <a:r>
              <a:rPr lang="fr-FR" sz="1500" b="1" dirty="0" smtClean="0">
                <a:solidFill>
                  <a:schemeClr val="tx1"/>
                </a:solidFill>
              </a:rPr>
              <a:t>Evaluation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Résultats - Conclusions et limites</a:t>
            </a:r>
            <a:endParaRPr sz="1500" dirty="0"/>
          </a:p>
        </p:txBody>
      </p:sp>
      <p:sp>
        <p:nvSpPr>
          <p:cNvPr id="2" name="Rectangle 1"/>
          <p:cNvSpPr/>
          <p:nvPr/>
        </p:nvSpPr>
        <p:spPr>
          <a:xfrm>
            <a:off x="2422566" y="2018804"/>
            <a:ext cx="3538847" cy="534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20591" y="2753079"/>
            <a:ext cx="3538847" cy="534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0590" y="3536829"/>
            <a:ext cx="3538847" cy="98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420591" y="5294329"/>
            <a:ext cx="3538847" cy="534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8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6000" dirty="0" smtClean="0"/>
              <a:t>Évaluation des </a:t>
            </a:r>
            <a:r>
              <a:rPr lang="fr-FR" sz="6000" dirty="0"/>
              <a:t>classifieurs</a:t>
            </a:r>
            <a:endParaRPr sz="55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85" y="1401679"/>
            <a:ext cx="5145961" cy="47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109499"/>
            <a:ext cx="635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2. </a:t>
            </a:r>
            <a:r>
              <a:rPr lang="fr-FR" i="1" dirty="0"/>
              <a:t>Evaluation des classifieurs sur les jeux de données PARVIS et GDN 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</a:t>
            </a:r>
            <a:r>
              <a:rPr lang="fr-FR" sz="1500" b="1" dirty="0" smtClean="0">
                <a:solidFill>
                  <a:schemeClr val="tx1"/>
                </a:solidFill>
              </a:rPr>
              <a:t>Evaluation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– Résultats - Conclusions et limites</a:t>
            </a:r>
            <a:endParaRPr sz="1500" dirty="0"/>
          </a:p>
        </p:txBody>
      </p:sp>
      <p:sp>
        <p:nvSpPr>
          <p:cNvPr id="2" name="Rectangle 1"/>
          <p:cNvSpPr/>
          <p:nvPr/>
        </p:nvSpPr>
        <p:spPr>
          <a:xfrm>
            <a:off x="5961413" y="1496291"/>
            <a:ext cx="1187532" cy="4560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1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11850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1" y="1418422"/>
            <a:ext cx="8609610" cy="514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9087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94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2" name="Rectangle 1"/>
          <p:cNvSpPr/>
          <p:nvPr/>
        </p:nvSpPr>
        <p:spPr>
          <a:xfrm>
            <a:off x="1304571" y="5391397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3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28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8" name="Rectangle 7"/>
          <p:cNvSpPr/>
          <p:nvPr/>
        </p:nvSpPr>
        <p:spPr>
          <a:xfrm>
            <a:off x="1304571" y="2078272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4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29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8" name="Rectangle 7"/>
          <p:cNvSpPr/>
          <p:nvPr/>
        </p:nvSpPr>
        <p:spPr>
          <a:xfrm>
            <a:off x="1292696" y="3740772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0" y="1919599"/>
            <a:ext cx="9710442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fr-FR" dirty="0" smtClean="0"/>
              <a:t>Dans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Guembour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et al., 2023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fr-FR" dirty="0" smtClean="0"/>
              <a:t>: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Caractérisation de la ville du futur à partir d'un corpus de romans de science-fiction (Corpus PARVIS) en identifiant les éléments urbains, </a:t>
            </a:r>
            <a:r>
              <a:rPr lang="fr-FR" sz="2000" dirty="0" smtClean="0">
                <a:solidFill>
                  <a:schemeClr val="tx1"/>
                </a:solidFill>
              </a:rPr>
              <a:t>objets </a:t>
            </a:r>
            <a:r>
              <a:rPr lang="fr-FR" sz="2000" dirty="0">
                <a:solidFill>
                  <a:schemeClr val="tx1"/>
                </a:solidFill>
              </a:rPr>
              <a:t>et </a:t>
            </a:r>
            <a:r>
              <a:rPr lang="fr-FR" sz="2000" dirty="0" smtClean="0">
                <a:solidFill>
                  <a:schemeClr val="tx1"/>
                </a:solidFill>
              </a:rPr>
              <a:t>lieux.</a:t>
            </a:r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Utilisation d’une ressource terminologique regroupant des </a:t>
            </a:r>
            <a:r>
              <a:rPr lang="fr-FR" sz="2000" dirty="0">
                <a:solidFill>
                  <a:schemeClr val="tx1"/>
                </a:solidFill>
              </a:rPr>
              <a:t>mots </a:t>
            </a:r>
            <a:r>
              <a:rPr lang="fr-FR" sz="2000" dirty="0" smtClean="0">
                <a:solidFill>
                  <a:schemeClr val="tx1"/>
                </a:solidFill>
              </a:rPr>
              <a:t>de la ville.</a:t>
            </a:r>
          </a:p>
          <a:p>
            <a:pPr marL="457200" lvl="1" indent="0" algn="just">
              <a:spcBef>
                <a:spcPts val="0"/>
              </a:spcBef>
            </a:pPr>
            <a:endParaRPr lang="fr-FR" sz="2000" dirty="0">
              <a:solidFill>
                <a:schemeClr val="tx1"/>
              </a:solidFill>
            </a:endParaRPr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Analyse des romans où la ville constitue un contexte essentiel, identifiés comme ceux où les mots de la ressource terminologique sont les plus présents.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632520" y="213692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dirty="0"/>
              <a:t>Contexte </a:t>
            </a:r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idx="12"/>
          </p:nvPr>
        </p:nvSpPr>
        <p:spPr>
          <a:xfrm>
            <a:off x="9062880" y="649283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400"/>
              <a:t>3</a:t>
            </a:fld>
            <a:endParaRPr sz="1400"/>
          </a:p>
        </p:txBody>
      </p:sp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b="1" dirty="0" smtClean="0">
                <a:solidFill>
                  <a:schemeClr val="dk1"/>
                </a:solidFill>
              </a:rPr>
              <a:t>Contexte </a:t>
            </a:r>
            <a:r>
              <a:rPr lang="fr-FR" sz="1500" dirty="0" smtClean="0"/>
              <a:t>– Problématique – Objectif – Méthode 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185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30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8" name="Rectangle 7"/>
          <p:cNvSpPr/>
          <p:nvPr/>
        </p:nvSpPr>
        <p:spPr>
          <a:xfrm>
            <a:off x="1304571" y="4572022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7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11850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31</a:t>
            </a:fld>
            <a:endParaRPr/>
          </a:p>
        </p:txBody>
      </p:sp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- Conclusions et limites</a:t>
            </a:r>
            <a:endParaRPr sz="15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1" y="1418422"/>
            <a:ext cx="8609610" cy="514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21278" y="3800053"/>
            <a:ext cx="5130140" cy="17813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90006" y="3615962"/>
            <a:ext cx="712519" cy="457276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7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32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8" name="Rectangle 7"/>
          <p:cNvSpPr/>
          <p:nvPr/>
        </p:nvSpPr>
        <p:spPr>
          <a:xfrm>
            <a:off x="1304571" y="2909522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7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33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8" name="Rectangle 7"/>
          <p:cNvSpPr/>
          <p:nvPr/>
        </p:nvSpPr>
        <p:spPr>
          <a:xfrm>
            <a:off x="1304571" y="2909522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04571" y="2363189"/>
            <a:ext cx="7553843" cy="261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34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8" name="Rectangle 7"/>
          <p:cNvSpPr/>
          <p:nvPr/>
        </p:nvSpPr>
        <p:spPr>
          <a:xfrm>
            <a:off x="1304571" y="2909522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04571" y="2624439"/>
            <a:ext cx="7553843" cy="261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2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35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8" name="Rectangle 7"/>
          <p:cNvSpPr/>
          <p:nvPr/>
        </p:nvSpPr>
        <p:spPr>
          <a:xfrm>
            <a:off x="1304571" y="2909522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04571" y="5118189"/>
            <a:ext cx="7553843" cy="261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3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36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8" name="Rectangle 7"/>
          <p:cNvSpPr/>
          <p:nvPr/>
        </p:nvSpPr>
        <p:spPr>
          <a:xfrm>
            <a:off x="1304571" y="2909522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04571" y="5949439"/>
            <a:ext cx="7553843" cy="261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71225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37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21" y="1496123"/>
            <a:ext cx="7720125" cy="47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97160" y="6251999"/>
            <a:ext cx="703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Table </a:t>
            </a:r>
            <a:r>
              <a:rPr lang="fr-FR" b="1" i="1" dirty="0" smtClean="0"/>
              <a:t>3. </a:t>
            </a:r>
            <a:r>
              <a:rPr lang="fr-FR" i="1" dirty="0"/>
              <a:t>Nombres d’occurrences des 15 mots polysémiques du lexique dans le corpus</a:t>
            </a:r>
            <a:endParaRPr lang="fr-FR" dirty="0"/>
          </a:p>
        </p:txBody>
      </p:sp>
      <p:sp>
        <p:nvSpPr>
          <p:cNvPr id="7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443068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/>
              <a:t> - Conclusions et limites</a:t>
            </a:r>
            <a:endParaRPr sz="1500" dirty="0"/>
          </a:p>
        </p:txBody>
      </p:sp>
      <p:sp>
        <p:nvSpPr>
          <p:cNvPr id="8" name="Rectangle 7"/>
          <p:cNvSpPr/>
          <p:nvPr/>
        </p:nvSpPr>
        <p:spPr>
          <a:xfrm>
            <a:off x="1304571" y="2921397"/>
            <a:ext cx="7553843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304571" y="5949439"/>
            <a:ext cx="7553843" cy="261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304571" y="2363189"/>
            <a:ext cx="7553843" cy="261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302596" y="2634339"/>
            <a:ext cx="7553843" cy="261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302596" y="5116214"/>
            <a:ext cx="7553843" cy="2612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b817c55f_0_0"/>
          <p:cNvSpPr txBox="1">
            <a:spLocks noGrp="1"/>
          </p:cNvSpPr>
          <p:nvPr>
            <p:ph type="title"/>
          </p:nvPr>
        </p:nvSpPr>
        <p:spPr>
          <a:xfrm>
            <a:off x="-9475" y="111850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1100"/>
            </a:pPr>
            <a:r>
              <a:rPr lang="fr-FR" sz="5400" dirty="0" smtClean="0"/>
              <a:t>Résultats de la désambiguïsation</a:t>
            </a:r>
            <a:endParaRPr sz="5400" dirty="0"/>
          </a:p>
        </p:txBody>
      </p:sp>
      <p:sp>
        <p:nvSpPr>
          <p:cNvPr id="176" name="Google Shape;176;g249b817c55f_0_0"/>
          <p:cNvSpPr txBox="1">
            <a:spLocks noGrp="1"/>
          </p:cNvSpPr>
          <p:nvPr>
            <p:ph type="sldNum" idx="12"/>
          </p:nvPr>
        </p:nvSpPr>
        <p:spPr>
          <a:xfrm>
            <a:off x="9080500" y="6492875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38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1" y="1418422"/>
            <a:ext cx="8609610" cy="514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</a:t>
            </a:r>
            <a:r>
              <a:rPr lang="fr-FR" sz="1500" b="1" dirty="0" smtClean="0">
                <a:solidFill>
                  <a:schemeClr val="tx1"/>
                </a:solidFill>
              </a:rPr>
              <a:t>Résultats</a:t>
            </a:r>
            <a:r>
              <a:rPr lang="fr-FR" sz="1500" dirty="0" smtClean="0">
                <a:solidFill>
                  <a:schemeClr val="tx1"/>
                </a:solidFill>
              </a:rPr>
              <a:t> </a:t>
            </a:r>
            <a:r>
              <a:rPr lang="fr-FR" sz="1500" dirty="0" smtClean="0"/>
              <a:t>- Conclusions et limites</a:t>
            </a:r>
            <a:endParaRPr sz="1500" dirty="0"/>
          </a:p>
        </p:txBody>
      </p:sp>
      <p:sp>
        <p:nvSpPr>
          <p:cNvPr id="3" name="Rectangle 2"/>
          <p:cNvSpPr/>
          <p:nvPr/>
        </p:nvSpPr>
        <p:spPr>
          <a:xfrm>
            <a:off x="1021278" y="1947553"/>
            <a:ext cx="5130140" cy="17813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droite 3"/>
          <p:cNvSpPr/>
          <p:nvPr/>
        </p:nvSpPr>
        <p:spPr>
          <a:xfrm>
            <a:off x="190007" y="1828802"/>
            <a:ext cx="617517" cy="415637"/>
          </a:xfrm>
          <a:prstGeom prst="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>
            <a:spLocks noGrp="1"/>
          </p:cNvSpPr>
          <p:nvPr>
            <p:ph type="title"/>
          </p:nvPr>
        </p:nvSpPr>
        <p:spPr>
          <a:xfrm>
            <a:off x="632520" y="116632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Conclusions </a:t>
            </a:r>
            <a:r>
              <a:rPr lang="fr-FR" dirty="0" smtClean="0"/>
              <a:t>et limites</a:t>
            </a:r>
            <a:endParaRPr dirty="0"/>
          </a:p>
        </p:txBody>
      </p:sp>
      <p:sp>
        <p:nvSpPr>
          <p:cNvPr id="304" name="Google Shape;304;p25"/>
          <p:cNvSpPr txBox="1"/>
          <p:nvPr/>
        </p:nvSpPr>
        <p:spPr>
          <a:xfrm>
            <a:off x="-712519" y="1451990"/>
            <a:ext cx="10618519" cy="53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028700" lvl="1" indent="-332946">
              <a:spcBef>
                <a:spcPts val="440"/>
              </a:spcBef>
              <a:buClr>
                <a:schemeClr val="accent3"/>
              </a:buClr>
              <a:buSzPct val="95000"/>
              <a:buFont typeface="Arial"/>
              <a:buChar char="•"/>
            </a:pP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 classifieur affichant la performance la moins élevée a été entraîné sur des phrases contenant le mot "</a:t>
            </a:r>
            <a:r>
              <a:rPr lang="fr-FR" sz="22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centre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" et a obtenu une </a:t>
            </a:r>
            <a:r>
              <a:rPr lang="fr-FR" sz="22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exactitude de 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85 </a:t>
            </a:r>
            <a:r>
              <a:rPr lang="fr-FR" sz="22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%.</a:t>
            </a:r>
          </a:p>
          <a:p>
            <a:pPr marL="1028700" lvl="1" indent="-332946">
              <a:spcBef>
                <a:spcPts val="440"/>
              </a:spcBef>
              <a:buClr>
                <a:schemeClr val="accent3"/>
              </a:buClr>
              <a:buSzPct val="95000"/>
              <a:buFont typeface="Arial"/>
              <a:buChar char="•"/>
            </a:pPr>
            <a:endParaRPr lang="fr-FR" sz="2200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8700" lvl="5" indent="-332946">
              <a:spcBef>
                <a:spcPts val="440"/>
              </a:spcBef>
              <a:buClr>
                <a:schemeClr val="accent3"/>
              </a:buClr>
              <a:buSzPct val="95000"/>
              <a:buFont typeface="Arial"/>
              <a:buChar char="•"/>
            </a:pP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Une explication serait que "</a:t>
            </a:r>
            <a:r>
              <a:rPr lang="fr-FR" sz="2200" b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centre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" partage un trait sémantique de localisation avec d'autres contextes que celui de la ville, comme dans l'expression « </a:t>
            </a:r>
            <a:r>
              <a:rPr lang="fr-FR" sz="2200" i="1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 centre de la terre </a:t>
            </a:r>
            <a:r>
              <a:rPr lang="fr-FR" sz="22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».</a:t>
            </a:r>
          </a:p>
          <a:p>
            <a:pPr marL="1028700" lvl="1" indent="-332946">
              <a:spcBef>
                <a:spcPts val="440"/>
              </a:spcBef>
              <a:buClr>
                <a:schemeClr val="accent3"/>
              </a:buClr>
              <a:buSzPct val="95000"/>
              <a:buFont typeface="Arial"/>
              <a:buChar char="•"/>
            </a:pPr>
            <a:endParaRPr lang="fr-FR" sz="2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8700" lvl="2" indent="-332946">
              <a:spcBef>
                <a:spcPts val="440"/>
              </a:spcBef>
              <a:buClr>
                <a:schemeClr val="accent3"/>
              </a:buClr>
              <a:buSzPct val="95000"/>
              <a:buFont typeface="Arial"/>
              <a:buChar char="•"/>
            </a:pPr>
            <a:r>
              <a:rPr lang="fr-FR" sz="22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Limitations en termes de temps et de ressources, puisque, pour chaque nouveau mot à désambiguïser,  une annotation de nouvelles phrases et un entraînement de nouveau classifieur sont nécessaires.</a:t>
            </a:r>
          </a:p>
          <a:p>
            <a:pPr marL="1028700" lvl="1" indent="-332946">
              <a:spcBef>
                <a:spcPts val="440"/>
              </a:spcBef>
              <a:buClr>
                <a:schemeClr val="accent3"/>
              </a:buClr>
              <a:buSzPct val="95000"/>
              <a:buFont typeface="Arial"/>
              <a:buChar char="•"/>
            </a:pPr>
            <a:endParaRPr lang="fr-FR" sz="2200" b="0" i="0" u="none" strike="noStrike" cap="none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8700" lvl="1" indent="-332946">
              <a:spcBef>
                <a:spcPts val="440"/>
              </a:spcBef>
              <a:buClr>
                <a:schemeClr val="accent3"/>
              </a:buClr>
              <a:buSzPct val="95000"/>
              <a:buFont typeface="Arial"/>
              <a:buChar char="•"/>
            </a:pP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L'évaluation a montré une robustesse de la méthode proposée, avec une </a:t>
            </a:r>
            <a:r>
              <a:rPr lang="fr-FR" sz="22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exactitude de 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86 % sur un corpus dont les variations lexicales, syntaxiques et stylistiques sont plus larges et moins prévisibles.</a:t>
            </a: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8700" marR="0" lvl="1" indent="-21018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8700" marR="0" lvl="1" indent="-21018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8700" marR="0" lvl="1" indent="-21018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5" name="Google Shape;305;p25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39</a:t>
            </a:fld>
            <a:endParaRPr dirty="0"/>
          </a:p>
        </p:txBody>
      </p:sp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50244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Problématique – Objectif – Méthode – Evaluation – Résultats - </a:t>
            </a:r>
            <a:r>
              <a:rPr lang="fr-FR" sz="1500" b="1" dirty="0" smtClean="0">
                <a:solidFill>
                  <a:schemeClr val="tx1"/>
                </a:solidFill>
              </a:rPr>
              <a:t>Conclusions et limites</a:t>
            </a:r>
            <a:endParaRPr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9b817c55f_0_12"/>
          <p:cNvSpPr txBox="1">
            <a:spLocks noGrp="1"/>
          </p:cNvSpPr>
          <p:nvPr>
            <p:ph type="body" idx="1"/>
          </p:nvPr>
        </p:nvSpPr>
        <p:spPr>
          <a:xfrm>
            <a:off x="0" y="1919599"/>
            <a:ext cx="9906000" cy="422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Font typeface="Arial"/>
              <a:buNone/>
            </a:pPr>
            <a:endParaRPr dirty="0"/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fr-FR" dirty="0"/>
              <a:t>Le corpus PARVIS </a:t>
            </a:r>
            <a:r>
              <a:rPr lang="fr-FR" dirty="0" smtClean="0"/>
              <a:t>regroupe 131 </a:t>
            </a:r>
            <a:r>
              <a:rPr lang="fr-FR" dirty="0"/>
              <a:t>romans de </a:t>
            </a:r>
            <a:r>
              <a:rPr lang="fr-FR" dirty="0" smtClean="0"/>
              <a:t>science-fiction, totalisant </a:t>
            </a:r>
            <a:r>
              <a:rPr lang="fr-FR" b="1" dirty="0"/>
              <a:t>1 056 287 </a:t>
            </a:r>
            <a:r>
              <a:rPr lang="fr-FR" dirty="0"/>
              <a:t>phrases </a:t>
            </a:r>
            <a:r>
              <a:rPr lang="fr-FR" dirty="0" smtClean="0"/>
              <a:t>et </a:t>
            </a:r>
            <a:r>
              <a:rPr lang="fr-FR" b="1" dirty="0"/>
              <a:t>29 038 420 </a:t>
            </a:r>
            <a:r>
              <a:rPr lang="fr-FR" dirty="0" smtClean="0"/>
              <a:t>mots</a:t>
            </a:r>
            <a:r>
              <a:rPr lang="fr-FR" dirty="0"/>
              <a:t> </a:t>
            </a:r>
            <a:r>
              <a:rPr lang="fr-FR" dirty="0" smtClean="0"/>
              <a:t>(segmentations effectuées avec : </a:t>
            </a:r>
            <a:r>
              <a:rPr lang="fr-FR" b="1" dirty="0" smtClean="0"/>
              <a:t>NLTK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Bird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et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al.,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2009]</a:t>
            </a:r>
            <a:r>
              <a:rPr lang="fr-FR" dirty="0" smtClean="0"/>
              <a:t>).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endParaRPr lang="fr-F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endParaRPr dirty="0"/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fr-FR" dirty="0"/>
              <a:t>Tous les romans du corpus PARVIS sont en français, soit traduits, soit écrits directement dans cette </a:t>
            </a:r>
            <a:r>
              <a:rPr lang="fr-FR" dirty="0" smtClean="0"/>
              <a:t>langue.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endParaRPr dirty="0"/>
          </a:p>
          <a:p>
            <a:pPr marL="34290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Font typeface="Arial"/>
              <a:buNone/>
            </a:pPr>
            <a:endParaRPr dirty="0"/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fr-FR" dirty="0"/>
              <a:t>Les romans du corpus ont été publiés entre 1961 et 2020.</a:t>
            </a:r>
          </a:p>
          <a:p>
            <a:pPr marL="342900" lvl="0" indent="-210183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Font typeface="Arial"/>
              <a:buNone/>
            </a:pPr>
            <a:endParaRPr dirty="0"/>
          </a:p>
        </p:txBody>
      </p:sp>
      <p:sp>
        <p:nvSpPr>
          <p:cNvPr id="123" name="Google Shape;123;g249b817c55f_0_12"/>
          <p:cNvSpPr txBox="1">
            <a:spLocks noGrp="1"/>
          </p:cNvSpPr>
          <p:nvPr>
            <p:ph type="title"/>
          </p:nvPr>
        </p:nvSpPr>
        <p:spPr>
          <a:xfrm>
            <a:off x="0" y="213692"/>
            <a:ext cx="99060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fr-FR" dirty="0" smtClean="0"/>
              <a:t>Présentation du corpus PARVIS</a:t>
            </a:r>
            <a:endParaRPr dirty="0"/>
          </a:p>
        </p:txBody>
      </p:sp>
      <p:sp>
        <p:nvSpPr>
          <p:cNvPr id="124" name="Google Shape;124;g249b817c55f_0_12"/>
          <p:cNvSpPr txBox="1">
            <a:spLocks noGrp="1"/>
          </p:cNvSpPr>
          <p:nvPr>
            <p:ph type="sldNum" idx="12"/>
          </p:nvPr>
        </p:nvSpPr>
        <p:spPr>
          <a:xfrm>
            <a:off x="9062880" y="6492831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400"/>
              <a:t>4</a:t>
            </a:fld>
            <a:endParaRPr sz="1400"/>
          </a:p>
        </p:txBody>
      </p:sp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b="1" dirty="0" smtClean="0">
                <a:solidFill>
                  <a:schemeClr val="dk1"/>
                </a:solidFill>
              </a:rPr>
              <a:t>Contexte </a:t>
            </a:r>
            <a:r>
              <a:rPr lang="fr-FR" sz="1500" dirty="0" smtClean="0"/>
              <a:t>– Problématique – Objectif – Méthode 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82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>
            <a:spLocks noGrp="1"/>
          </p:cNvSpPr>
          <p:nvPr>
            <p:ph type="body" idx="1"/>
          </p:nvPr>
        </p:nvSpPr>
        <p:spPr>
          <a:xfrm>
            <a:off x="20262" y="1786726"/>
            <a:ext cx="9661074" cy="530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endParaRPr>
              <a:solidFill>
                <a:srgbClr val="FF0000"/>
              </a:solidFill>
            </a:endParaRPr>
          </a:p>
          <a:p>
            <a:pPr marL="342900" lvl="0" indent="-21018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Font typeface="Constantia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endParaRPr/>
          </a:p>
        </p:txBody>
      </p:sp>
      <p:sp>
        <p:nvSpPr>
          <p:cNvPr id="326" name="Google Shape;326;p10"/>
          <p:cNvSpPr txBox="1">
            <a:spLocks noGrp="1"/>
          </p:cNvSpPr>
          <p:nvPr>
            <p:ph type="title"/>
          </p:nvPr>
        </p:nvSpPr>
        <p:spPr>
          <a:xfrm>
            <a:off x="632520" y="2492896"/>
            <a:ext cx="84201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fr-FR" dirty="0" smtClean="0"/>
              <a:t>Merci de votre attention !</a:t>
            </a:r>
            <a:endParaRPr dirty="0"/>
          </a:p>
        </p:txBody>
      </p:sp>
      <p:sp>
        <p:nvSpPr>
          <p:cNvPr id="327" name="Google Shape;327;p10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>
            <a:spLocks noGrp="1"/>
          </p:cNvSpPr>
          <p:nvPr>
            <p:ph type="body" idx="1"/>
          </p:nvPr>
        </p:nvSpPr>
        <p:spPr>
          <a:xfrm>
            <a:off x="20262" y="1786726"/>
            <a:ext cx="9661074" cy="530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endParaRPr dirty="0">
              <a:solidFill>
                <a:srgbClr val="FF0000"/>
              </a:solidFill>
            </a:endParaRPr>
          </a:p>
          <a:p>
            <a:pPr marL="342900" lvl="0" indent="-210184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Font typeface="Constantia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endParaRPr dirty="0"/>
          </a:p>
        </p:txBody>
      </p:sp>
      <p:sp>
        <p:nvSpPr>
          <p:cNvPr id="326" name="Google Shape;326;p10"/>
          <p:cNvSpPr txBox="1">
            <a:spLocks noGrp="1"/>
          </p:cNvSpPr>
          <p:nvPr>
            <p:ph type="title"/>
          </p:nvPr>
        </p:nvSpPr>
        <p:spPr>
          <a:xfrm>
            <a:off x="632520" y="2492896"/>
            <a:ext cx="84201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fr-FR" dirty="0" smtClean="0"/>
              <a:t>Question </a:t>
            </a:r>
            <a:endParaRPr dirty="0"/>
          </a:p>
        </p:txBody>
      </p:sp>
      <p:sp>
        <p:nvSpPr>
          <p:cNvPr id="327" name="Google Shape;327;p10"/>
          <p:cNvSpPr txBox="1">
            <a:spLocks noGrp="1"/>
          </p:cNvSpPr>
          <p:nvPr>
            <p:ph type="sldNum" idx="12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41</a:t>
            </a:fld>
            <a:endParaRPr/>
          </a:p>
        </p:txBody>
      </p:sp>
      <p:pic>
        <p:nvPicPr>
          <p:cNvPr id="1028" name="Picture 4" descr="https://www.chiusiblog.it/wp-content/uploads/2020/12/question-ti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43" y="1711015"/>
            <a:ext cx="4428300" cy="39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34b636db0_0_8"/>
          <p:cNvSpPr txBox="1">
            <a:spLocks noGrp="1"/>
          </p:cNvSpPr>
          <p:nvPr>
            <p:ph type="body" idx="1"/>
          </p:nvPr>
        </p:nvSpPr>
        <p:spPr>
          <a:xfrm>
            <a:off x="128464" y="1700808"/>
            <a:ext cx="9673200" cy="5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None/>
            </a:pPr>
            <a:endParaRPr>
              <a:solidFill>
                <a:srgbClr val="FF0000"/>
              </a:solidFill>
            </a:endParaRPr>
          </a:p>
          <a:p>
            <a:pPr marL="342900" lvl="0" indent="-210183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Font typeface="Constantia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</a:pPr>
            <a:endParaRPr/>
          </a:p>
        </p:txBody>
      </p:sp>
      <p:sp>
        <p:nvSpPr>
          <p:cNvPr id="314" name="Google Shape;314;g2534b636db0_0_8"/>
          <p:cNvSpPr txBox="1">
            <a:spLocks noGrp="1"/>
          </p:cNvSpPr>
          <p:nvPr>
            <p:ph type="title"/>
          </p:nvPr>
        </p:nvSpPr>
        <p:spPr>
          <a:xfrm>
            <a:off x="632520" y="116632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/>
              <a:t>Références </a:t>
            </a:r>
            <a:endParaRPr dirty="0"/>
          </a:p>
        </p:txBody>
      </p:sp>
      <p:sp>
        <p:nvSpPr>
          <p:cNvPr id="315" name="Google Shape;315;g2534b636db0_0_8"/>
          <p:cNvSpPr txBox="1"/>
          <p:nvPr/>
        </p:nvSpPr>
        <p:spPr>
          <a:xfrm>
            <a:off x="0" y="1844824"/>
            <a:ext cx="9906000" cy="5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marR="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6" name="Google Shape;316;g2534b636db0_0_8"/>
          <p:cNvSpPr txBox="1"/>
          <p:nvPr/>
        </p:nvSpPr>
        <p:spPr>
          <a:xfrm>
            <a:off x="-249382" y="1534115"/>
            <a:ext cx="10010899" cy="53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028700" lvl="1" indent="-342900">
              <a:spcBef>
                <a:spcPts val="440"/>
              </a:spcBef>
              <a:buClr>
                <a:schemeClr val="accent3"/>
              </a:buClr>
              <a:buSzPts val="2090"/>
              <a:buChar char="•"/>
            </a:pPr>
            <a:r>
              <a:rPr lang="fr-FR" sz="22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Guembour</a:t>
            </a:r>
            <a:r>
              <a:rPr lang="en-US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S., Dong C., et </a:t>
            </a:r>
            <a:r>
              <a:rPr lang="en-US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Dominguès</a:t>
            </a:r>
            <a:r>
              <a:rPr lang="en-US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C. (2023). Characterization of the city of the future from a science fiction corpus.</a:t>
            </a:r>
            <a:endParaRPr lang="en-US" sz="2200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85800" lvl="1">
              <a:spcBef>
                <a:spcPts val="440"/>
              </a:spcBef>
              <a:buClr>
                <a:schemeClr val="accent3"/>
              </a:buClr>
              <a:buSzPts val="2090"/>
            </a:pPr>
            <a:endParaRPr lang="fr-FR" sz="2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8700" lvl="1" indent="-342900">
              <a:spcBef>
                <a:spcPts val="440"/>
              </a:spcBef>
              <a:buClr>
                <a:schemeClr val="accent3"/>
              </a:buClr>
              <a:buSzPts val="2090"/>
              <a:buChar char="•"/>
            </a:pP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Martin L., Muller B., Suárez P. J. O., Dupont Y., </a:t>
            </a:r>
            <a:r>
              <a:rPr lang="fr-FR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Romary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L., </a:t>
            </a:r>
            <a:r>
              <a:rPr lang="fr-FR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Clergerie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É. V., </a:t>
            </a:r>
            <a:r>
              <a:rPr lang="fr-FR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Seddah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D., et </a:t>
            </a:r>
            <a:r>
              <a:rPr lang="fr-FR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Sagot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B. (2019). Camembert : a </a:t>
            </a:r>
            <a:r>
              <a:rPr lang="fr-FR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tasty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french </a:t>
            </a:r>
            <a:r>
              <a:rPr lang="fr-FR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language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fr-FR" sz="2200" dirty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model.</a:t>
            </a:r>
          </a:p>
          <a:p>
            <a:pPr marL="1028700" lvl="1" indent="-342900">
              <a:spcBef>
                <a:spcPts val="440"/>
              </a:spcBef>
              <a:buClr>
                <a:schemeClr val="accent3"/>
              </a:buClr>
              <a:buSzPts val="2090"/>
              <a:buChar char="•"/>
            </a:pPr>
            <a:endParaRPr lang="en-US" sz="2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8700" lvl="1" indent="-342900">
              <a:spcBef>
                <a:spcPts val="440"/>
              </a:spcBef>
              <a:buClr>
                <a:schemeClr val="accent3"/>
              </a:buClr>
              <a:buSzPts val="2090"/>
              <a:buFont typeface="Arial"/>
              <a:buChar char="•"/>
            </a:pP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C. </a:t>
            </a:r>
            <a:r>
              <a:rPr lang="fr-FR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Topalov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L. C. de Lille, J.-C. </a:t>
            </a:r>
            <a:r>
              <a:rPr lang="fr-FR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Depaule</a:t>
            </a:r>
            <a:r>
              <a:rPr lang="fr-FR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B. Marin (2010), L’aventure des mots de la ville.</a:t>
            </a:r>
          </a:p>
          <a:p>
            <a:pPr marL="1028700" lvl="1" indent="-342900">
              <a:spcBef>
                <a:spcPts val="440"/>
              </a:spcBef>
              <a:buClr>
                <a:schemeClr val="accent3"/>
              </a:buClr>
              <a:buSzPts val="2090"/>
              <a:buChar char="•"/>
            </a:pPr>
            <a:endParaRPr lang="fr-FR" sz="2200" dirty="0" smtClean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1028700" lvl="1" indent="-342900">
              <a:spcBef>
                <a:spcPts val="440"/>
              </a:spcBef>
              <a:buClr>
                <a:schemeClr val="accent3"/>
              </a:buClr>
              <a:buSzPts val="2090"/>
              <a:buChar char="•"/>
            </a:pPr>
            <a:r>
              <a:rPr lang="en-US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Bird S., Klein E., et </a:t>
            </a:r>
            <a:r>
              <a:rPr lang="en-US" sz="220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Loper</a:t>
            </a:r>
            <a:r>
              <a:rPr lang="en-US" sz="22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E. (2009). Natural language processing with Python : analyzing text with the natural language toolkit.</a:t>
            </a:r>
            <a:endParaRPr sz="220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7" name="Google Shape;317;g2534b636db0_0_8"/>
          <p:cNvSpPr txBox="1">
            <a:spLocks noGrp="1"/>
          </p:cNvSpPr>
          <p:nvPr>
            <p:ph type="sldNum" idx="12"/>
          </p:nvPr>
        </p:nvSpPr>
        <p:spPr>
          <a:xfrm>
            <a:off x="9080400" y="6376301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9b817c55f_0_12"/>
          <p:cNvSpPr txBox="1">
            <a:spLocks noGrp="1"/>
          </p:cNvSpPr>
          <p:nvPr>
            <p:ph type="body" idx="1"/>
          </p:nvPr>
        </p:nvSpPr>
        <p:spPr>
          <a:xfrm>
            <a:off x="0" y="2548974"/>
            <a:ext cx="9906000" cy="422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2101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90"/>
              <a:buFont typeface="Arial"/>
              <a:buNone/>
            </a:pPr>
            <a:endParaRPr dirty="0"/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fr-FR" dirty="0"/>
              <a:t>La ressource terminologique a été construite comme un sous-ensemble du lexique de l'ouvrage « Les mots de la ville </a:t>
            </a:r>
            <a:r>
              <a:rPr lang="fr-FR" dirty="0" smtClean="0"/>
              <a:t>»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Topalov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et al., 2010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].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fr-FR" dirty="0" smtClean="0"/>
              <a:t>L’ouvrage </a:t>
            </a:r>
            <a:r>
              <a:rPr lang="fr-FR" dirty="0"/>
              <a:t>regroupe 533 mots, principalement des noms, désignant des éléments de la ville (lieux et objets).</a:t>
            </a:r>
            <a:endParaRPr lang="fr-FR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endParaRPr lang="fr-FR" dirty="0" smtClean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Seulement 183 mots du lexique sont employés dans le corpus PARVIS.</a:t>
            </a: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Font typeface="Arial"/>
              <a:buChar char="•"/>
            </a:pP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23" name="Google Shape;123;g249b817c55f_0_12"/>
          <p:cNvSpPr txBox="1">
            <a:spLocks noGrp="1"/>
          </p:cNvSpPr>
          <p:nvPr>
            <p:ph type="title"/>
          </p:nvPr>
        </p:nvSpPr>
        <p:spPr>
          <a:xfrm>
            <a:off x="-83127" y="938067"/>
            <a:ext cx="10274128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fr-FR" dirty="0" smtClean="0"/>
              <a:t>Construction d’une </a:t>
            </a:r>
            <a:br>
              <a:rPr lang="fr-FR" dirty="0" smtClean="0"/>
            </a:br>
            <a:r>
              <a:rPr lang="fr-FR" dirty="0" smtClean="0"/>
              <a:t>ressource terminologique</a:t>
            </a:r>
            <a:endParaRPr dirty="0"/>
          </a:p>
        </p:txBody>
      </p:sp>
      <p:sp>
        <p:nvSpPr>
          <p:cNvPr id="124" name="Google Shape;124;g249b817c55f_0_12"/>
          <p:cNvSpPr txBox="1">
            <a:spLocks noGrp="1"/>
          </p:cNvSpPr>
          <p:nvPr>
            <p:ph type="sldNum" idx="12"/>
          </p:nvPr>
        </p:nvSpPr>
        <p:spPr>
          <a:xfrm>
            <a:off x="9062880" y="6492831"/>
            <a:ext cx="82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400"/>
              <a:t>5</a:t>
            </a:fld>
            <a:endParaRPr sz="1400"/>
          </a:p>
        </p:txBody>
      </p:sp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b="1" dirty="0" smtClean="0">
                <a:solidFill>
                  <a:schemeClr val="dk1"/>
                </a:solidFill>
              </a:rPr>
              <a:t>Contexte </a:t>
            </a:r>
            <a:r>
              <a:rPr lang="fr-FR" sz="1500" dirty="0" smtClean="0"/>
              <a:t>– Problématique – Objectif – Méthode 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5591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08074" y="4048960"/>
            <a:ext cx="9613339" cy="207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dirty="0" smtClean="0"/>
              <a:t>Certains mots de la ressource terminologique sont </a:t>
            </a:r>
            <a:r>
              <a:rPr lang="fr-FR" i="1" dirty="0" smtClean="0"/>
              <a:t>polysémiques, </a:t>
            </a:r>
            <a:r>
              <a:rPr lang="fr-FR" dirty="0" smtClean="0"/>
              <a:t>et ne sont pas toujours employés dans le contexte de la ville.</a:t>
            </a:r>
          </a:p>
          <a:p>
            <a:pPr marL="0" lvl="0" indent="0" algn="just">
              <a:spcBef>
                <a:spcPts val="0"/>
              </a:spcBef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632520" y="213692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idx="12"/>
          </p:nvPr>
        </p:nvSpPr>
        <p:spPr>
          <a:xfrm>
            <a:off x="9062880" y="649283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400"/>
              <a:t>6</a:t>
            </a:fld>
            <a:endParaRPr sz="1400"/>
          </a:p>
        </p:txBody>
      </p:sp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</a:t>
            </a:r>
            <a:r>
              <a:rPr lang="fr-FR" sz="1500" b="1" dirty="0" smtClean="0">
                <a:solidFill>
                  <a:schemeClr val="tx1"/>
                </a:solidFill>
              </a:rPr>
              <a:t>Problématique</a:t>
            </a:r>
            <a:r>
              <a:rPr lang="fr-FR" sz="1500" dirty="0" smtClean="0"/>
              <a:t> – Objectif – Méthode – Evaluation – Résultats - Conclusions et limites</a:t>
            </a:r>
            <a:endParaRPr sz="1500" dirty="0"/>
          </a:p>
        </p:txBody>
      </p:sp>
      <p:pic>
        <p:nvPicPr>
          <p:cNvPr id="2053" name="Picture 5" descr="Des idées de problématiques pour présenter les notions – Anglais pour le  BAC | Teaching english, Travel pillow, Symb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58" y="1701155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804524"/>
            <a:ext cx="961333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632520" y="213692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idx="12"/>
          </p:nvPr>
        </p:nvSpPr>
        <p:spPr>
          <a:xfrm>
            <a:off x="9062880" y="649283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400"/>
              <a:t>7</a:t>
            </a:fld>
            <a:endParaRPr sz="140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6" y="855945"/>
            <a:ext cx="9464634" cy="577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9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804524"/>
            <a:ext cx="961333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632520" y="35668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idx="12"/>
          </p:nvPr>
        </p:nvSpPr>
        <p:spPr>
          <a:xfrm>
            <a:off x="9062879" y="5651958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400"/>
              <a:t>8</a:t>
            </a:fld>
            <a:endParaRPr sz="140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" y="736269"/>
            <a:ext cx="9613339" cy="59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V="1">
            <a:off x="201884" y="1249209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201884" y="1591609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01884" y="2076509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01884" y="2882034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01884" y="3355059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344384" y="3697459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213759" y="4336734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01884" y="4501009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01884" y="4819659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201884" y="4983934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01884" y="5136334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01884" y="5454984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201884" y="1759884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201884" y="5807284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201884" y="5959684"/>
            <a:ext cx="201881" cy="1187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64735" y="1804524"/>
            <a:ext cx="9613339" cy="466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r>
              <a:rPr lang="fr-FR" b="1" dirty="0" smtClean="0"/>
              <a:t>Exemples </a:t>
            </a:r>
            <a:r>
              <a:rPr lang="fr-FR" b="1" dirty="0"/>
              <a:t>: </a:t>
            </a:r>
            <a:endParaRPr lang="fr-FR" b="1" dirty="0" smtClean="0"/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endParaRPr lang="fr-FR" sz="2000" dirty="0" smtClean="0"/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endParaRPr lang="fr-FR" sz="2000" dirty="0" smtClean="0"/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r>
              <a:rPr lang="fr-FR" sz="2200" dirty="0" smtClean="0">
                <a:solidFill>
                  <a:schemeClr val="tx1"/>
                </a:solidFill>
              </a:rPr>
              <a:t>Le mot "cité</a:t>
            </a:r>
            <a:r>
              <a:rPr lang="fr-FR" sz="2200" dirty="0">
                <a:solidFill>
                  <a:schemeClr val="tx1"/>
                </a:solidFill>
              </a:rPr>
              <a:t>" peut correspondre au nom "cité" (qui appartient au lexique de la ville), mais aussi être le participe passé du verbe "citer", qui n’appartient pas au lexique de la ville</a:t>
            </a:r>
            <a:r>
              <a:rPr lang="fr-FR" sz="2200" dirty="0" smtClean="0">
                <a:solidFill>
                  <a:schemeClr val="tx1"/>
                </a:solidFill>
              </a:rPr>
              <a:t>.</a:t>
            </a:r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endParaRPr lang="fr-FR" sz="2200" dirty="0" smtClean="0">
              <a:solidFill>
                <a:schemeClr val="tx1"/>
              </a:solidFill>
            </a:endParaRPr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endParaRPr lang="fr-FR" sz="2200" dirty="0">
              <a:solidFill>
                <a:schemeClr val="tx1"/>
              </a:solidFill>
            </a:endParaRPr>
          </a:p>
          <a:p>
            <a:pPr marL="800100" lvl="1" indent="-342900" algn="just">
              <a:spcBef>
                <a:spcPts val="0"/>
              </a:spcBef>
              <a:buFont typeface="Arial"/>
              <a:buChar char="•"/>
            </a:pPr>
            <a:r>
              <a:rPr lang="fr-FR" sz="2200" dirty="0">
                <a:solidFill>
                  <a:schemeClr val="tx1"/>
                </a:solidFill>
              </a:rPr>
              <a:t>La polysémie est liée au contexte d’emploi du mot et non à son étiquette grammaticale. Par exemple, l’étiquette grammaticale du mot "centre" est la même dans les expressions </a:t>
            </a:r>
            <a:r>
              <a:rPr lang="fr-FR" sz="2200" dirty="0" smtClean="0">
                <a:solidFill>
                  <a:schemeClr val="tx1"/>
                </a:solidFill>
              </a:rPr>
              <a:t>«Le </a:t>
            </a:r>
            <a:r>
              <a:rPr lang="fr-FR" sz="2200" dirty="0">
                <a:solidFill>
                  <a:schemeClr val="tx1"/>
                </a:solidFill>
              </a:rPr>
              <a:t>centre de la ville » et « </a:t>
            </a:r>
            <a:r>
              <a:rPr lang="fr-FR" sz="2200" dirty="0" smtClean="0">
                <a:solidFill>
                  <a:schemeClr val="tx1"/>
                </a:solidFill>
              </a:rPr>
              <a:t>Le centre </a:t>
            </a:r>
            <a:r>
              <a:rPr lang="fr-FR" sz="2200" dirty="0">
                <a:solidFill>
                  <a:schemeClr val="tx1"/>
                </a:solidFill>
              </a:rPr>
              <a:t>de </a:t>
            </a:r>
            <a:r>
              <a:rPr lang="fr-FR" sz="2200" dirty="0" smtClean="0">
                <a:solidFill>
                  <a:schemeClr val="tx1"/>
                </a:solidFill>
              </a:rPr>
              <a:t>gravité» </a:t>
            </a:r>
            <a:r>
              <a:rPr lang="fr-FR" sz="2200" dirty="0">
                <a:solidFill>
                  <a:schemeClr val="tx1"/>
                </a:solidFill>
              </a:rPr>
              <a:t>(dans les deux cas, c'est un nom), mais le mot n’est </a:t>
            </a:r>
            <a:r>
              <a:rPr lang="fr-FR" sz="2200" dirty="0" smtClean="0">
                <a:solidFill>
                  <a:schemeClr val="tx1"/>
                </a:solidFill>
              </a:rPr>
              <a:t>lié à la ville que </a:t>
            </a:r>
            <a:r>
              <a:rPr lang="fr-FR" sz="2200" dirty="0">
                <a:solidFill>
                  <a:schemeClr val="tx1"/>
                </a:solidFill>
              </a:rPr>
              <a:t>dans la première expression.</a:t>
            </a: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/>
          </a:p>
          <a:p>
            <a:pPr marL="342900" lvl="0" indent="-342900" algn="just">
              <a:spcBef>
                <a:spcPts val="0"/>
              </a:spcBef>
              <a:buFont typeface="Arial"/>
              <a:buChar char="•"/>
            </a:pPr>
            <a:endParaRPr lang="fr-FR" dirty="0" smtClean="0"/>
          </a:p>
          <a:p>
            <a:pPr marL="0" lvl="0" indent="0"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632520" y="213692"/>
            <a:ext cx="8420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idx="12"/>
          </p:nvPr>
        </p:nvSpPr>
        <p:spPr>
          <a:xfrm>
            <a:off x="9062880" y="6492831"/>
            <a:ext cx="825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400"/>
              <a:t>9</a:t>
            </a:fld>
            <a:endParaRPr sz="1400"/>
          </a:p>
        </p:txBody>
      </p:sp>
      <p:sp>
        <p:nvSpPr>
          <p:cNvPr id="6" name="Google Shape;113;p2"/>
          <p:cNvSpPr txBox="1">
            <a:spLocks noGrp="1"/>
          </p:cNvSpPr>
          <p:nvPr>
            <p:ph type="ftr" idx="11"/>
          </p:nvPr>
        </p:nvSpPr>
        <p:spPr>
          <a:xfrm>
            <a:off x="0" y="6383693"/>
            <a:ext cx="990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500" dirty="0" smtClean="0"/>
              <a:t>Contexte - </a:t>
            </a:r>
            <a:r>
              <a:rPr lang="fr-FR" sz="1500" b="1" dirty="0" smtClean="0">
                <a:solidFill>
                  <a:schemeClr val="tx1"/>
                </a:solidFill>
              </a:rPr>
              <a:t>Problématique</a:t>
            </a:r>
            <a:r>
              <a:rPr lang="fr-FR" sz="1500" dirty="0" smtClean="0"/>
              <a:t> – Objectif – Méthode – Evaluation – Résultats - Conclusions et limites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2407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ébit">
  <a:themeElements>
    <a:clrScheme name="Débi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26327</TotalTime>
  <Words>2375</Words>
  <Application>Microsoft Office PowerPoint</Application>
  <PresentationFormat>Format A4 (210 x 297 mm)</PresentationFormat>
  <Paragraphs>337</Paragraphs>
  <Slides>42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8" baseType="lpstr">
      <vt:lpstr>Arial</vt:lpstr>
      <vt:lpstr>Amiri</vt:lpstr>
      <vt:lpstr>Noto Sans Symbols</vt:lpstr>
      <vt:lpstr>Calibri</vt:lpstr>
      <vt:lpstr>Constantia</vt:lpstr>
      <vt:lpstr>Débit</vt:lpstr>
      <vt:lpstr>Présentation PowerPoint</vt:lpstr>
      <vt:lpstr>Contexte </vt:lpstr>
      <vt:lpstr>Contexte </vt:lpstr>
      <vt:lpstr>Présentation du corpus PARVIS</vt:lpstr>
      <vt:lpstr>Construction d’une  ressource terminologique</vt:lpstr>
      <vt:lpstr>Problématique</vt:lpstr>
      <vt:lpstr>Problématique</vt:lpstr>
      <vt:lpstr>Problématique</vt:lpstr>
      <vt:lpstr>Problématique</vt:lpstr>
      <vt:lpstr>Objectif</vt:lpstr>
      <vt:lpstr>Méthode</vt:lpstr>
      <vt:lpstr>Méthode</vt:lpstr>
      <vt:lpstr>1- Annotation des phrases</vt:lpstr>
      <vt:lpstr>Annotation des phrases</vt:lpstr>
      <vt:lpstr>Jeux de données d’entraînement</vt:lpstr>
      <vt:lpstr>Jeux de données d’entraînement</vt:lpstr>
      <vt:lpstr>Jeux de données de test</vt:lpstr>
      <vt:lpstr>2- Entraînement des classifieurs</vt:lpstr>
      <vt:lpstr>Entraînement des classifieurs</vt:lpstr>
      <vt:lpstr>Évaluation des classifieurs</vt:lpstr>
      <vt:lpstr>Évaluation des classifieurs</vt:lpstr>
      <vt:lpstr>Évaluation des classifieurs</vt:lpstr>
      <vt:lpstr>Évaluation des classifieurs</vt:lpstr>
      <vt:lpstr>Évaluation des classifieurs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Résultats de la désambiguïsation</vt:lpstr>
      <vt:lpstr>Conclusions et limites</vt:lpstr>
      <vt:lpstr>Merci de votre attention !</vt:lpstr>
      <vt:lpstr>Question </vt:lpstr>
      <vt:lpstr>Références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</dc:creator>
  <cp:lastModifiedBy>Sami Guembour</cp:lastModifiedBy>
  <cp:revision>115</cp:revision>
  <dcterms:created xsi:type="dcterms:W3CDTF">2019-10-24T20:00:02Z</dcterms:created>
  <dcterms:modified xsi:type="dcterms:W3CDTF">2024-10-08T08:25:12Z</dcterms:modified>
</cp:coreProperties>
</file>