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1" r:id="rId3"/>
    <p:sldId id="273" r:id="rId4"/>
    <p:sldId id="267" r:id="rId5"/>
    <p:sldId id="274" r:id="rId6"/>
    <p:sldId id="260" r:id="rId7"/>
    <p:sldId id="272" r:id="rId8"/>
    <p:sldId id="258" r:id="rId9"/>
    <p:sldId id="257"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Slattery" initials="RS" lastIdx="2" clrIdx="0">
    <p:extLst>
      <p:ext uri="{19B8F6BF-5375-455C-9EA6-DF929625EA0E}">
        <p15:presenceInfo xmlns:p15="http://schemas.microsoft.com/office/powerpoint/2012/main" userId="S-1-5-21-1957994488-492894223-2146920579-723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FC120-2485-4D17-BF5C-1FAE9AEE26C1}" type="datetimeFigureOut">
              <a:rPr lang="fr-FR" smtClean="0"/>
              <a:t>10/04/2024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02E84-83FF-43BB-A752-69EC865F238F}" type="slidenum">
              <a:rPr lang="fr-FR" smtClean="0"/>
              <a:t>‹N°›</a:t>
            </a:fld>
            <a:endParaRPr lang="fr-FR"/>
          </a:p>
        </p:txBody>
      </p:sp>
    </p:spTree>
    <p:extLst>
      <p:ext uri="{BB962C8B-B14F-4D97-AF65-F5344CB8AC3E}">
        <p14:creationId xmlns:p14="http://schemas.microsoft.com/office/powerpoint/2010/main" val="257305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Vertex_(graph_theory)" TargetMode="External"/><Relationship Id="rId13" Type="http://schemas.openxmlformats.org/officeDocument/2006/relationships/hyperlink" Target="https://en.wikipedia.org/wiki/Centrality#cite_note-10.1016/j.tics.2013.09.012-1" TargetMode="External"/><Relationship Id="rId3" Type="http://schemas.openxmlformats.org/officeDocument/2006/relationships/hyperlink" Target="https://en.wikipedia.org/wiki/Centrality" TargetMode="External"/><Relationship Id="rId7" Type="http://schemas.openxmlformats.org/officeDocument/2006/relationships/hyperlink" Target="https://en.wikipedia.org/wiki/Network_theory" TargetMode="External"/><Relationship Id="rId12" Type="http://schemas.openxmlformats.org/officeDocument/2006/relationships/hyperlink" Target="https://en.wikipedia.org/wiki/Super-spreader" TargetMode="External"/><Relationship Id="rId17" Type="http://schemas.openxmlformats.org/officeDocument/2006/relationships/hyperlink" Target="https://en.wikipedia.org/wiki/Centrality#cite_note-NewmanNetworks-3" TargetMode="External"/><Relationship Id="rId2" Type="http://schemas.openxmlformats.org/officeDocument/2006/relationships/slide" Target="../slides/slide8.xml"/><Relationship Id="rId16" Type="http://schemas.openxmlformats.org/officeDocument/2006/relationships/hyperlink" Target="https://en.wikipedia.org/wiki/Sociology" TargetMode="External"/><Relationship Id="rId1" Type="http://schemas.openxmlformats.org/officeDocument/2006/relationships/notesMaster" Target="../notesMasters/notesMaster1.xml"/><Relationship Id="rId6" Type="http://schemas.openxmlformats.org/officeDocument/2006/relationships/hyperlink" Target="https://en.wikipedia.org/wiki/Graph_theory" TargetMode="External"/><Relationship Id="rId11" Type="http://schemas.openxmlformats.org/officeDocument/2006/relationships/hyperlink" Target="https://en.wikipedia.org/wiki/Urban_network" TargetMode="External"/><Relationship Id="rId5" Type="http://schemas.openxmlformats.org/officeDocument/2006/relationships/hyperlink" Target="https://en.wikipedia.org/wiki/Shortest_path_problem" TargetMode="External"/><Relationship Id="rId15" Type="http://schemas.openxmlformats.org/officeDocument/2006/relationships/hyperlink" Target="https://en.wikipedia.org/wiki/Social_network_analysis" TargetMode="External"/><Relationship Id="rId10" Type="http://schemas.openxmlformats.org/officeDocument/2006/relationships/hyperlink" Target="https://en.wikipedia.org/wiki/Internet" TargetMode="External"/><Relationship Id="rId4" Type="http://schemas.openxmlformats.org/officeDocument/2006/relationships/hyperlink" Target="https://en.wikipedia.org/wiki/Graph_(discrete_mathematics)" TargetMode="External"/><Relationship Id="rId9" Type="http://schemas.openxmlformats.org/officeDocument/2006/relationships/hyperlink" Target="https://en.wikipedia.org/wiki/Social_network" TargetMode="External"/><Relationship Id="rId14" Type="http://schemas.openxmlformats.org/officeDocument/2006/relationships/hyperlink" Target="https://en.wikipedia.org/wiki/Centrality#cite_note-10.1038/s41598-021-81767-7-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err="1"/>
              <a:t>Why</a:t>
            </a:r>
            <a:r>
              <a:rPr lang="fr-FR" u="sng" dirty="0"/>
              <a:t> </a:t>
            </a:r>
            <a:r>
              <a:rPr lang="fr-FR" b="1" u="sng" dirty="0"/>
              <a:t>modeling</a:t>
            </a:r>
            <a:r>
              <a:rPr lang="fr-FR" u="sng" dirty="0"/>
              <a:t> </a:t>
            </a:r>
            <a:r>
              <a:rPr lang="fr-FR" u="sng" dirty="0" err="1"/>
              <a:t>movement</a:t>
            </a:r>
            <a:r>
              <a:rPr lang="fr-FR" u="sng" dirty="0"/>
              <a:t> </a:t>
            </a:r>
            <a:r>
              <a:rPr lang="fr-FR" u="sng" dirty="0" err="1"/>
              <a:t>species</a:t>
            </a:r>
            <a:r>
              <a:rPr lang="fr-FR" u="sng" dirty="0"/>
              <a:t> ? </a:t>
            </a:r>
          </a:p>
          <a:p>
            <a:pPr marL="285750" indent="-285750">
              <a:buFont typeface="Arial" panose="020B0604020202020204" pitchFamily="34" charset="0"/>
              <a:buChar char="•"/>
            </a:pPr>
            <a:r>
              <a:rPr lang="en-US" dirty="0"/>
              <a:t>Little field data on species movement (cost, time)</a:t>
            </a:r>
          </a:p>
          <a:p>
            <a:pPr marL="285750" indent="-285750">
              <a:buFont typeface="Arial" panose="020B0604020202020204" pitchFamily="34" charset="0"/>
              <a:buChar char="•"/>
            </a:pPr>
            <a:r>
              <a:rPr lang="fr-FR" dirty="0"/>
              <a:t>Limitation of </a:t>
            </a:r>
            <a:r>
              <a:rPr lang="fr-FR" dirty="0" err="1"/>
              <a:t>cartographic</a:t>
            </a:r>
            <a:r>
              <a:rPr lang="fr-FR" dirty="0"/>
              <a:t> </a:t>
            </a:r>
            <a:r>
              <a:rPr lang="fr-FR" dirty="0" err="1"/>
              <a:t>approaches</a:t>
            </a:r>
            <a:endParaRPr lang="en-US" dirty="0"/>
          </a:p>
          <a:p>
            <a:endParaRPr lang="fr-FR" dirty="0"/>
          </a:p>
        </p:txBody>
      </p:sp>
      <p:sp>
        <p:nvSpPr>
          <p:cNvPr id="4" name="Espace réservé du numéro de diapositive 3"/>
          <p:cNvSpPr>
            <a:spLocks noGrp="1"/>
          </p:cNvSpPr>
          <p:nvPr>
            <p:ph type="sldNum" sz="quarter" idx="5"/>
          </p:nvPr>
        </p:nvSpPr>
        <p:spPr/>
        <p:txBody>
          <a:bodyPr/>
          <a:lstStyle/>
          <a:p>
            <a:fld id="{D7402E84-83FF-43BB-A752-69EC865F238F}" type="slidenum">
              <a:rPr lang="fr-FR" smtClean="0"/>
              <a:t>3</a:t>
            </a:fld>
            <a:endParaRPr lang="fr-FR"/>
          </a:p>
        </p:txBody>
      </p:sp>
    </p:spTree>
    <p:extLst>
      <p:ext uri="{BB962C8B-B14F-4D97-AF65-F5344CB8AC3E}">
        <p14:creationId xmlns:p14="http://schemas.microsoft.com/office/powerpoint/2010/main" val="256470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a:t>
            </a:r>
            <a:r>
              <a:rPr lang="en-US" b="1" dirty="0"/>
              <a:t>betweenness centrality</a:t>
            </a:r>
            <a:r>
              <a:rPr lang="en-US" dirty="0"/>
              <a:t> is a measure of </a:t>
            </a:r>
            <a:r>
              <a:rPr lang="en-US" dirty="0">
                <a:hlinkClick r:id="rId3" tooltip="Centrality"/>
              </a:rPr>
              <a:t>centrality</a:t>
            </a:r>
            <a:r>
              <a:rPr lang="en-US" dirty="0"/>
              <a:t> in a </a:t>
            </a:r>
            <a:r>
              <a:rPr lang="en-US" dirty="0">
                <a:hlinkClick r:id="rId4" tooltip="Graph (discrete mathematics)"/>
              </a:rPr>
              <a:t>graph</a:t>
            </a:r>
            <a:r>
              <a:rPr lang="en-US" dirty="0"/>
              <a:t> based on </a:t>
            </a:r>
            <a:r>
              <a:rPr lang="en-US" dirty="0">
                <a:hlinkClick r:id="rId5"/>
              </a:rPr>
              <a:t>shortest paths</a:t>
            </a:r>
            <a:r>
              <a:rPr lang="en-US" dirty="0"/>
              <a:t>. In </a:t>
            </a:r>
            <a:r>
              <a:rPr lang="en-US" dirty="0">
                <a:hlinkClick r:id="rId6"/>
              </a:rPr>
              <a:t>graph theory</a:t>
            </a:r>
            <a:r>
              <a:rPr lang="en-US" dirty="0"/>
              <a:t> and </a:t>
            </a:r>
            <a:r>
              <a:rPr lang="en-US" dirty="0">
                <a:hlinkClick r:id="rId7" tooltip="Network theory"/>
              </a:rPr>
              <a:t>network analysis</a:t>
            </a:r>
            <a:r>
              <a:rPr lang="en-US" dirty="0"/>
              <a:t>, indicators of </a:t>
            </a:r>
            <a:r>
              <a:rPr lang="en-US" b="1" dirty="0"/>
              <a:t>centrality</a:t>
            </a:r>
            <a:r>
              <a:rPr lang="en-US" dirty="0"/>
              <a:t> assign numbers or rankings to </a:t>
            </a:r>
            <a:r>
              <a:rPr lang="en-US" dirty="0">
                <a:hlinkClick r:id="rId8" tooltip="Vertex (graph theory)"/>
              </a:rPr>
              <a:t>nodes</a:t>
            </a:r>
            <a:r>
              <a:rPr lang="en-US" dirty="0"/>
              <a:t> within a graph corresponding to their network position. Applications include identifying the most influential person(s) in a </a:t>
            </a:r>
            <a:r>
              <a:rPr lang="en-US" dirty="0">
                <a:hlinkClick r:id="rId9" tooltip="Social network"/>
              </a:rPr>
              <a:t>social network</a:t>
            </a:r>
            <a:r>
              <a:rPr lang="en-US" dirty="0"/>
              <a:t>, key infrastructure nodes in the </a:t>
            </a:r>
            <a:r>
              <a:rPr lang="en-US" dirty="0">
                <a:hlinkClick r:id="rId10" tooltip="Internet"/>
              </a:rPr>
              <a:t>Internet</a:t>
            </a:r>
            <a:r>
              <a:rPr lang="en-US" dirty="0"/>
              <a:t> or </a:t>
            </a:r>
            <a:r>
              <a:rPr lang="en-US" dirty="0">
                <a:hlinkClick r:id="rId11" tooltip="Urban network"/>
              </a:rPr>
              <a:t>urban networks</a:t>
            </a:r>
            <a:r>
              <a:rPr lang="en-US" dirty="0"/>
              <a:t>, </a:t>
            </a:r>
            <a:r>
              <a:rPr lang="en-US" dirty="0">
                <a:hlinkClick r:id="rId12" tooltip="Super-spreader"/>
              </a:rPr>
              <a:t>super-spreaders</a:t>
            </a:r>
            <a:r>
              <a:rPr lang="en-US" dirty="0"/>
              <a:t> of disease, and brain networks.</a:t>
            </a:r>
            <a:r>
              <a:rPr lang="en-US" baseline="30000" dirty="0">
                <a:hlinkClick r:id="rId13"/>
              </a:rPr>
              <a:t>[1]</a:t>
            </a:r>
            <a:r>
              <a:rPr lang="en-US" baseline="30000" dirty="0">
                <a:hlinkClick r:id="rId14"/>
              </a:rPr>
              <a:t>[2]</a:t>
            </a:r>
            <a:r>
              <a:rPr lang="en-US" dirty="0"/>
              <a:t> Centrality concepts were first developed in </a:t>
            </a:r>
            <a:r>
              <a:rPr lang="en-US" dirty="0">
                <a:hlinkClick r:id="rId15" tooltip="Social network analysis"/>
              </a:rPr>
              <a:t>social network analysis</a:t>
            </a:r>
            <a:r>
              <a:rPr lang="en-US" dirty="0"/>
              <a:t>, and many of the terms used to measure centrality reflect their </a:t>
            </a:r>
            <a:r>
              <a:rPr lang="en-US" dirty="0">
                <a:hlinkClick r:id="rId16" tooltip="Sociology"/>
              </a:rPr>
              <a:t>sociological</a:t>
            </a:r>
            <a:r>
              <a:rPr lang="en-US" dirty="0"/>
              <a:t> origin.</a:t>
            </a:r>
            <a:r>
              <a:rPr lang="en-US" baseline="30000" dirty="0">
                <a:hlinkClick r:id="rId17"/>
              </a:rPr>
              <a:t>[3]</a:t>
            </a:r>
            <a:endParaRPr lang="fr-FR" dirty="0"/>
          </a:p>
        </p:txBody>
      </p:sp>
      <p:sp>
        <p:nvSpPr>
          <p:cNvPr id="4" name="Espace réservé du numéro de diapositive 3"/>
          <p:cNvSpPr>
            <a:spLocks noGrp="1"/>
          </p:cNvSpPr>
          <p:nvPr>
            <p:ph type="sldNum" sz="quarter" idx="5"/>
          </p:nvPr>
        </p:nvSpPr>
        <p:spPr/>
        <p:txBody>
          <a:bodyPr/>
          <a:lstStyle/>
          <a:p>
            <a:fld id="{D7402E84-83FF-43BB-A752-69EC865F238F}" type="slidenum">
              <a:rPr lang="fr-FR" smtClean="0"/>
              <a:t>8</a:t>
            </a:fld>
            <a:endParaRPr lang="fr-FR"/>
          </a:p>
        </p:txBody>
      </p:sp>
    </p:spTree>
    <p:extLst>
      <p:ext uri="{BB962C8B-B14F-4D97-AF65-F5344CB8AC3E}">
        <p14:creationId xmlns:p14="http://schemas.microsoft.com/office/powerpoint/2010/main" val="146507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A20951-B617-4A5A-A198-5B78B7F8DB1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83CC4C7-8073-4A02-9080-E18E6DF1D9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B9B0A86-D7E7-4E8E-8EB4-412DF69924EE}"/>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9E69B6AF-9F0D-4713-8927-8EB0358D018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735189-718C-43F8-95DE-1EC8629A0062}"/>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319251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E8D80D-9A74-4CE3-8F14-D8C6B827F6B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C989322-158B-4E80-B80F-0354126DED8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5B331A7-1E4B-42D3-B30F-0DD851CA0624}"/>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B6A27246-BDAC-49A5-9FB9-62909843C5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001B29-0323-430B-ABE4-B6533C3F2CA4}"/>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395290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3327A2-08EC-49AA-B5FD-EC4FB70D3CA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8C2AA95-357F-4227-9A95-6F432BBB088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3C0CD0-BAB7-43BE-90D5-33516C8991C6}"/>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A64B5720-AF6F-4A01-840F-AB9D8061E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034C44-538B-4014-A1EC-11B1623217C3}"/>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3877203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86755-84E7-4D76-88EA-C713359E089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EC746C1-DA3E-4E5D-82F4-D4DB4473CDB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5DE532-6B18-4F74-A284-9FAD43CD2E77}"/>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78B8B42B-7419-46EC-9474-FFF7C4AE3E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D287F8-B198-4B06-BEFE-E10DFDD1CC6A}"/>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171141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EDFB6-72DC-44AA-82C6-456824130D7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C8D4A-F8F8-49AC-87C2-32EACC56D8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91CDD62-49EC-43BE-9A17-BA9E06030C0E}"/>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C28408E2-05FD-4079-9B23-F368FE27D5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86B2B5-B694-42C4-8155-2AE6E69CA2D2}"/>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371441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6E5C8-C592-43C7-A532-8BE5E6F3CDF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2073831-FDCE-487F-BAA4-91CE2F905C3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ECD02BF-2E9A-4B1E-A836-788FA65BC02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C74A216-3CCF-4D70-9021-0000AD3DECD4}"/>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16FFF89A-5878-45AB-A1D3-8269A437E2C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A9353C9-9701-4E5F-A941-B1E2037B1CF4}"/>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415452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CD84DC-A15D-4DC2-8309-88DEBA1FC35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8A518B8-6555-4041-845E-A063AA2CF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F9F9638-1A3C-4CCB-8941-2EFC5E584E7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7F19BFD-85EF-434A-8077-B6C6381B8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4D440A5-46E8-476C-B241-556CB118041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F7798BA-250C-4A0C-8ECB-C9EED5CDCC6E}"/>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8" name="Espace réservé du pied de page 7">
            <a:extLst>
              <a:ext uri="{FF2B5EF4-FFF2-40B4-BE49-F238E27FC236}">
                <a16:creationId xmlns:a16="http://schemas.microsoft.com/office/drawing/2014/main" id="{9291ECBA-6567-43B3-BB23-03851525BD6B}"/>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CC72567-4615-4F56-8715-ED63316C622F}"/>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27792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07581C-165C-4676-B943-6EEEBF989C8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86DC9CF-A27D-4B59-A5B3-889E79B6C44E}"/>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4" name="Espace réservé du pied de page 3">
            <a:extLst>
              <a:ext uri="{FF2B5EF4-FFF2-40B4-BE49-F238E27FC236}">
                <a16:creationId xmlns:a16="http://schemas.microsoft.com/office/drawing/2014/main" id="{F8360481-C9C0-4B61-9EB4-60182CFC207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82BBC0E-4F24-4988-9809-DC476B1C6D27}"/>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369769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E57E5E6-F6EF-412D-BD7A-71FB117B13A8}"/>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3" name="Espace réservé du pied de page 2">
            <a:extLst>
              <a:ext uri="{FF2B5EF4-FFF2-40B4-BE49-F238E27FC236}">
                <a16:creationId xmlns:a16="http://schemas.microsoft.com/office/drawing/2014/main" id="{BFF3C461-0A19-4244-95A4-8EEB2D11CED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C855E60-255D-4F98-979E-8F28A98C327C}"/>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214731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905E3-A23B-452F-A43C-4D94A96712E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596BA7C-3A87-4DB0-890C-E3FD6EA40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2E95F45-3B5A-4394-9CA0-AE6EC3701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184CA7-52B0-47E6-AF79-6E3D17791315}"/>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A282DFF5-F5A0-44B3-993B-6A1A29FB8AD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E366CC8-9C81-43F8-B2B9-F6ADD98F2D53}"/>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178339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7D27D-6157-4E11-9954-AD449791E0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DBF2038-9B5B-4283-AA46-4BFF06726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922AB65-D9B5-4288-A246-174EECEC25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46E9AD2-72E0-449F-A2CB-0C5EA473AB1D}"/>
              </a:ext>
            </a:extLst>
          </p:cNvPr>
          <p:cNvSpPr>
            <a:spLocks noGrp="1"/>
          </p:cNvSpPr>
          <p:nvPr>
            <p:ph type="dt" sz="half" idx="10"/>
          </p:nvPr>
        </p:nvSpPr>
        <p:spPr/>
        <p:txBody>
          <a:bodyPr/>
          <a:lstStyle/>
          <a:p>
            <a:fld id="{FCEDB21A-9EBF-49D3-952C-2C09C14400F9}" type="datetimeFigureOut">
              <a:rPr lang="fr-FR" smtClean="0"/>
              <a:t>10/04/2024</a:t>
            </a:fld>
            <a:endParaRPr lang="fr-FR"/>
          </a:p>
        </p:txBody>
      </p:sp>
      <p:sp>
        <p:nvSpPr>
          <p:cNvPr id="6" name="Espace réservé du pied de page 5">
            <a:extLst>
              <a:ext uri="{FF2B5EF4-FFF2-40B4-BE49-F238E27FC236}">
                <a16:creationId xmlns:a16="http://schemas.microsoft.com/office/drawing/2014/main" id="{C586F41A-212B-43E4-8AD0-81962F39C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DED5F3-696F-4341-BBD4-9F98C14EA1F6}"/>
              </a:ext>
            </a:extLst>
          </p:cNvPr>
          <p:cNvSpPr>
            <a:spLocks noGrp="1"/>
          </p:cNvSpPr>
          <p:nvPr>
            <p:ph type="sldNum" sz="quarter" idx="12"/>
          </p:nvPr>
        </p:nvSpPr>
        <p:spPr/>
        <p:txBody>
          <a:bodyPr/>
          <a:lstStyle/>
          <a:p>
            <a:fld id="{BEB4FA0D-9771-4D42-BCE6-E6B71185EA9D}" type="slidenum">
              <a:rPr lang="fr-FR" smtClean="0"/>
              <a:t>‹N°›</a:t>
            </a:fld>
            <a:endParaRPr lang="fr-FR"/>
          </a:p>
        </p:txBody>
      </p:sp>
    </p:spTree>
    <p:extLst>
      <p:ext uri="{BB962C8B-B14F-4D97-AF65-F5344CB8AC3E}">
        <p14:creationId xmlns:p14="http://schemas.microsoft.com/office/powerpoint/2010/main" val="289357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005625-B7FD-4C0B-9BC7-E540CD8AC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2009F16-092B-4429-84A3-394EF23F6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FC5DF4-C912-43A4-9246-90F54206B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DB21A-9EBF-49D3-952C-2C09C14400F9}" type="datetimeFigureOut">
              <a:rPr lang="fr-FR" smtClean="0"/>
              <a:t>10/04/2024</a:t>
            </a:fld>
            <a:endParaRPr lang="fr-FR"/>
          </a:p>
        </p:txBody>
      </p:sp>
      <p:sp>
        <p:nvSpPr>
          <p:cNvPr id="5" name="Espace réservé du pied de page 4">
            <a:extLst>
              <a:ext uri="{FF2B5EF4-FFF2-40B4-BE49-F238E27FC236}">
                <a16:creationId xmlns:a16="http://schemas.microsoft.com/office/drawing/2014/main" id="{5C803033-11FF-4002-9E39-38FE0C91A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01B1AAE-255D-443F-9189-A4B6478847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4FA0D-9771-4D42-BCE6-E6B71185EA9D}" type="slidenum">
              <a:rPr lang="fr-FR" smtClean="0"/>
              <a:t>‹N°›</a:t>
            </a:fld>
            <a:endParaRPr lang="fr-FR"/>
          </a:p>
        </p:txBody>
      </p:sp>
    </p:spTree>
    <p:extLst>
      <p:ext uri="{BB962C8B-B14F-4D97-AF65-F5344CB8AC3E}">
        <p14:creationId xmlns:p14="http://schemas.microsoft.com/office/powerpoint/2010/main" val="2735204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C4EC4E-1ED0-485E-B3D5-DDD101F19FD0}"/>
              </a:ext>
            </a:extLst>
          </p:cNvPr>
          <p:cNvSpPr>
            <a:spLocks noGrp="1"/>
          </p:cNvSpPr>
          <p:nvPr>
            <p:ph type="ctrTitle"/>
          </p:nvPr>
        </p:nvSpPr>
        <p:spPr>
          <a:xfrm>
            <a:off x="706080" y="2107591"/>
            <a:ext cx="10928279" cy="1744412"/>
          </a:xfrm>
        </p:spPr>
        <p:txBody>
          <a:bodyPr>
            <a:normAutofit fontScale="90000"/>
          </a:bodyPr>
          <a:lstStyle/>
          <a:p>
            <a:r>
              <a:rPr lang="en-US" dirty="0"/>
              <a:t>Modeling red fox movements</a:t>
            </a:r>
            <a:br>
              <a:rPr lang="en-US" dirty="0"/>
            </a:br>
            <a:r>
              <a:rPr lang="en-US" sz="4000" dirty="0"/>
              <a:t>Assess the potential consequences of land use changes on the movements of red foxes in the Greater Nancy Metropolis</a:t>
            </a:r>
            <a:endParaRPr lang="fr-FR" dirty="0"/>
          </a:p>
        </p:txBody>
      </p:sp>
      <p:pic>
        <p:nvPicPr>
          <p:cNvPr id="5" name="Image 4">
            <a:extLst>
              <a:ext uri="{FF2B5EF4-FFF2-40B4-BE49-F238E27FC236}">
                <a16:creationId xmlns:a16="http://schemas.microsoft.com/office/drawing/2014/main" id="{9DCA95F9-6DF9-41EB-AFA8-0C4B26D47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1981" y="4188484"/>
            <a:ext cx="2276475" cy="2009775"/>
          </a:xfrm>
          <a:prstGeom prst="rect">
            <a:avLst/>
          </a:prstGeom>
        </p:spPr>
      </p:pic>
    </p:spTree>
    <p:extLst>
      <p:ext uri="{BB962C8B-B14F-4D97-AF65-F5344CB8AC3E}">
        <p14:creationId xmlns:p14="http://schemas.microsoft.com/office/powerpoint/2010/main" val="243028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1975DE-B3C5-4A7B-90D6-CA0AC79BAC04}"/>
              </a:ext>
            </a:extLst>
          </p:cNvPr>
          <p:cNvSpPr>
            <a:spLocks noGrp="1"/>
          </p:cNvSpPr>
          <p:nvPr>
            <p:ph type="title"/>
          </p:nvPr>
        </p:nvSpPr>
        <p:spPr>
          <a:xfrm>
            <a:off x="632716" y="447318"/>
            <a:ext cx="10515600" cy="908871"/>
          </a:xfrm>
        </p:spPr>
        <p:txBody>
          <a:bodyPr>
            <a:normAutofit/>
          </a:bodyPr>
          <a:lstStyle/>
          <a:p>
            <a:r>
              <a:rPr lang="fr-FR" dirty="0" err="1"/>
              <a:t>Context</a:t>
            </a:r>
            <a:r>
              <a:rPr lang="fr-FR" dirty="0"/>
              <a:t> | </a:t>
            </a:r>
            <a:r>
              <a:rPr lang="fr-FR" dirty="0" err="1"/>
              <a:t>What</a:t>
            </a:r>
            <a:r>
              <a:rPr lang="fr-FR" dirty="0"/>
              <a:t> </a:t>
            </a:r>
            <a:r>
              <a:rPr lang="fr-FR" dirty="0" err="1"/>
              <a:t>is</a:t>
            </a:r>
            <a:r>
              <a:rPr lang="fr-FR" dirty="0"/>
              <a:t> </a:t>
            </a:r>
            <a:r>
              <a:rPr lang="fr-FR" dirty="0" err="1"/>
              <a:t>landscape</a:t>
            </a:r>
            <a:r>
              <a:rPr lang="fr-FR" dirty="0"/>
              <a:t> ecology ? </a:t>
            </a:r>
          </a:p>
        </p:txBody>
      </p:sp>
      <p:sp>
        <p:nvSpPr>
          <p:cNvPr id="3" name="Espace réservé du contenu 2">
            <a:extLst>
              <a:ext uri="{FF2B5EF4-FFF2-40B4-BE49-F238E27FC236}">
                <a16:creationId xmlns:a16="http://schemas.microsoft.com/office/drawing/2014/main" id="{FAC3C428-0AD9-4783-BD83-5D9F3B8F9C13}"/>
              </a:ext>
            </a:extLst>
          </p:cNvPr>
          <p:cNvSpPr>
            <a:spLocks noGrp="1"/>
          </p:cNvSpPr>
          <p:nvPr>
            <p:ph idx="1"/>
          </p:nvPr>
        </p:nvSpPr>
        <p:spPr>
          <a:xfrm>
            <a:off x="530981" y="1536616"/>
            <a:ext cx="11405022" cy="1047006"/>
          </a:xfrm>
          <a:solidFill>
            <a:schemeClr val="accent1">
              <a:lumMod val="20000"/>
              <a:lumOff val="80000"/>
            </a:schemeClr>
          </a:solidFill>
        </p:spPr>
        <p:txBody>
          <a:bodyPr>
            <a:normAutofit fontScale="92500" lnSpcReduction="10000"/>
          </a:bodyPr>
          <a:lstStyle/>
          <a:p>
            <a:pPr marL="0" indent="0">
              <a:lnSpc>
                <a:spcPct val="120000"/>
              </a:lnSpc>
              <a:buNone/>
            </a:pPr>
            <a:r>
              <a:rPr lang="en-US" sz="2000" b="1" dirty="0"/>
              <a:t>Landscape ecology </a:t>
            </a:r>
            <a:r>
              <a:rPr lang="en-US" sz="2000" dirty="0"/>
              <a:t>is a sub-discipline of ecology that studies </a:t>
            </a:r>
            <a:r>
              <a:rPr lang="en-US" sz="2000" b="1" dirty="0"/>
              <a:t>ecological processes at the landscape scale, where landscape is </a:t>
            </a:r>
            <a:r>
              <a:rPr lang="en-US" sz="2000" dirty="0"/>
              <a:t>defined as : (1) a </a:t>
            </a:r>
            <a:r>
              <a:rPr lang="en-US" sz="2000" b="1" dirty="0"/>
              <a:t>heterogeneous area </a:t>
            </a:r>
            <a:r>
              <a:rPr lang="en-US" sz="2000" dirty="0"/>
              <a:t>made up of interacting ecosystems (2) a </a:t>
            </a:r>
            <a:r>
              <a:rPr lang="en-US" sz="2000" b="1" dirty="0"/>
              <a:t>level of organization of ecological systems</a:t>
            </a:r>
            <a:r>
              <a:rPr lang="en-US" sz="2000" dirty="0"/>
              <a:t>, superior to the ecosystem.</a:t>
            </a:r>
            <a:endParaRPr lang="fr-FR" sz="2000" dirty="0"/>
          </a:p>
        </p:txBody>
      </p:sp>
      <p:pic>
        <p:nvPicPr>
          <p:cNvPr id="10" name="Espace réservé du contenu 4">
            <a:extLst>
              <a:ext uri="{FF2B5EF4-FFF2-40B4-BE49-F238E27FC236}">
                <a16:creationId xmlns:a16="http://schemas.microsoft.com/office/drawing/2014/main" id="{91CA30FA-9D48-4A79-BCC1-D0BF491E1C4B}"/>
              </a:ext>
            </a:extLst>
          </p:cNvPr>
          <p:cNvPicPr>
            <a:picLocks noChangeAspect="1"/>
          </p:cNvPicPr>
          <p:nvPr/>
        </p:nvPicPr>
        <p:blipFill rotWithShape="1">
          <a:blip r:embed="rId2"/>
          <a:srcRect l="3444" t="3363" b="16586"/>
          <a:stretch/>
        </p:blipFill>
        <p:spPr>
          <a:xfrm>
            <a:off x="452062" y="2687344"/>
            <a:ext cx="9608222" cy="3760970"/>
          </a:xfrm>
          <a:prstGeom prst="rect">
            <a:avLst/>
          </a:prstGeom>
        </p:spPr>
      </p:pic>
      <p:sp>
        <p:nvSpPr>
          <p:cNvPr id="11" name="ZoneTexte 10">
            <a:extLst>
              <a:ext uri="{FF2B5EF4-FFF2-40B4-BE49-F238E27FC236}">
                <a16:creationId xmlns:a16="http://schemas.microsoft.com/office/drawing/2014/main" id="{F67FE18B-9CAE-4CE1-A9C1-FEDF1A14185E}"/>
              </a:ext>
            </a:extLst>
          </p:cNvPr>
          <p:cNvSpPr txBox="1"/>
          <p:nvPr/>
        </p:nvSpPr>
        <p:spPr>
          <a:xfrm>
            <a:off x="9358045" y="2687344"/>
            <a:ext cx="2577958" cy="3785652"/>
          </a:xfrm>
          <a:prstGeom prst="rect">
            <a:avLst/>
          </a:prstGeom>
          <a:noFill/>
        </p:spPr>
        <p:txBody>
          <a:bodyPr wrap="square">
            <a:spAutoFit/>
          </a:bodyPr>
          <a:lstStyle/>
          <a:p>
            <a:r>
              <a:rPr lang="fr-FR" sz="1600" b="1" u="sng" dirty="0"/>
              <a:t>3 components of the </a:t>
            </a:r>
            <a:r>
              <a:rPr lang="fr-FR" sz="1600" b="1" u="sng" dirty="0" err="1"/>
              <a:t>landscape</a:t>
            </a:r>
            <a:r>
              <a:rPr lang="fr-FR" sz="1600" b="1" u="sng" dirty="0"/>
              <a:t> in </a:t>
            </a:r>
            <a:r>
              <a:rPr lang="fr-FR" sz="1600" b="1" u="sng" dirty="0" err="1"/>
              <a:t>landscape</a:t>
            </a:r>
            <a:r>
              <a:rPr lang="fr-FR" sz="1600" b="1" u="sng" dirty="0"/>
              <a:t> </a:t>
            </a:r>
            <a:r>
              <a:rPr lang="fr-FR" sz="1600" b="1" u="sng" dirty="0" err="1"/>
              <a:t>ecology</a:t>
            </a:r>
            <a:r>
              <a:rPr lang="fr-FR" sz="1600" b="1" u="sng" dirty="0"/>
              <a:t>: </a:t>
            </a:r>
          </a:p>
          <a:p>
            <a:endParaRPr lang="fr-FR" sz="1600" b="1" u="sng" dirty="0"/>
          </a:p>
          <a:p>
            <a:pPr marL="342900" indent="-342900">
              <a:buAutoNum type="arabicParenBoth"/>
            </a:pPr>
            <a:r>
              <a:rPr lang="fr-FR" sz="1600" b="1" u="sng" dirty="0"/>
              <a:t>Matrix</a:t>
            </a:r>
            <a:r>
              <a:rPr lang="fr-FR" sz="1600" dirty="0"/>
              <a:t> : </a:t>
            </a:r>
            <a:r>
              <a:rPr lang="en-US" sz="1600" dirty="0"/>
              <a:t>the dominant landscape ensemble that encompasses the tasks</a:t>
            </a:r>
          </a:p>
          <a:p>
            <a:pPr marL="342900" indent="-342900">
              <a:buAutoNum type="arabicParenBoth"/>
            </a:pPr>
            <a:r>
              <a:rPr lang="fr-FR" sz="1600" b="1" u="sng" dirty="0"/>
              <a:t>Patch </a:t>
            </a:r>
            <a:r>
              <a:rPr lang="fr-FR" sz="1600" dirty="0"/>
              <a:t>: </a:t>
            </a:r>
            <a:r>
              <a:rPr lang="en-US" sz="1600" dirty="0"/>
              <a:t>more or less homogeneous ecosystems. </a:t>
            </a:r>
          </a:p>
          <a:p>
            <a:pPr marL="342900" indent="-342900">
              <a:buAutoNum type="arabicParenBoth"/>
            </a:pPr>
            <a:r>
              <a:rPr lang="fr-FR" sz="1600" b="1" u="sng" dirty="0"/>
              <a:t>Corridors</a:t>
            </a:r>
            <a:r>
              <a:rPr lang="fr-FR" sz="1600" dirty="0"/>
              <a:t> : </a:t>
            </a:r>
            <a:r>
              <a:rPr lang="en-US" sz="1600" dirty="0"/>
              <a:t>more or less linear zones that form a network across the matrix. </a:t>
            </a:r>
            <a:endParaRPr lang="fr-FR" sz="1600" dirty="0"/>
          </a:p>
        </p:txBody>
      </p:sp>
      <p:sp>
        <p:nvSpPr>
          <p:cNvPr id="4" name="ZoneTexte 3">
            <a:extLst>
              <a:ext uri="{FF2B5EF4-FFF2-40B4-BE49-F238E27FC236}">
                <a16:creationId xmlns:a16="http://schemas.microsoft.com/office/drawing/2014/main" id="{B46C4019-FE42-4FE7-B36E-F60B41D2DDA4}"/>
              </a:ext>
            </a:extLst>
          </p:cNvPr>
          <p:cNvSpPr txBox="1"/>
          <p:nvPr/>
        </p:nvSpPr>
        <p:spPr>
          <a:xfrm>
            <a:off x="452062" y="6448314"/>
            <a:ext cx="2619910" cy="307777"/>
          </a:xfrm>
          <a:prstGeom prst="rect">
            <a:avLst/>
          </a:prstGeom>
          <a:noFill/>
        </p:spPr>
        <p:txBody>
          <a:bodyPr wrap="square" rtlCol="0">
            <a:spAutoFit/>
          </a:bodyPr>
          <a:lstStyle/>
          <a:p>
            <a:r>
              <a:rPr lang="fr-FR" sz="1400" i="1" dirty="0">
                <a:solidFill>
                  <a:schemeClr val="tx1">
                    <a:lumMod val="50000"/>
                    <a:lumOff val="50000"/>
                  </a:schemeClr>
                </a:solidFill>
              </a:rPr>
              <a:t>Girardet, 2013</a:t>
            </a:r>
          </a:p>
        </p:txBody>
      </p:sp>
    </p:spTree>
    <p:extLst>
      <p:ext uri="{BB962C8B-B14F-4D97-AF65-F5344CB8AC3E}">
        <p14:creationId xmlns:p14="http://schemas.microsoft.com/office/powerpoint/2010/main" val="112691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1975DE-B3C5-4A7B-90D6-CA0AC79BAC04}"/>
              </a:ext>
            </a:extLst>
          </p:cNvPr>
          <p:cNvSpPr>
            <a:spLocks noGrp="1"/>
          </p:cNvSpPr>
          <p:nvPr>
            <p:ph type="title"/>
          </p:nvPr>
        </p:nvSpPr>
        <p:spPr>
          <a:xfrm>
            <a:off x="515444" y="169118"/>
            <a:ext cx="11013017" cy="908871"/>
          </a:xfrm>
        </p:spPr>
        <p:txBody>
          <a:bodyPr>
            <a:noAutofit/>
          </a:bodyPr>
          <a:lstStyle/>
          <a:p>
            <a:r>
              <a:rPr lang="fr-FR" dirty="0" err="1"/>
              <a:t>Context</a:t>
            </a:r>
            <a:r>
              <a:rPr lang="fr-FR" dirty="0"/>
              <a:t> | </a:t>
            </a:r>
            <a:r>
              <a:rPr lang="fr-FR" dirty="0" err="1"/>
              <a:t>Why</a:t>
            </a:r>
            <a:r>
              <a:rPr lang="fr-FR" dirty="0"/>
              <a:t> modeling </a:t>
            </a:r>
            <a:r>
              <a:rPr lang="fr-FR" dirty="0" err="1"/>
              <a:t>species</a:t>
            </a:r>
            <a:r>
              <a:rPr lang="fr-FR" dirty="0"/>
              <a:t> </a:t>
            </a:r>
            <a:r>
              <a:rPr lang="fr-FR" dirty="0" err="1"/>
              <a:t>movements</a:t>
            </a:r>
            <a:r>
              <a:rPr lang="fr-FR" dirty="0"/>
              <a:t> ?  </a:t>
            </a:r>
          </a:p>
        </p:txBody>
      </p:sp>
      <p:sp>
        <p:nvSpPr>
          <p:cNvPr id="21" name="Rectangle 20">
            <a:extLst>
              <a:ext uri="{FF2B5EF4-FFF2-40B4-BE49-F238E27FC236}">
                <a16:creationId xmlns:a16="http://schemas.microsoft.com/office/drawing/2014/main" id="{53F0B6C7-B9C3-493E-A1DC-55C7C3AAD37B}"/>
              </a:ext>
            </a:extLst>
          </p:cNvPr>
          <p:cNvSpPr/>
          <p:nvPr/>
        </p:nvSpPr>
        <p:spPr>
          <a:xfrm>
            <a:off x="6643454" y="1181532"/>
            <a:ext cx="4608962" cy="638348"/>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Improve knowledge on functional aspects of ecosystems at landscape level </a:t>
            </a:r>
          </a:p>
        </p:txBody>
      </p:sp>
      <p:pic>
        <p:nvPicPr>
          <p:cNvPr id="22" name="Image 21">
            <a:extLst>
              <a:ext uri="{FF2B5EF4-FFF2-40B4-BE49-F238E27FC236}">
                <a16:creationId xmlns:a16="http://schemas.microsoft.com/office/drawing/2014/main" id="{28C94DB2-AE43-4931-82F6-0D7CE18B07CC}"/>
              </a:ext>
            </a:extLst>
          </p:cNvPr>
          <p:cNvPicPr>
            <a:picLocks noChangeAspect="1"/>
          </p:cNvPicPr>
          <p:nvPr/>
        </p:nvPicPr>
        <p:blipFill rotWithShape="1">
          <a:blip r:embed="rId3"/>
          <a:srcRect l="2958" t="7892" r="32478" b="4447"/>
          <a:stretch/>
        </p:blipFill>
        <p:spPr>
          <a:xfrm>
            <a:off x="2156210" y="2581547"/>
            <a:ext cx="7879579" cy="4162771"/>
          </a:xfrm>
          <a:prstGeom prst="rect">
            <a:avLst/>
          </a:prstGeom>
        </p:spPr>
      </p:pic>
      <p:sp>
        <p:nvSpPr>
          <p:cNvPr id="23" name="Rectangle 22">
            <a:extLst>
              <a:ext uri="{FF2B5EF4-FFF2-40B4-BE49-F238E27FC236}">
                <a16:creationId xmlns:a16="http://schemas.microsoft.com/office/drawing/2014/main" id="{D1057F74-5300-4538-B0C0-68A5386EDDCA}"/>
              </a:ext>
            </a:extLst>
          </p:cNvPr>
          <p:cNvSpPr/>
          <p:nvPr/>
        </p:nvSpPr>
        <p:spPr>
          <a:xfrm>
            <a:off x="1944028" y="5620869"/>
            <a:ext cx="2801775" cy="4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rPr>
              <a:t>Construction of the model </a:t>
            </a:r>
            <a:r>
              <a:rPr lang="fr-FR" sz="1400" b="1" dirty="0" err="1">
                <a:solidFill>
                  <a:schemeClr val="tx1"/>
                </a:solidFill>
              </a:rPr>
              <a:t>from</a:t>
            </a:r>
            <a:r>
              <a:rPr lang="fr-FR" sz="1400" b="1" dirty="0">
                <a:solidFill>
                  <a:schemeClr val="tx1"/>
                </a:solidFill>
              </a:rPr>
              <a:t> </a:t>
            </a:r>
            <a:r>
              <a:rPr lang="fr-FR" sz="1400" b="1" dirty="0" err="1">
                <a:solidFill>
                  <a:schemeClr val="tx1"/>
                </a:solidFill>
              </a:rPr>
              <a:t>biological</a:t>
            </a:r>
            <a:r>
              <a:rPr lang="fr-FR" sz="1400" b="1" dirty="0">
                <a:solidFill>
                  <a:schemeClr val="tx1"/>
                </a:solidFill>
              </a:rPr>
              <a:t> data</a:t>
            </a:r>
          </a:p>
        </p:txBody>
      </p:sp>
      <p:sp>
        <p:nvSpPr>
          <p:cNvPr id="24" name="Rectangle 23">
            <a:extLst>
              <a:ext uri="{FF2B5EF4-FFF2-40B4-BE49-F238E27FC236}">
                <a16:creationId xmlns:a16="http://schemas.microsoft.com/office/drawing/2014/main" id="{0F0D253E-D83C-46D6-B96D-F32DFCCE3E62}"/>
              </a:ext>
            </a:extLst>
          </p:cNvPr>
          <p:cNvSpPr/>
          <p:nvPr/>
        </p:nvSpPr>
        <p:spPr>
          <a:xfrm>
            <a:off x="7417941" y="5646408"/>
            <a:ext cx="2830030" cy="575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solidFill>
                  <a:schemeClr val="tx1"/>
                </a:solidFill>
              </a:rPr>
              <a:t>Verification</a:t>
            </a:r>
            <a:r>
              <a:rPr lang="fr-FR" sz="1400" b="1" dirty="0">
                <a:solidFill>
                  <a:schemeClr val="tx1"/>
                </a:solidFill>
              </a:rPr>
              <a:t> of the </a:t>
            </a:r>
            <a:r>
              <a:rPr lang="fr-FR" sz="1400" b="1" dirty="0" err="1">
                <a:solidFill>
                  <a:schemeClr val="tx1"/>
                </a:solidFill>
              </a:rPr>
              <a:t>hypothesis</a:t>
            </a:r>
            <a:r>
              <a:rPr lang="fr-FR" sz="1400" b="1" dirty="0">
                <a:solidFill>
                  <a:schemeClr val="tx1"/>
                </a:solidFill>
              </a:rPr>
              <a:t> </a:t>
            </a:r>
            <a:r>
              <a:rPr lang="fr-FR" sz="1400" b="1" dirty="0" err="1">
                <a:solidFill>
                  <a:schemeClr val="tx1"/>
                </a:solidFill>
              </a:rPr>
              <a:t>with</a:t>
            </a:r>
            <a:r>
              <a:rPr lang="fr-FR" sz="1400" b="1" dirty="0">
                <a:solidFill>
                  <a:schemeClr val="tx1"/>
                </a:solidFill>
              </a:rPr>
              <a:t> </a:t>
            </a:r>
            <a:r>
              <a:rPr lang="fr-FR" sz="1400" b="1" dirty="0" err="1">
                <a:solidFill>
                  <a:schemeClr val="tx1"/>
                </a:solidFill>
              </a:rPr>
              <a:t>biological</a:t>
            </a:r>
            <a:r>
              <a:rPr lang="fr-FR" sz="1400" b="1" dirty="0">
                <a:solidFill>
                  <a:schemeClr val="tx1"/>
                </a:solidFill>
              </a:rPr>
              <a:t> data</a:t>
            </a:r>
          </a:p>
        </p:txBody>
      </p:sp>
      <p:sp>
        <p:nvSpPr>
          <p:cNvPr id="25" name="ZoneTexte 24">
            <a:extLst>
              <a:ext uri="{FF2B5EF4-FFF2-40B4-BE49-F238E27FC236}">
                <a16:creationId xmlns:a16="http://schemas.microsoft.com/office/drawing/2014/main" id="{3A3C7319-1375-41AB-9EDE-CDDE60E57056}"/>
              </a:ext>
            </a:extLst>
          </p:cNvPr>
          <p:cNvSpPr txBox="1"/>
          <p:nvPr/>
        </p:nvSpPr>
        <p:spPr>
          <a:xfrm rot="16200000">
            <a:off x="6024355" y="3887330"/>
            <a:ext cx="2579569" cy="351442"/>
          </a:xfrm>
          <a:prstGeom prst="rect">
            <a:avLst/>
          </a:prstGeom>
          <a:solidFill>
            <a:schemeClr val="bg1"/>
          </a:solidFill>
        </p:spPr>
        <p:txBody>
          <a:bodyPr wrap="square" rtlCol="0">
            <a:spAutoFit/>
          </a:bodyPr>
          <a:lstStyle/>
          <a:p>
            <a:endParaRPr lang="fr-FR" sz="1400" i="1" dirty="0"/>
          </a:p>
        </p:txBody>
      </p:sp>
      <p:sp>
        <p:nvSpPr>
          <p:cNvPr id="27" name="Ellipse 26">
            <a:extLst>
              <a:ext uri="{FF2B5EF4-FFF2-40B4-BE49-F238E27FC236}">
                <a16:creationId xmlns:a16="http://schemas.microsoft.com/office/drawing/2014/main" id="{1B310D07-F821-47FE-8DA0-BD7C5905BF28}"/>
              </a:ext>
            </a:extLst>
          </p:cNvPr>
          <p:cNvSpPr/>
          <p:nvPr/>
        </p:nvSpPr>
        <p:spPr>
          <a:xfrm>
            <a:off x="6451920" y="1006872"/>
            <a:ext cx="383067" cy="339047"/>
          </a:xfrm>
          <a:prstGeom prst="ellipse">
            <a:avLst/>
          </a:prstGeom>
          <a:solidFill>
            <a:srgbClr val="7030A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28" name="Rectangle 27">
            <a:extLst>
              <a:ext uri="{FF2B5EF4-FFF2-40B4-BE49-F238E27FC236}">
                <a16:creationId xmlns:a16="http://schemas.microsoft.com/office/drawing/2014/main" id="{396AFA70-9AC2-4A6E-8674-B2A30551ED33}"/>
              </a:ext>
            </a:extLst>
          </p:cNvPr>
          <p:cNvSpPr/>
          <p:nvPr/>
        </p:nvSpPr>
        <p:spPr>
          <a:xfrm>
            <a:off x="2404153" y="2773267"/>
            <a:ext cx="1530849" cy="248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err="1">
                <a:solidFill>
                  <a:schemeClr val="tx1"/>
                </a:solidFill>
              </a:rPr>
              <a:t>Biological</a:t>
            </a:r>
            <a:r>
              <a:rPr lang="fr-FR" sz="1400" b="1" dirty="0">
                <a:solidFill>
                  <a:schemeClr val="tx1"/>
                </a:solidFill>
              </a:rPr>
              <a:t> data</a:t>
            </a:r>
          </a:p>
        </p:txBody>
      </p:sp>
      <p:sp>
        <p:nvSpPr>
          <p:cNvPr id="30" name="Rectangle 29">
            <a:extLst>
              <a:ext uri="{FF2B5EF4-FFF2-40B4-BE49-F238E27FC236}">
                <a16:creationId xmlns:a16="http://schemas.microsoft.com/office/drawing/2014/main" id="{A79CA179-693E-453C-B26B-1B366B6055CB}"/>
              </a:ext>
            </a:extLst>
          </p:cNvPr>
          <p:cNvSpPr/>
          <p:nvPr/>
        </p:nvSpPr>
        <p:spPr>
          <a:xfrm>
            <a:off x="7702043" y="2773267"/>
            <a:ext cx="1530849" cy="248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err="1">
                <a:solidFill>
                  <a:schemeClr val="tx1"/>
                </a:solidFill>
              </a:rPr>
              <a:t>Biological</a:t>
            </a:r>
            <a:r>
              <a:rPr lang="fr-FR" sz="1400" b="1" dirty="0">
                <a:solidFill>
                  <a:schemeClr val="tx1"/>
                </a:solidFill>
              </a:rPr>
              <a:t> data</a:t>
            </a:r>
          </a:p>
        </p:txBody>
      </p:sp>
      <p:sp>
        <p:nvSpPr>
          <p:cNvPr id="31" name="Rectangle 30">
            <a:extLst>
              <a:ext uri="{FF2B5EF4-FFF2-40B4-BE49-F238E27FC236}">
                <a16:creationId xmlns:a16="http://schemas.microsoft.com/office/drawing/2014/main" id="{D46DBB81-21AB-4D1E-9A11-85CCBA988F7D}"/>
              </a:ext>
            </a:extLst>
          </p:cNvPr>
          <p:cNvSpPr/>
          <p:nvPr/>
        </p:nvSpPr>
        <p:spPr>
          <a:xfrm>
            <a:off x="5137001" y="4373376"/>
            <a:ext cx="1530849" cy="248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solidFill>
                  <a:schemeClr val="tx1"/>
                </a:solidFill>
              </a:rPr>
              <a:t>Modeling</a:t>
            </a:r>
          </a:p>
        </p:txBody>
      </p:sp>
      <p:sp>
        <p:nvSpPr>
          <p:cNvPr id="32" name="Rectangle 31">
            <a:extLst>
              <a:ext uri="{FF2B5EF4-FFF2-40B4-BE49-F238E27FC236}">
                <a16:creationId xmlns:a16="http://schemas.microsoft.com/office/drawing/2014/main" id="{6729C2C2-112B-4F50-B27E-8F4C43E72375}"/>
              </a:ext>
            </a:extLst>
          </p:cNvPr>
          <p:cNvSpPr/>
          <p:nvPr/>
        </p:nvSpPr>
        <p:spPr>
          <a:xfrm>
            <a:off x="846615" y="2382840"/>
            <a:ext cx="6150100" cy="4229532"/>
          </a:xfrm>
          <a:prstGeom prst="rect">
            <a:avLst/>
          </a:prstGeom>
          <a:no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1B42FA10-AEBF-4EA1-A369-E0DE7BC81290}"/>
              </a:ext>
            </a:extLst>
          </p:cNvPr>
          <p:cNvSpPr/>
          <p:nvPr/>
        </p:nvSpPr>
        <p:spPr>
          <a:xfrm>
            <a:off x="5084483" y="2547765"/>
            <a:ext cx="5946561" cy="4229532"/>
          </a:xfrm>
          <a:prstGeom prst="rect">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8060BA39-990C-4F92-B3F8-3820486A04C6}"/>
              </a:ext>
            </a:extLst>
          </p:cNvPr>
          <p:cNvSpPr/>
          <p:nvPr/>
        </p:nvSpPr>
        <p:spPr>
          <a:xfrm>
            <a:off x="1752494" y="5595183"/>
            <a:ext cx="383067" cy="339047"/>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35" name="Ellipse 34">
            <a:extLst>
              <a:ext uri="{FF2B5EF4-FFF2-40B4-BE49-F238E27FC236}">
                <a16:creationId xmlns:a16="http://schemas.microsoft.com/office/drawing/2014/main" id="{E6AA023A-4C99-4128-B88F-B78C963E9F3D}"/>
              </a:ext>
            </a:extLst>
          </p:cNvPr>
          <p:cNvSpPr/>
          <p:nvPr/>
        </p:nvSpPr>
        <p:spPr>
          <a:xfrm>
            <a:off x="5137001" y="4034329"/>
            <a:ext cx="383067" cy="339047"/>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36" name="Ellipse 35">
            <a:extLst>
              <a:ext uri="{FF2B5EF4-FFF2-40B4-BE49-F238E27FC236}">
                <a16:creationId xmlns:a16="http://schemas.microsoft.com/office/drawing/2014/main" id="{02AF643A-16CA-4723-AC57-23FBB1FAE5F5}"/>
              </a:ext>
            </a:extLst>
          </p:cNvPr>
          <p:cNvSpPr/>
          <p:nvPr/>
        </p:nvSpPr>
        <p:spPr>
          <a:xfrm>
            <a:off x="5581712" y="4034329"/>
            <a:ext cx="383067" cy="339047"/>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37" name="Ellipse 36">
            <a:extLst>
              <a:ext uri="{FF2B5EF4-FFF2-40B4-BE49-F238E27FC236}">
                <a16:creationId xmlns:a16="http://schemas.microsoft.com/office/drawing/2014/main" id="{51A06ADC-731B-4194-9076-1C4F61F8A6CD}"/>
              </a:ext>
            </a:extLst>
          </p:cNvPr>
          <p:cNvSpPr/>
          <p:nvPr/>
        </p:nvSpPr>
        <p:spPr>
          <a:xfrm>
            <a:off x="7138418" y="5764707"/>
            <a:ext cx="383067" cy="339047"/>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38" name="Flèche : bas 37">
            <a:extLst>
              <a:ext uri="{FF2B5EF4-FFF2-40B4-BE49-F238E27FC236}">
                <a16:creationId xmlns:a16="http://schemas.microsoft.com/office/drawing/2014/main" id="{7571DEBD-88B7-4C37-BA54-538B95A21B6A}"/>
              </a:ext>
            </a:extLst>
          </p:cNvPr>
          <p:cNvSpPr/>
          <p:nvPr/>
        </p:nvSpPr>
        <p:spPr>
          <a:xfrm>
            <a:off x="1179670" y="1827194"/>
            <a:ext cx="462337" cy="542802"/>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lèche : bas 38">
            <a:extLst>
              <a:ext uri="{FF2B5EF4-FFF2-40B4-BE49-F238E27FC236}">
                <a16:creationId xmlns:a16="http://schemas.microsoft.com/office/drawing/2014/main" id="{958F83EE-980D-4E79-B68D-D91ABC94CC7B}"/>
              </a:ext>
            </a:extLst>
          </p:cNvPr>
          <p:cNvSpPr/>
          <p:nvPr/>
        </p:nvSpPr>
        <p:spPr>
          <a:xfrm>
            <a:off x="10247971" y="1827194"/>
            <a:ext cx="462337" cy="754353"/>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A0B2E4B3-F332-4514-935F-95BFE16A4ADE}"/>
              </a:ext>
            </a:extLst>
          </p:cNvPr>
          <p:cNvSpPr txBox="1"/>
          <p:nvPr/>
        </p:nvSpPr>
        <p:spPr>
          <a:xfrm>
            <a:off x="1737922" y="2215742"/>
            <a:ext cx="2183743" cy="307777"/>
          </a:xfrm>
          <a:prstGeom prst="rect">
            <a:avLst/>
          </a:prstGeom>
          <a:solidFill>
            <a:schemeClr val="bg1"/>
          </a:solidFill>
        </p:spPr>
        <p:txBody>
          <a:bodyPr wrap="square" rtlCol="0">
            <a:spAutoFit/>
          </a:bodyPr>
          <a:lstStyle/>
          <a:p>
            <a:pPr algn="ctr"/>
            <a:r>
              <a:rPr lang="fr-FR" sz="1400" b="1" dirty="0">
                <a:solidFill>
                  <a:schemeClr val="accent2"/>
                </a:solidFill>
              </a:rPr>
              <a:t>INDUCTIVE APPROACH</a:t>
            </a:r>
          </a:p>
        </p:txBody>
      </p:sp>
      <p:sp>
        <p:nvSpPr>
          <p:cNvPr id="41" name="ZoneTexte 40">
            <a:extLst>
              <a:ext uri="{FF2B5EF4-FFF2-40B4-BE49-F238E27FC236}">
                <a16:creationId xmlns:a16="http://schemas.microsoft.com/office/drawing/2014/main" id="{ED829871-5E8E-4B3C-83BD-A296B23B7D77}"/>
              </a:ext>
            </a:extLst>
          </p:cNvPr>
          <p:cNvSpPr txBox="1"/>
          <p:nvPr/>
        </p:nvSpPr>
        <p:spPr>
          <a:xfrm>
            <a:off x="7138418" y="2295797"/>
            <a:ext cx="3109553" cy="319532"/>
          </a:xfrm>
          <a:prstGeom prst="rect">
            <a:avLst/>
          </a:prstGeom>
          <a:solidFill>
            <a:schemeClr val="bg1"/>
          </a:solidFill>
        </p:spPr>
        <p:txBody>
          <a:bodyPr wrap="square" rtlCol="0">
            <a:spAutoFit/>
          </a:bodyPr>
          <a:lstStyle/>
          <a:p>
            <a:pPr algn="ctr"/>
            <a:r>
              <a:rPr lang="fr-FR" sz="1400" b="1" dirty="0">
                <a:solidFill>
                  <a:schemeClr val="accent6"/>
                </a:solidFill>
              </a:rPr>
              <a:t>HYPOTHETICO-DEDUCTIVE APPROACH</a:t>
            </a:r>
          </a:p>
        </p:txBody>
      </p:sp>
      <p:sp>
        <p:nvSpPr>
          <p:cNvPr id="42" name="Rectangle 41">
            <a:extLst>
              <a:ext uri="{FF2B5EF4-FFF2-40B4-BE49-F238E27FC236}">
                <a16:creationId xmlns:a16="http://schemas.microsoft.com/office/drawing/2014/main" id="{1FD8B68C-6E1C-4C7A-BC7F-0F2C5905F4A0}"/>
              </a:ext>
            </a:extLst>
          </p:cNvPr>
          <p:cNvSpPr/>
          <p:nvPr/>
        </p:nvSpPr>
        <p:spPr>
          <a:xfrm>
            <a:off x="846615" y="1181532"/>
            <a:ext cx="4608962" cy="64566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Decision support for development projects</a:t>
            </a:r>
          </a:p>
        </p:txBody>
      </p:sp>
      <p:sp>
        <p:nvSpPr>
          <p:cNvPr id="43" name="Ellipse 42">
            <a:extLst>
              <a:ext uri="{FF2B5EF4-FFF2-40B4-BE49-F238E27FC236}">
                <a16:creationId xmlns:a16="http://schemas.microsoft.com/office/drawing/2014/main" id="{12E61E11-C4B2-42A4-A658-619017AAF14D}"/>
              </a:ext>
            </a:extLst>
          </p:cNvPr>
          <p:cNvSpPr/>
          <p:nvPr/>
        </p:nvSpPr>
        <p:spPr>
          <a:xfrm>
            <a:off x="663538" y="1006872"/>
            <a:ext cx="383067" cy="339047"/>
          </a:xfrm>
          <a:prstGeom prst="ellipse">
            <a:avLst/>
          </a:prstGeom>
          <a:solidFill>
            <a:srgbClr val="7030A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44" name="Rectangle 43">
            <a:extLst>
              <a:ext uri="{FF2B5EF4-FFF2-40B4-BE49-F238E27FC236}">
                <a16:creationId xmlns:a16="http://schemas.microsoft.com/office/drawing/2014/main" id="{B5DC0BF1-C590-4138-8F94-2F316F9022F5}"/>
              </a:ext>
            </a:extLst>
          </p:cNvPr>
          <p:cNvSpPr/>
          <p:nvPr/>
        </p:nvSpPr>
        <p:spPr>
          <a:xfrm>
            <a:off x="11110132" y="4804071"/>
            <a:ext cx="1008749" cy="9606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solidFill>
                  <a:schemeClr val="accent6"/>
                </a:solidFill>
              </a:rPr>
              <a:t>Approach</a:t>
            </a:r>
            <a:r>
              <a:rPr lang="fr-FR" sz="1400" b="1" dirty="0">
                <a:solidFill>
                  <a:schemeClr val="accent6"/>
                </a:solidFill>
              </a:rPr>
              <a:t> </a:t>
            </a:r>
            <a:r>
              <a:rPr lang="fr-FR" sz="1400" b="1" dirty="0" err="1">
                <a:solidFill>
                  <a:schemeClr val="accent6"/>
                </a:solidFill>
              </a:rPr>
              <a:t>chosen</a:t>
            </a:r>
            <a:r>
              <a:rPr lang="fr-FR" sz="1400" b="1" dirty="0">
                <a:solidFill>
                  <a:schemeClr val="accent6"/>
                </a:solidFill>
              </a:rPr>
              <a:t> for </a:t>
            </a:r>
            <a:r>
              <a:rPr lang="fr-FR" sz="1400" b="1" dirty="0" err="1">
                <a:solidFill>
                  <a:schemeClr val="accent6"/>
                </a:solidFill>
              </a:rPr>
              <a:t>this</a:t>
            </a:r>
            <a:r>
              <a:rPr lang="fr-FR" sz="1400" b="1" dirty="0">
                <a:solidFill>
                  <a:schemeClr val="accent6"/>
                </a:solidFill>
              </a:rPr>
              <a:t> </a:t>
            </a:r>
            <a:r>
              <a:rPr lang="fr-FR" sz="1400" b="1" dirty="0" err="1">
                <a:solidFill>
                  <a:schemeClr val="accent6"/>
                </a:solidFill>
              </a:rPr>
              <a:t>work</a:t>
            </a:r>
            <a:endParaRPr lang="fr-FR" sz="1400" b="1" dirty="0">
              <a:solidFill>
                <a:schemeClr val="accent6"/>
              </a:solidFill>
            </a:endParaRPr>
          </a:p>
        </p:txBody>
      </p:sp>
      <p:pic>
        <p:nvPicPr>
          <p:cNvPr id="48" name="Graphique 47" descr="Flèche : pivoter à droite avec un remplissage uni">
            <a:extLst>
              <a:ext uri="{FF2B5EF4-FFF2-40B4-BE49-F238E27FC236}">
                <a16:creationId xmlns:a16="http://schemas.microsoft.com/office/drawing/2014/main" id="{39C6A0A7-0792-4BB9-86BE-B38D11E54B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96898" y="3916176"/>
            <a:ext cx="914400" cy="914400"/>
          </a:xfrm>
          <a:prstGeom prst="rect">
            <a:avLst/>
          </a:prstGeom>
        </p:spPr>
      </p:pic>
    </p:spTree>
    <p:extLst>
      <p:ext uri="{BB962C8B-B14F-4D97-AF65-F5344CB8AC3E}">
        <p14:creationId xmlns:p14="http://schemas.microsoft.com/office/powerpoint/2010/main" val="428348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A2638-5D7A-45E5-B20B-3BD10FC489CA}"/>
              </a:ext>
            </a:extLst>
          </p:cNvPr>
          <p:cNvSpPr>
            <a:spLocks noGrp="1"/>
          </p:cNvSpPr>
          <p:nvPr>
            <p:ph type="title"/>
          </p:nvPr>
        </p:nvSpPr>
        <p:spPr>
          <a:xfrm>
            <a:off x="308048" y="225443"/>
            <a:ext cx="11750388" cy="1325563"/>
          </a:xfrm>
        </p:spPr>
        <p:txBody>
          <a:bodyPr>
            <a:normAutofit/>
          </a:bodyPr>
          <a:lstStyle/>
          <a:p>
            <a:r>
              <a:rPr lang="fr-FR" sz="4000" dirty="0" err="1"/>
              <a:t>Context</a:t>
            </a:r>
            <a:r>
              <a:rPr lang="fr-FR" sz="4000" dirty="0"/>
              <a:t> | </a:t>
            </a:r>
            <a:r>
              <a:rPr lang="en-US" sz="4000" dirty="0"/>
              <a:t>What tools can be used to model species movements? </a:t>
            </a:r>
            <a:endParaRPr lang="fr-FR" sz="4000" dirty="0"/>
          </a:p>
        </p:txBody>
      </p:sp>
      <p:pic>
        <p:nvPicPr>
          <p:cNvPr id="9" name="Image 8">
            <a:extLst>
              <a:ext uri="{FF2B5EF4-FFF2-40B4-BE49-F238E27FC236}">
                <a16:creationId xmlns:a16="http://schemas.microsoft.com/office/drawing/2014/main" id="{44E8BD5F-CA14-4542-B792-1498E07DA028}"/>
              </a:ext>
            </a:extLst>
          </p:cNvPr>
          <p:cNvPicPr>
            <a:picLocks noChangeAspect="1"/>
          </p:cNvPicPr>
          <p:nvPr/>
        </p:nvPicPr>
        <p:blipFill rotWithShape="1">
          <a:blip r:embed="rId2"/>
          <a:srcRect l="1999" t="30801" r="-1999"/>
          <a:stretch/>
        </p:blipFill>
        <p:spPr>
          <a:xfrm>
            <a:off x="1892577" y="4538363"/>
            <a:ext cx="1966483" cy="1879745"/>
          </a:xfrm>
          <a:prstGeom prst="rect">
            <a:avLst/>
          </a:prstGeom>
        </p:spPr>
      </p:pic>
      <p:sp>
        <p:nvSpPr>
          <p:cNvPr id="10" name="Flèche : droite 9">
            <a:extLst>
              <a:ext uri="{FF2B5EF4-FFF2-40B4-BE49-F238E27FC236}">
                <a16:creationId xmlns:a16="http://schemas.microsoft.com/office/drawing/2014/main" id="{283ED8C1-158F-42D0-860D-2A467AA9F201}"/>
              </a:ext>
            </a:extLst>
          </p:cNvPr>
          <p:cNvSpPr/>
          <p:nvPr/>
        </p:nvSpPr>
        <p:spPr>
          <a:xfrm>
            <a:off x="5393818" y="3319778"/>
            <a:ext cx="2969176" cy="90449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tx1"/>
                </a:solidFill>
              </a:rPr>
              <a:t>Landscape ecology</a:t>
            </a:r>
          </a:p>
        </p:txBody>
      </p:sp>
      <p:sp>
        <p:nvSpPr>
          <p:cNvPr id="4" name="Rectangle 3">
            <a:extLst>
              <a:ext uri="{FF2B5EF4-FFF2-40B4-BE49-F238E27FC236}">
                <a16:creationId xmlns:a16="http://schemas.microsoft.com/office/drawing/2014/main" id="{F7DCB7D4-F989-45B1-A180-805867C06CED}"/>
              </a:ext>
            </a:extLst>
          </p:cNvPr>
          <p:cNvSpPr/>
          <p:nvPr/>
        </p:nvSpPr>
        <p:spPr>
          <a:xfrm>
            <a:off x="588579" y="1838127"/>
            <a:ext cx="4661335" cy="469305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0" tIns="270000" rIns="360000" rtlCol="0" anchor="t"/>
          <a:lstStyle/>
          <a:p>
            <a:r>
              <a:rPr lang="en-US" sz="1800" dirty="0">
                <a:solidFill>
                  <a:schemeClr val="tx1"/>
                </a:solidFill>
              </a:rPr>
              <a:t>Generic approach that focuses on relationships between analyzed elements applied to many fields: transport, social relations, genetic links, etc.</a:t>
            </a:r>
          </a:p>
          <a:p>
            <a:endParaRPr lang="en-US" sz="1200" dirty="0">
              <a:solidFill>
                <a:schemeClr val="tx1"/>
              </a:solidFill>
            </a:endParaRPr>
          </a:p>
          <a:p>
            <a:r>
              <a:rPr lang="en-US" sz="1800" dirty="0">
                <a:solidFill>
                  <a:schemeClr val="tx1"/>
                </a:solidFill>
              </a:rPr>
              <a:t>A graph is composed of :</a:t>
            </a:r>
          </a:p>
          <a:p>
            <a:pPr marL="342900" indent="-342900">
              <a:buAutoNum type="arabicParenBoth"/>
            </a:pPr>
            <a:r>
              <a:rPr lang="en-US" sz="1800" dirty="0">
                <a:solidFill>
                  <a:schemeClr val="tx1"/>
                </a:solidFill>
              </a:rPr>
              <a:t>nodes (or vertices) linked by…</a:t>
            </a:r>
          </a:p>
          <a:p>
            <a:pPr marL="342900" indent="-342900">
              <a:buAutoNum type="arabicParenBoth"/>
            </a:pPr>
            <a:r>
              <a:rPr lang="en-US" sz="1800" dirty="0">
                <a:solidFill>
                  <a:schemeClr val="tx1"/>
                </a:solidFill>
              </a:rPr>
              <a:t>links (or edges)</a:t>
            </a:r>
            <a:endParaRPr lang="fr-FR" sz="2000" dirty="0">
              <a:solidFill>
                <a:schemeClr val="tx1"/>
              </a:solidFill>
            </a:endParaRPr>
          </a:p>
        </p:txBody>
      </p:sp>
      <p:sp>
        <p:nvSpPr>
          <p:cNvPr id="6" name="Rectangle 5">
            <a:extLst>
              <a:ext uri="{FF2B5EF4-FFF2-40B4-BE49-F238E27FC236}">
                <a16:creationId xmlns:a16="http://schemas.microsoft.com/office/drawing/2014/main" id="{EE6F7955-D960-48A2-A9CE-EFDFECF4FEF4}"/>
              </a:ext>
            </a:extLst>
          </p:cNvPr>
          <p:cNvSpPr/>
          <p:nvPr/>
        </p:nvSpPr>
        <p:spPr>
          <a:xfrm>
            <a:off x="1319284" y="1664083"/>
            <a:ext cx="3113070" cy="3480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GRAPH THEORY</a:t>
            </a:r>
          </a:p>
        </p:txBody>
      </p:sp>
      <p:grpSp>
        <p:nvGrpSpPr>
          <p:cNvPr id="18" name="Groupe 17">
            <a:extLst>
              <a:ext uri="{FF2B5EF4-FFF2-40B4-BE49-F238E27FC236}">
                <a16:creationId xmlns:a16="http://schemas.microsoft.com/office/drawing/2014/main" id="{37C6D23B-398B-4131-9128-8FA0DC68364A}"/>
              </a:ext>
            </a:extLst>
          </p:cNvPr>
          <p:cNvGrpSpPr/>
          <p:nvPr/>
        </p:nvGrpSpPr>
        <p:grpSpPr>
          <a:xfrm>
            <a:off x="8323229" y="2120263"/>
            <a:ext cx="2771168" cy="3075837"/>
            <a:chOff x="8226220" y="1838126"/>
            <a:chExt cx="2771168" cy="3075837"/>
          </a:xfrm>
        </p:grpSpPr>
        <p:pic>
          <p:nvPicPr>
            <p:cNvPr id="5" name="Image 4">
              <a:extLst>
                <a:ext uri="{FF2B5EF4-FFF2-40B4-BE49-F238E27FC236}">
                  <a16:creationId xmlns:a16="http://schemas.microsoft.com/office/drawing/2014/main" id="{51AA0FEE-1BE3-4E25-B457-02127C8C4D4D}"/>
                </a:ext>
              </a:extLst>
            </p:cNvPr>
            <p:cNvPicPr>
              <a:picLocks noChangeAspect="1"/>
            </p:cNvPicPr>
            <p:nvPr/>
          </p:nvPicPr>
          <p:blipFill rotWithShape="1">
            <a:blip r:embed="rId3"/>
            <a:srcRect l="1000"/>
            <a:stretch/>
          </p:blipFill>
          <p:spPr>
            <a:xfrm>
              <a:off x="8404896" y="1838126"/>
              <a:ext cx="2592492" cy="3075837"/>
            </a:xfrm>
            <a:prstGeom prst="rect">
              <a:avLst/>
            </a:prstGeom>
          </p:spPr>
        </p:pic>
        <p:sp>
          <p:nvSpPr>
            <p:cNvPr id="17" name="Rectangle 16">
              <a:extLst>
                <a:ext uri="{FF2B5EF4-FFF2-40B4-BE49-F238E27FC236}">
                  <a16:creationId xmlns:a16="http://schemas.microsoft.com/office/drawing/2014/main" id="{CDFE73C4-7E4D-4127-91C6-B455A0E46B5E}"/>
                </a:ext>
              </a:extLst>
            </p:cNvPr>
            <p:cNvSpPr/>
            <p:nvPr/>
          </p:nvSpPr>
          <p:spPr>
            <a:xfrm>
              <a:off x="8226220" y="3376044"/>
              <a:ext cx="357351" cy="3258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 name="ZoneTexte 18">
            <a:extLst>
              <a:ext uri="{FF2B5EF4-FFF2-40B4-BE49-F238E27FC236}">
                <a16:creationId xmlns:a16="http://schemas.microsoft.com/office/drawing/2014/main" id="{5DA89006-9E06-4C7A-AA4A-B8638ABF6E42}"/>
              </a:ext>
            </a:extLst>
          </p:cNvPr>
          <p:cNvSpPr txBox="1"/>
          <p:nvPr/>
        </p:nvSpPr>
        <p:spPr>
          <a:xfrm>
            <a:off x="8544910" y="1838126"/>
            <a:ext cx="2327806" cy="369332"/>
          </a:xfrm>
          <a:prstGeom prst="rect">
            <a:avLst/>
          </a:prstGeom>
          <a:noFill/>
        </p:spPr>
        <p:txBody>
          <a:bodyPr wrap="square" rtlCol="0">
            <a:spAutoFit/>
          </a:bodyPr>
          <a:lstStyle/>
          <a:p>
            <a:r>
              <a:rPr lang="fr-FR" b="1" dirty="0"/>
              <a:t>LANDSCAPE GRAPHS</a:t>
            </a:r>
          </a:p>
        </p:txBody>
      </p:sp>
      <p:sp>
        <p:nvSpPr>
          <p:cNvPr id="20" name="ZoneTexte 19">
            <a:extLst>
              <a:ext uri="{FF2B5EF4-FFF2-40B4-BE49-F238E27FC236}">
                <a16:creationId xmlns:a16="http://schemas.microsoft.com/office/drawing/2014/main" id="{433FA048-4E54-4E19-ABAF-35FBC474A127}"/>
              </a:ext>
            </a:extLst>
          </p:cNvPr>
          <p:cNvSpPr txBox="1"/>
          <p:nvPr/>
        </p:nvSpPr>
        <p:spPr>
          <a:xfrm>
            <a:off x="8544910" y="5155071"/>
            <a:ext cx="2327806" cy="646331"/>
          </a:xfrm>
          <a:prstGeom prst="rect">
            <a:avLst/>
          </a:prstGeom>
          <a:noFill/>
        </p:spPr>
        <p:txBody>
          <a:bodyPr wrap="square" rtlCol="0">
            <a:spAutoFit/>
          </a:bodyPr>
          <a:lstStyle/>
          <a:p>
            <a:r>
              <a:rPr lang="fr-FR" dirty="0" err="1"/>
              <a:t>Nodes</a:t>
            </a:r>
            <a:r>
              <a:rPr lang="fr-FR" dirty="0"/>
              <a:t> = Patches</a:t>
            </a:r>
          </a:p>
          <a:p>
            <a:r>
              <a:rPr lang="fr-FR" dirty="0"/>
              <a:t>Links = Corridors</a:t>
            </a:r>
          </a:p>
        </p:txBody>
      </p:sp>
      <p:sp>
        <p:nvSpPr>
          <p:cNvPr id="21" name="Rectangle 20">
            <a:extLst>
              <a:ext uri="{FF2B5EF4-FFF2-40B4-BE49-F238E27FC236}">
                <a16:creationId xmlns:a16="http://schemas.microsoft.com/office/drawing/2014/main" id="{C001D353-36D7-4E48-B3C0-89531E5E13DC}"/>
              </a:ext>
            </a:extLst>
          </p:cNvPr>
          <p:cNvSpPr/>
          <p:nvPr/>
        </p:nvSpPr>
        <p:spPr>
          <a:xfrm>
            <a:off x="5809579" y="4460512"/>
            <a:ext cx="1836712" cy="1597573"/>
          </a:xfrm>
          <a:prstGeom prst="rect">
            <a:avLst/>
          </a:prstGeom>
          <a:noFill/>
          <a:ln>
            <a:solidFill>
              <a:schemeClr val="bg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b="1" dirty="0">
              <a:solidFill>
                <a:srgbClr val="0070C0"/>
              </a:solidFill>
            </a:endParaRPr>
          </a:p>
          <a:p>
            <a:r>
              <a:rPr lang="fr-FR" b="1" dirty="0">
                <a:solidFill>
                  <a:schemeClr val="bg2">
                    <a:lumMod val="75000"/>
                  </a:schemeClr>
                </a:solidFill>
              </a:rPr>
              <a:t>Graphab</a:t>
            </a:r>
          </a:p>
          <a:p>
            <a:r>
              <a:rPr lang="fr-FR" dirty="0" err="1">
                <a:solidFill>
                  <a:schemeClr val="bg2">
                    <a:lumMod val="75000"/>
                  </a:schemeClr>
                </a:solidFill>
              </a:rPr>
              <a:t>Conefor</a:t>
            </a:r>
            <a:endParaRPr lang="fr-FR" dirty="0">
              <a:solidFill>
                <a:schemeClr val="bg2">
                  <a:lumMod val="75000"/>
                </a:schemeClr>
              </a:solidFill>
            </a:endParaRPr>
          </a:p>
          <a:p>
            <a:r>
              <a:rPr lang="fr-FR" dirty="0" err="1">
                <a:solidFill>
                  <a:schemeClr val="bg2">
                    <a:lumMod val="75000"/>
                  </a:schemeClr>
                </a:solidFill>
              </a:rPr>
              <a:t>Circuitscape</a:t>
            </a:r>
            <a:endParaRPr lang="fr-FR" dirty="0">
              <a:solidFill>
                <a:schemeClr val="bg2">
                  <a:lumMod val="75000"/>
                </a:schemeClr>
              </a:solidFill>
            </a:endParaRPr>
          </a:p>
          <a:p>
            <a:r>
              <a:rPr lang="fr-FR" dirty="0" err="1">
                <a:solidFill>
                  <a:schemeClr val="bg2">
                    <a:lumMod val="75000"/>
                  </a:schemeClr>
                </a:solidFill>
              </a:rPr>
              <a:t>Funconn</a:t>
            </a:r>
            <a:endParaRPr lang="fr-FR" dirty="0">
              <a:solidFill>
                <a:schemeClr val="bg2">
                  <a:lumMod val="75000"/>
                </a:schemeClr>
              </a:solidFill>
            </a:endParaRPr>
          </a:p>
          <a:p>
            <a:r>
              <a:rPr lang="fr-FR" dirty="0">
                <a:solidFill>
                  <a:schemeClr val="bg2">
                    <a:lumMod val="75000"/>
                  </a:schemeClr>
                </a:solidFill>
              </a:rPr>
              <a:t>…</a:t>
            </a:r>
          </a:p>
        </p:txBody>
      </p:sp>
      <p:sp>
        <p:nvSpPr>
          <p:cNvPr id="22" name="ZoneTexte 21">
            <a:extLst>
              <a:ext uri="{FF2B5EF4-FFF2-40B4-BE49-F238E27FC236}">
                <a16:creationId xmlns:a16="http://schemas.microsoft.com/office/drawing/2014/main" id="{A9D874FD-06BA-43EF-9521-7453EFD3C0A5}"/>
              </a:ext>
            </a:extLst>
          </p:cNvPr>
          <p:cNvSpPr txBox="1"/>
          <p:nvPr/>
        </p:nvSpPr>
        <p:spPr>
          <a:xfrm>
            <a:off x="5886173" y="4293587"/>
            <a:ext cx="1231041" cy="369332"/>
          </a:xfrm>
          <a:prstGeom prst="rect">
            <a:avLst/>
          </a:prstGeom>
          <a:noFill/>
        </p:spPr>
        <p:txBody>
          <a:bodyPr wrap="square" rtlCol="0">
            <a:spAutoFit/>
          </a:bodyPr>
          <a:lstStyle/>
          <a:p>
            <a:r>
              <a:rPr lang="fr-FR" b="1" i="1" dirty="0">
                <a:solidFill>
                  <a:schemeClr val="bg2">
                    <a:lumMod val="50000"/>
                  </a:schemeClr>
                </a:solidFill>
              </a:rPr>
              <a:t>Softwares</a:t>
            </a:r>
          </a:p>
        </p:txBody>
      </p:sp>
    </p:spTree>
    <p:extLst>
      <p:ext uri="{BB962C8B-B14F-4D97-AF65-F5344CB8AC3E}">
        <p14:creationId xmlns:p14="http://schemas.microsoft.com/office/powerpoint/2010/main" val="229730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CD8127-FAA0-4DE0-9EC8-4704D36A7C0A}"/>
              </a:ext>
            </a:extLst>
          </p:cNvPr>
          <p:cNvSpPr>
            <a:spLocks noGrp="1"/>
          </p:cNvSpPr>
          <p:nvPr>
            <p:ph type="title"/>
          </p:nvPr>
        </p:nvSpPr>
        <p:spPr/>
        <p:txBody>
          <a:bodyPr/>
          <a:lstStyle/>
          <a:p>
            <a:r>
              <a:rPr lang="fr-FR" dirty="0" err="1"/>
              <a:t>Context</a:t>
            </a:r>
            <a:r>
              <a:rPr lang="fr-FR" dirty="0"/>
              <a:t> | </a:t>
            </a:r>
            <a:r>
              <a:rPr lang="fr-FR" dirty="0" err="1"/>
              <a:t>Purpose</a:t>
            </a:r>
            <a:r>
              <a:rPr lang="fr-FR" dirty="0"/>
              <a:t> of the </a:t>
            </a:r>
            <a:r>
              <a:rPr lang="fr-FR" dirty="0" err="1"/>
              <a:t>current</a:t>
            </a:r>
            <a:r>
              <a:rPr lang="fr-FR" dirty="0"/>
              <a:t> modeling</a:t>
            </a:r>
          </a:p>
        </p:txBody>
      </p:sp>
      <p:sp>
        <p:nvSpPr>
          <p:cNvPr id="3" name="Espace réservé du contenu 2">
            <a:extLst>
              <a:ext uri="{FF2B5EF4-FFF2-40B4-BE49-F238E27FC236}">
                <a16:creationId xmlns:a16="http://schemas.microsoft.com/office/drawing/2014/main" id="{C34DC44F-B35B-4CB1-9804-93CCE9E2FB90}"/>
              </a:ext>
            </a:extLst>
          </p:cNvPr>
          <p:cNvSpPr>
            <a:spLocks noGrp="1"/>
          </p:cNvSpPr>
          <p:nvPr>
            <p:ph idx="1"/>
          </p:nvPr>
        </p:nvSpPr>
        <p:spPr/>
        <p:txBody>
          <a:bodyPr/>
          <a:lstStyle/>
          <a:p>
            <a:pPr marL="0" indent="0">
              <a:buNone/>
            </a:pPr>
            <a:r>
              <a:rPr lang="en-US" dirty="0"/>
              <a:t>Improve knowledge on functional aspects of ecosystems at landscape level to :</a:t>
            </a:r>
          </a:p>
          <a:p>
            <a:pPr marL="514350" indent="-514350">
              <a:buAutoNum type="arabicParenR"/>
            </a:pPr>
            <a:r>
              <a:rPr lang="en-US" dirty="0"/>
              <a:t>Understand where the fox is most likely to live in cities to help prevent the transmission of alveolar echinococcosis</a:t>
            </a:r>
          </a:p>
          <a:p>
            <a:pPr marL="514350" indent="-514350">
              <a:buAutoNum type="arabicParenR"/>
            </a:pPr>
            <a:r>
              <a:rPr lang="en-US" dirty="0"/>
              <a:t>Understand how foxes and, more generally, small urban mammals may be affected by land use change induced by urbanization</a:t>
            </a:r>
          </a:p>
          <a:p>
            <a:endParaRPr lang="fr-FR" dirty="0"/>
          </a:p>
        </p:txBody>
      </p:sp>
    </p:spTree>
    <p:extLst>
      <p:ext uri="{BB962C8B-B14F-4D97-AF65-F5344CB8AC3E}">
        <p14:creationId xmlns:p14="http://schemas.microsoft.com/office/powerpoint/2010/main" val="114893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7059F2-E804-44FD-B787-C1F2DBBF5CD0}"/>
              </a:ext>
            </a:extLst>
          </p:cNvPr>
          <p:cNvSpPr>
            <a:spLocks noGrp="1"/>
          </p:cNvSpPr>
          <p:nvPr>
            <p:ph type="title"/>
          </p:nvPr>
        </p:nvSpPr>
        <p:spPr>
          <a:xfrm>
            <a:off x="435688" y="502399"/>
            <a:ext cx="10515600" cy="758825"/>
          </a:xfrm>
        </p:spPr>
        <p:txBody>
          <a:bodyPr>
            <a:normAutofit/>
          </a:bodyPr>
          <a:lstStyle/>
          <a:p>
            <a:r>
              <a:rPr lang="fr-FR" dirty="0" err="1"/>
              <a:t>Methodology</a:t>
            </a:r>
            <a:r>
              <a:rPr lang="fr-FR" dirty="0"/>
              <a:t> | </a:t>
            </a:r>
            <a:r>
              <a:rPr lang="fr-FR" dirty="0" err="1"/>
              <a:t>Build</a:t>
            </a:r>
            <a:r>
              <a:rPr lang="fr-FR" dirty="0"/>
              <a:t> a </a:t>
            </a:r>
            <a:r>
              <a:rPr lang="fr-FR" dirty="0" err="1"/>
              <a:t>landscape</a:t>
            </a:r>
            <a:r>
              <a:rPr lang="fr-FR" dirty="0"/>
              <a:t> </a:t>
            </a:r>
            <a:r>
              <a:rPr lang="fr-FR" dirty="0" err="1"/>
              <a:t>map</a:t>
            </a:r>
            <a:r>
              <a:rPr lang="fr-FR" dirty="0"/>
              <a:t> (I/II)</a:t>
            </a:r>
          </a:p>
        </p:txBody>
      </p:sp>
      <p:pic>
        <p:nvPicPr>
          <p:cNvPr id="5" name="Image 4">
            <a:extLst>
              <a:ext uri="{FF2B5EF4-FFF2-40B4-BE49-F238E27FC236}">
                <a16:creationId xmlns:a16="http://schemas.microsoft.com/office/drawing/2014/main" id="{69301090-CC63-4839-ADB2-9ED0F61C69C1}"/>
              </a:ext>
            </a:extLst>
          </p:cNvPr>
          <p:cNvPicPr>
            <a:picLocks noChangeAspect="1"/>
          </p:cNvPicPr>
          <p:nvPr/>
        </p:nvPicPr>
        <p:blipFill>
          <a:blip r:embed="rId2"/>
          <a:stretch>
            <a:fillRect/>
          </a:stretch>
        </p:blipFill>
        <p:spPr>
          <a:xfrm>
            <a:off x="6775555" y="1368937"/>
            <a:ext cx="2523910" cy="5047819"/>
          </a:xfrm>
          <a:prstGeom prst="rect">
            <a:avLst/>
          </a:prstGeom>
        </p:spPr>
      </p:pic>
      <p:sp>
        <p:nvSpPr>
          <p:cNvPr id="7" name="ZoneTexte 6">
            <a:extLst>
              <a:ext uri="{FF2B5EF4-FFF2-40B4-BE49-F238E27FC236}">
                <a16:creationId xmlns:a16="http://schemas.microsoft.com/office/drawing/2014/main" id="{EBD4D38A-4D89-45B1-803E-ACFC07C28AAD}"/>
              </a:ext>
            </a:extLst>
          </p:cNvPr>
          <p:cNvSpPr txBox="1"/>
          <p:nvPr/>
        </p:nvSpPr>
        <p:spPr>
          <a:xfrm>
            <a:off x="145930" y="5180157"/>
            <a:ext cx="5950070" cy="646331"/>
          </a:xfrm>
          <a:prstGeom prst="rect">
            <a:avLst/>
          </a:prstGeom>
          <a:noFill/>
        </p:spPr>
        <p:txBody>
          <a:bodyPr wrap="square">
            <a:spAutoFit/>
          </a:bodyPr>
          <a:lstStyle>
            <a:defPPr>
              <a:defRPr lang="fr-FR"/>
            </a:defPPr>
            <a:lvl1pPr>
              <a:defRPr sz="1400"/>
            </a:lvl1pPr>
          </a:lstStyle>
          <a:p>
            <a:r>
              <a:rPr lang="fr-FR" sz="1800" dirty="0">
                <a:sym typeface="Wingdings" panose="05000000000000000000" pitchFamily="2" charset="2"/>
              </a:rPr>
              <a:t>(1) </a:t>
            </a:r>
            <a:r>
              <a:rPr lang="fr-FR" sz="1800" dirty="0" err="1">
                <a:sym typeface="Wingdings" panose="05000000000000000000" pitchFamily="2" charset="2"/>
              </a:rPr>
              <a:t>Build</a:t>
            </a:r>
            <a:r>
              <a:rPr lang="fr-FR" sz="1800" dirty="0">
                <a:sym typeface="Wingdings" panose="05000000000000000000" pitchFamily="2" charset="2"/>
              </a:rPr>
              <a:t> a land use </a:t>
            </a:r>
            <a:r>
              <a:rPr lang="fr-FR" sz="1800" dirty="0" err="1">
                <a:sym typeface="Wingdings" panose="05000000000000000000" pitchFamily="2" charset="2"/>
              </a:rPr>
              <a:t>map</a:t>
            </a:r>
            <a:r>
              <a:rPr lang="fr-FR" sz="1800" dirty="0">
                <a:sym typeface="Wingdings" panose="05000000000000000000" pitchFamily="2" charset="2"/>
              </a:rPr>
              <a:t> in the area </a:t>
            </a:r>
            <a:r>
              <a:rPr lang="fr-FR" sz="1800" dirty="0" err="1">
                <a:sym typeface="Wingdings" panose="05000000000000000000" pitchFamily="2" charset="2"/>
              </a:rPr>
              <a:t>studied</a:t>
            </a:r>
            <a:r>
              <a:rPr lang="fr-FR" sz="1800" dirty="0">
                <a:sym typeface="Wingdings" panose="05000000000000000000" pitchFamily="2" charset="2"/>
              </a:rPr>
              <a:t> (</a:t>
            </a:r>
            <a:r>
              <a:rPr lang="fr-FR" sz="1800" dirty="0" err="1">
                <a:sym typeface="Wingdings" panose="05000000000000000000" pitchFamily="2" charset="2"/>
              </a:rPr>
              <a:t>Greater</a:t>
            </a:r>
            <a:r>
              <a:rPr lang="fr-FR" sz="1800" dirty="0">
                <a:sym typeface="Wingdings" panose="05000000000000000000" pitchFamily="2" charset="2"/>
              </a:rPr>
              <a:t> Nancy Metropolis) at </a:t>
            </a:r>
            <a:r>
              <a:rPr lang="fr-FR" sz="1800" dirty="0" err="1">
                <a:sym typeface="Wingdings" panose="05000000000000000000" pitchFamily="2" charset="2"/>
              </a:rPr>
              <a:t>two</a:t>
            </a:r>
            <a:r>
              <a:rPr lang="fr-FR" sz="1800" dirty="0">
                <a:sym typeface="Wingdings" panose="05000000000000000000" pitchFamily="2" charset="2"/>
              </a:rPr>
              <a:t> </a:t>
            </a:r>
            <a:r>
              <a:rPr lang="fr-FR" sz="1800" dirty="0" err="1">
                <a:sym typeface="Wingdings" panose="05000000000000000000" pitchFamily="2" charset="2"/>
              </a:rPr>
              <a:t>different</a:t>
            </a:r>
            <a:r>
              <a:rPr lang="fr-FR" sz="1800" dirty="0">
                <a:sym typeface="Wingdings" panose="05000000000000000000" pitchFamily="2" charset="2"/>
              </a:rPr>
              <a:t> dates (2010 &amp; 2019)</a:t>
            </a:r>
            <a:endParaRPr lang="fr-FR" sz="1800" dirty="0"/>
          </a:p>
        </p:txBody>
      </p:sp>
      <p:pic>
        <p:nvPicPr>
          <p:cNvPr id="4" name="Image 3">
            <a:extLst>
              <a:ext uri="{FF2B5EF4-FFF2-40B4-BE49-F238E27FC236}">
                <a16:creationId xmlns:a16="http://schemas.microsoft.com/office/drawing/2014/main" id="{29115F92-C3D7-48BB-901B-16A60D3E9463}"/>
              </a:ext>
            </a:extLst>
          </p:cNvPr>
          <p:cNvPicPr>
            <a:picLocks noChangeAspect="1"/>
          </p:cNvPicPr>
          <p:nvPr/>
        </p:nvPicPr>
        <p:blipFill rotWithShape="1">
          <a:blip r:embed="rId3"/>
          <a:srcRect l="3415" t="10364" r="8760"/>
          <a:stretch/>
        </p:blipFill>
        <p:spPr>
          <a:xfrm>
            <a:off x="127909" y="1566378"/>
            <a:ext cx="5927655" cy="3613780"/>
          </a:xfrm>
          <a:prstGeom prst="rect">
            <a:avLst/>
          </a:prstGeom>
        </p:spPr>
      </p:pic>
      <p:sp>
        <p:nvSpPr>
          <p:cNvPr id="6" name="Signe Plus 5">
            <a:extLst>
              <a:ext uri="{FF2B5EF4-FFF2-40B4-BE49-F238E27FC236}">
                <a16:creationId xmlns:a16="http://schemas.microsoft.com/office/drawing/2014/main" id="{AF9A5EDB-8D70-4D2B-89FD-1E701D168ECD}"/>
              </a:ext>
            </a:extLst>
          </p:cNvPr>
          <p:cNvSpPr/>
          <p:nvPr/>
        </p:nvSpPr>
        <p:spPr>
          <a:xfrm>
            <a:off x="6096000" y="2929488"/>
            <a:ext cx="606175" cy="667820"/>
          </a:xfrm>
          <a:prstGeom prst="math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9AE859A-97D7-41CC-8EF7-1701E7CCBABC}"/>
              </a:ext>
            </a:extLst>
          </p:cNvPr>
          <p:cNvSpPr txBox="1"/>
          <p:nvPr/>
        </p:nvSpPr>
        <p:spPr>
          <a:xfrm>
            <a:off x="9333901" y="1458804"/>
            <a:ext cx="2604670" cy="2308324"/>
          </a:xfrm>
          <a:prstGeom prst="rect">
            <a:avLst/>
          </a:prstGeom>
          <a:noFill/>
        </p:spPr>
        <p:txBody>
          <a:bodyPr wrap="square">
            <a:spAutoFit/>
          </a:bodyPr>
          <a:lstStyle/>
          <a:p>
            <a:r>
              <a:rPr lang="en-US" dirty="0"/>
              <a:t>(2) Assigning travel costs to each type of land cover and assigning a code to each layer according to its travel cost for the species in question (the red fox) – based on literature review</a:t>
            </a:r>
            <a:endParaRPr lang="fr-FR" dirty="0"/>
          </a:p>
        </p:txBody>
      </p:sp>
      <p:sp>
        <p:nvSpPr>
          <p:cNvPr id="10" name="Est égal à 9">
            <a:extLst>
              <a:ext uri="{FF2B5EF4-FFF2-40B4-BE49-F238E27FC236}">
                <a16:creationId xmlns:a16="http://schemas.microsoft.com/office/drawing/2014/main" id="{C9819377-DA84-4395-8654-47151F6DBFDE}"/>
              </a:ext>
            </a:extLst>
          </p:cNvPr>
          <p:cNvSpPr/>
          <p:nvPr/>
        </p:nvSpPr>
        <p:spPr>
          <a:xfrm>
            <a:off x="10311635" y="3629448"/>
            <a:ext cx="639652" cy="422456"/>
          </a:xfrm>
          <a:prstGeom prst="mathEqual">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EEA14CE5-7E85-4BAC-BA35-23F82B2646E9}"/>
              </a:ext>
            </a:extLst>
          </p:cNvPr>
          <p:cNvSpPr txBox="1"/>
          <p:nvPr/>
        </p:nvSpPr>
        <p:spPr>
          <a:xfrm>
            <a:off x="9372846" y="4030816"/>
            <a:ext cx="2691246" cy="646331"/>
          </a:xfrm>
          <a:prstGeom prst="rect">
            <a:avLst/>
          </a:prstGeom>
          <a:noFill/>
        </p:spPr>
        <p:txBody>
          <a:bodyPr wrap="square" rtlCol="0">
            <a:spAutoFit/>
          </a:bodyPr>
          <a:lstStyle/>
          <a:p>
            <a:r>
              <a:rPr lang="fr-FR" dirty="0"/>
              <a:t>2 </a:t>
            </a:r>
            <a:r>
              <a:rPr lang="fr-FR" dirty="0" err="1"/>
              <a:t>Landscape</a:t>
            </a:r>
            <a:r>
              <a:rPr lang="fr-FR" dirty="0"/>
              <a:t> </a:t>
            </a:r>
            <a:r>
              <a:rPr lang="fr-FR" dirty="0" err="1"/>
              <a:t>Map</a:t>
            </a:r>
            <a:r>
              <a:rPr lang="fr-FR" dirty="0"/>
              <a:t> (2010 &amp; 2019)</a:t>
            </a:r>
          </a:p>
        </p:txBody>
      </p:sp>
      <p:pic>
        <p:nvPicPr>
          <p:cNvPr id="13" name="Image 12">
            <a:extLst>
              <a:ext uri="{FF2B5EF4-FFF2-40B4-BE49-F238E27FC236}">
                <a16:creationId xmlns:a16="http://schemas.microsoft.com/office/drawing/2014/main" id="{ECC9AAB9-4847-448F-81F9-A286C9F51E65}"/>
              </a:ext>
            </a:extLst>
          </p:cNvPr>
          <p:cNvPicPr>
            <a:picLocks noChangeAspect="1"/>
          </p:cNvPicPr>
          <p:nvPr/>
        </p:nvPicPr>
        <p:blipFill>
          <a:blip r:embed="rId4"/>
          <a:stretch>
            <a:fillRect/>
          </a:stretch>
        </p:blipFill>
        <p:spPr>
          <a:xfrm>
            <a:off x="9532127" y="4656059"/>
            <a:ext cx="2198670" cy="2021304"/>
          </a:xfrm>
          <a:prstGeom prst="rect">
            <a:avLst/>
          </a:prstGeom>
        </p:spPr>
      </p:pic>
    </p:spTree>
    <p:extLst>
      <p:ext uri="{BB962C8B-B14F-4D97-AF65-F5344CB8AC3E}">
        <p14:creationId xmlns:p14="http://schemas.microsoft.com/office/powerpoint/2010/main" val="159734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9A293-88F0-435E-AA1B-D95C8997FFFB}"/>
              </a:ext>
            </a:extLst>
          </p:cNvPr>
          <p:cNvSpPr>
            <a:spLocks noGrp="1"/>
          </p:cNvSpPr>
          <p:nvPr>
            <p:ph type="title"/>
          </p:nvPr>
        </p:nvSpPr>
        <p:spPr>
          <a:xfrm>
            <a:off x="437507" y="143792"/>
            <a:ext cx="11675723" cy="1325563"/>
          </a:xfrm>
        </p:spPr>
        <p:txBody>
          <a:bodyPr>
            <a:normAutofit/>
          </a:bodyPr>
          <a:lstStyle/>
          <a:p>
            <a:r>
              <a:rPr lang="en-US" sz="4000" dirty="0"/>
              <a:t>Methodology |Compute connectivity metrics and compare their evolution over time (I/II)</a:t>
            </a:r>
          </a:p>
        </p:txBody>
      </p:sp>
      <p:sp>
        <p:nvSpPr>
          <p:cNvPr id="3" name="Espace réservé du contenu 2">
            <a:extLst>
              <a:ext uri="{FF2B5EF4-FFF2-40B4-BE49-F238E27FC236}">
                <a16:creationId xmlns:a16="http://schemas.microsoft.com/office/drawing/2014/main" id="{030DF6FA-7AAF-4C10-898C-B72598568BA1}"/>
              </a:ext>
            </a:extLst>
          </p:cNvPr>
          <p:cNvSpPr>
            <a:spLocks noGrp="1"/>
          </p:cNvSpPr>
          <p:nvPr>
            <p:ph idx="1"/>
          </p:nvPr>
        </p:nvSpPr>
        <p:spPr>
          <a:xfrm>
            <a:off x="1643010" y="2206270"/>
            <a:ext cx="4648200" cy="2129424"/>
          </a:xfrm>
        </p:spPr>
        <p:txBody>
          <a:bodyPr>
            <a:normAutofit/>
          </a:bodyPr>
          <a:lstStyle/>
          <a:p>
            <a:pPr marL="0" indent="0">
              <a:buNone/>
            </a:pPr>
            <a:r>
              <a:rPr lang="en-US" sz="1500" dirty="0"/>
              <a:t>Characterize the connectivity of an entire graph (one graph = one value).</a:t>
            </a:r>
          </a:p>
          <a:p>
            <a:pPr marL="0" indent="0">
              <a:buNone/>
            </a:pPr>
            <a:endParaRPr lang="en-US" sz="1500" dirty="0"/>
          </a:p>
          <a:p>
            <a:pPr marL="0" indent="0">
              <a:buNone/>
            </a:pPr>
            <a:r>
              <a:rPr lang="en-US" sz="1500" dirty="0"/>
              <a:t>Compare the level of connectivity of the same network before/after a development for an impact assessment: what is the loss/gain in connectivity engendered by the construction of this development?</a:t>
            </a:r>
          </a:p>
        </p:txBody>
      </p:sp>
      <p:sp>
        <p:nvSpPr>
          <p:cNvPr id="4" name="Rectangle 3">
            <a:extLst>
              <a:ext uri="{FF2B5EF4-FFF2-40B4-BE49-F238E27FC236}">
                <a16:creationId xmlns:a16="http://schemas.microsoft.com/office/drawing/2014/main" id="{D2EDB6AA-3740-4950-920C-40EB1F7289E1}"/>
              </a:ext>
            </a:extLst>
          </p:cNvPr>
          <p:cNvSpPr/>
          <p:nvPr/>
        </p:nvSpPr>
        <p:spPr>
          <a:xfrm>
            <a:off x="1613045" y="1417834"/>
            <a:ext cx="4996665" cy="5548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t>GLOBAL METRICS</a:t>
            </a:r>
          </a:p>
        </p:txBody>
      </p:sp>
      <p:sp>
        <p:nvSpPr>
          <p:cNvPr id="5" name="Rectangle 4">
            <a:extLst>
              <a:ext uri="{FF2B5EF4-FFF2-40B4-BE49-F238E27FC236}">
                <a16:creationId xmlns:a16="http://schemas.microsoft.com/office/drawing/2014/main" id="{075E72A9-7215-435E-98D2-A94BED18A862}"/>
              </a:ext>
            </a:extLst>
          </p:cNvPr>
          <p:cNvSpPr/>
          <p:nvPr/>
        </p:nvSpPr>
        <p:spPr>
          <a:xfrm>
            <a:off x="6935059" y="1417834"/>
            <a:ext cx="4996665" cy="5548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b="1" dirty="0"/>
              <a:t>LOCAL METRICS</a:t>
            </a:r>
          </a:p>
        </p:txBody>
      </p:sp>
      <p:sp>
        <p:nvSpPr>
          <p:cNvPr id="6" name="Espace réservé du contenu 2">
            <a:extLst>
              <a:ext uri="{FF2B5EF4-FFF2-40B4-BE49-F238E27FC236}">
                <a16:creationId xmlns:a16="http://schemas.microsoft.com/office/drawing/2014/main" id="{621B90C7-A8F7-40EE-8252-25CE085275CA}"/>
              </a:ext>
            </a:extLst>
          </p:cNvPr>
          <p:cNvSpPr txBox="1">
            <a:spLocks/>
          </p:cNvSpPr>
          <p:nvPr/>
        </p:nvSpPr>
        <p:spPr>
          <a:xfrm>
            <a:off x="6935057" y="2141537"/>
            <a:ext cx="4996665" cy="212942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a:t>Characterize the connectivity of a graph element (a value assigned to each node and/or link)</a:t>
            </a:r>
          </a:p>
          <a:p>
            <a:pPr marL="0" indent="0">
              <a:buNone/>
            </a:pPr>
            <a:endParaRPr lang="en-US" sz="1500"/>
          </a:p>
          <a:p>
            <a:pPr>
              <a:lnSpc>
                <a:spcPct val="100000"/>
              </a:lnSpc>
              <a:buAutoNum type="arabicParenR"/>
            </a:pPr>
            <a:r>
              <a:rPr lang="en-US" sz="1500"/>
              <a:t>Compare the level of connectivity of each graph element to identify the most "important" elements (see Sheet 4, case 1).</a:t>
            </a:r>
          </a:p>
          <a:p>
            <a:pPr>
              <a:lnSpc>
                <a:spcPct val="100000"/>
              </a:lnSpc>
              <a:buAutoNum type="arabicParenR"/>
            </a:pPr>
            <a:r>
              <a:rPr lang="en-US" sz="1500"/>
              <a:t>Assess the local impact of a change in the landscape (see Sheet 4, case 2).</a:t>
            </a:r>
          </a:p>
        </p:txBody>
      </p:sp>
      <p:graphicFrame>
        <p:nvGraphicFramePr>
          <p:cNvPr id="7" name="Tableau 7">
            <a:extLst>
              <a:ext uri="{FF2B5EF4-FFF2-40B4-BE49-F238E27FC236}">
                <a16:creationId xmlns:a16="http://schemas.microsoft.com/office/drawing/2014/main" id="{48347AE4-FA9B-4414-9432-D3ED3B906858}"/>
              </a:ext>
            </a:extLst>
          </p:cNvPr>
          <p:cNvGraphicFramePr>
            <a:graphicFrameLocks noGrp="1"/>
          </p:cNvGraphicFramePr>
          <p:nvPr>
            <p:extLst>
              <p:ext uri="{D42A27DB-BD31-4B8C-83A1-F6EECF244321}">
                <p14:modId xmlns:p14="http://schemas.microsoft.com/office/powerpoint/2010/main" val="4243526530"/>
              </p:ext>
            </p:extLst>
          </p:nvPr>
        </p:nvGraphicFramePr>
        <p:xfrm>
          <a:off x="1613045" y="4250086"/>
          <a:ext cx="4996665" cy="1833880"/>
        </p:xfrm>
        <a:graphic>
          <a:graphicData uri="http://schemas.openxmlformats.org/drawingml/2006/table">
            <a:tbl>
              <a:tblPr firstRow="1" bandRow="1">
                <a:tableStyleId>{93296810-A885-4BE3-A3E7-6D5BEEA58F35}</a:tableStyleId>
              </a:tblPr>
              <a:tblGrid>
                <a:gridCol w="1248206">
                  <a:extLst>
                    <a:ext uri="{9D8B030D-6E8A-4147-A177-3AD203B41FA5}">
                      <a16:colId xmlns:a16="http://schemas.microsoft.com/office/drawing/2014/main" val="3607637686"/>
                    </a:ext>
                  </a:extLst>
                </a:gridCol>
                <a:gridCol w="3748459">
                  <a:extLst>
                    <a:ext uri="{9D8B030D-6E8A-4147-A177-3AD203B41FA5}">
                      <a16:colId xmlns:a16="http://schemas.microsoft.com/office/drawing/2014/main" val="1130163170"/>
                    </a:ext>
                  </a:extLst>
                </a:gridCol>
              </a:tblGrid>
              <a:tr h="370840">
                <a:tc>
                  <a:txBody>
                    <a:bodyPr/>
                    <a:lstStyle/>
                    <a:p>
                      <a:r>
                        <a:rPr lang="fr-FR" sz="1400" dirty="0" err="1"/>
                        <a:t>Metrics</a:t>
                      </a:r>
                      <a:endParaRPr lang="fr-FR" sz="1400" dirty="0"/>
                    </a:p>
                  </a:txBody>
                  <a:tcPr/>
                </a:tc>
                <a:tc>
                  <a:txBody>
                    <a:bodyPr/>
                    <a:lstStyle/>
                    <a:p>
                      <a:r>
                        <a:rPr lang="fr-FR" sz="1400" dirty="0" err="1"/>
                        <a:t>Explanation</a:t>
                      </a:r>
                      <a:endParaRPr lang="fr-FR" sz="1400" dirty="0"/>
                    </a:p>
                  </a:txBody>
                  <a:tcPr/>
                </a:tc>
                <a:extLst>
                  <a:ext uri="{0D108BD9-81ED-4DB2-BD59-A6C34878D82A}">
                    <a16:rowId xmlns:a16="http://schemas.microsoft.com/office/drawing/2014/main" val="277756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a:t>Probability</a:t>
                      </a:r>
                      <a:r>
                        <a:rPr lang="fr-FR" sz="1200" dirty="0"/>
                        <a:t> of </a:t>
                      </a:r>
                      <a:r>
                        <a:rPr lang="fr-FR" sz="1200" dirty="0" err="1"/>
                        <a:t>connectivity</a:t>
                      </a:r>
                      <a:r>
                        <a:rPr lang="fr-FR" sz="1200" dirty="0"/>
                        <a:t> (PC)</a:t>
                      </a:r>
                    </a:p>
                  </a:txBody>
                  <a:tcPr/>
                </a:tc>
                <a:tc>
                  <a:txBody>
                    <a:bodyPr/>
                    <a:lstStyle/>
                    <a:p>
                      <a:r>
                        <a:rPr lang="en-US" sz="1200" dirty="0"/>
                        <a:t>Probability that two randomly selected individuals in the study area will come into contact, either because they are located in the same habitat patch, or because they are in two connected patches.</a:t>
                      </a:r>
                      <a:endParaRPr lang="fr-FR" sz="1200" dirty="0"/>
                    </a:p>
                  </a:txBody>
                  <a:tcPr/>
                </a:tc>
                <a:extLst>
                  <a:ext uri="{0D108BD9-81ED-4DB2-BD59-A6C34878D82A}">
                    <a16:rowId xmlns:a16="http://schemas.microsoft.com/office/drawing/2014/main" val="1068400048"/>
                  </a:ext>
                </a:extLst>
              </a:tr>
              <a:tr h="370840">
                <a:tc>
                  <a:txBody>
                    <a:bodyPr/>
                    <a:lstStyle/>
                    <a:p>
                      <a:r>
                        <a:rPr lang="fr-FR" sz="1200" dirty="0"/>
                        <a:t>Equivalent </a:t>
                      </a:r>
                      <a:r>
                        <a:rPr lang="fr-FR" sz="1200" dirty="0" err="1"/>
                        <a:t>connectivity</a:t>
                      </a:r>
                      <a:r>
                        <a:rPr lang="fr-FR" sz="1200" dirty="0"/>
                        <a:t> (EC)</a:t>
                      </a:r>
                    </a:p>
                  </a:txBody>
                  <a:tcPr/>
                </a:tc>
                <a:tc>
                  <a:txBody>
                    <a:bodyPr/>
                    <a:lstStyle/>
                    <a:p>
                      <a:r>
                        <a:rPr lang="en-US" sz="1200" dirty="0"/>
                        <a:t>Indicates the amount of habitat that can be reached. Like the PC, it takes into account the total habitat area and the connections between habitat patches.</a:t>
                      </a:r>
                      <a:endParaRPr lang="fr-FR" sz="1200" dirty="0"/>
                    </a:p>
                  </a:txBody>
                  <a:tcPr/>
                </a:tc>
                <a:extLst>
                  <a:ext uri="{0D108BD9-81ED-4DB2-BD59-A6C34878D82A}">
                    <a16:rowId xmlns:a16="http://schemas.microsoft.com/office/drawing/2014/main" val="736476712"/>
                  </a:ext>
                </a:extLst>
              </a:tr>
            </a:tbl>
          </a:graphicData>
        </a:graphic>
      </p:graphicFrame>
      <p:sp>
        <p:nvSpPr>
          <p:cNvPr id="8" name="Rectangle 7">
            <a:extLst>
              <a:ext uri="{FF2B5EF4-FFF2-40B4-BE49-F238E27FC236}">
                <a16:creationId xmlns:a16="http://schemas.microsoft.com/office/drawing/2014/main" id="{0359314A-848C-4FB6-AFF1-49D1CD587DCE}"/>
              </a:ext>
            </a:extLst>
          </p:cNvPr>
          <p:cNvSpPr/>
          <p:nvPr/>
        </p:nvSpPr>
        <p:spPr>
          <a:xfrm>
            <a:off x="174659" y="2202347"/>
            <a:ext cx="1315094" cy="783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lumMod val="50000"/>
                  </a:schemeClr>
                </a:solidFill>
              </a:rPr>
              <a:t>Definition</a:t>
            </a:r>
          </a:p>
        </p:txBody>
      </p:sp>
      <p:sp>
        <p:nvSpPr>
          <p:cNvPr id="9" name="Rectangle 8">
            <a:extLst>
              <a:ext uri="{FF2B5EF4-FFF2-40B4-BE49-F238E27FC236}">
                <a16:creationId xmlns:a16="http://schemas.microsoft.com/office/drawing/2014/main" id="{7A7A5F90-6E1F-49F9-BC35-24F9305E9B86}"/>
              </a:ext>
            </a:extLst>
          </p:cNvPr>
          <p:cNvSpPr/>
          <p:nvPr/>
        </p:nvSpPr>
        <p:spPr>
          <a:xfrm>
            <a:off x="174659" y="3235673"/>
            <a:ext cx="1315094" cy="783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lumMod val="50000"/>
                  </a:schemeClr>
                </a:solidFill>
              </a:rPr>
              <a:t>Interests</a:t>
            </a:r>
          </a:p>
        </p:txBody>
      </p:sp>
      <p:graphicFrame>
        <p:nvGraphicFramePr>
          <p:cNvPr id="10" name="Tableau 7">
            <a:extLst>
              <a:ext uri="{FF2B5EF4-FFF2-40B4-BE49-F238E27FC236}">
                <a16:creationId xmlns:a16="http://schemas.microsoft.com/office/drawing/2014/main" id="{6F85F482-54D7-4C19-83F6-072F28F3354A}"/>
              </a:ext>
            </a:extLst>
          </p:cNvPr>
          <p:cNvGraphicFramePr>
            <a:graphicFrameLocks noGrp="1"/>
          </p:cNvGraphicFramePr>
          <p:nvPr>
            <p:extLst>
              <p:ext uri="{D42A27DB-BD31-4B8C-83A1-F6EECF244321}">
                <p14:modId xmlns:p14="http://schemas.microsoft.com/office/powerpoint/2010/main" val="1489568079"/>
              </p:ext>
            </p:extLst>
          </p:nvPr>
        </p:nvGraphicFramePr>
        <p:xfrm>
          <a:off x="6935058" y="4250086"/>
          <a:ext cx="4996665" cy="1833880"/>
        </p:xfrm>
        <a:graphic>
          <a:graphicData uri="http://schemas.openxmlformats.org/drawingml/2006/table">
            <a:tbl>
              <a:tblPr firstRow="1" bandRow="1">
                <a:tableStyleId>{93296810-A885-4BE3-A3E7-6D5BEEA58F35}</a:tableStyleId>
              </a:tblPr>
              <a:tblGrid>
                <a:gridCol w="1248206">
                  <a:extLst>
                    <a:ext uri="{9D8B030D-6E8A-4147-A177-3AD203B41FA5}">
                      <a16:colId xmlns:a16="http://schemas.microsoft.com/office/drawing/2014/main" val="3607637686"/>
                    </a:ext>
                  </a:extLst>
                </a:gridCol>
                <a:gridCol w="3748459">
                  <a:extLst>
                    <a:ext uri="{9D8B030D-6E8A-4147-A177-3AD203B41FA5}">
                      <a16:colId xmlns:a16="http://schemas.microsoft.com/office/drawing/2014/main" val="1130163170"/>
                    </a:ext>
                  </a:extLst>
                </a:gridCol>
              </a:tblGrid>
              <a:tr h="370840">
                <a:tc>
                  <a:txBody>
                    <a:bodyPr/>
                    <a:lstStyle/>
                    <a:p>
                      <a:r>
                        <a:rPr lang="fr-FR" sz="1400" dirty="0" err="1"/>
                        <a:t>Metrics</a:t>
                      </a:r>
                      <a:endParaRPr lang="fr-FR" sz="1400" dirty="0"/>
                    </a:p>
                  </a:txBody>
                  <a:tcPr/>
                </a:tc>
                <a:tc>
                  <a:txBody>
                    <a:bodyPr/>
                    <a:lstStyle/>
                    <a:p>
                      <a:r>
                        <a:rPr lang="fr-FR" sz="1400" dirty="0" err="1"/>
                        <a:t>Explanation</a:t>
                      </a:r>
                      <a:endParaRPr lang="fr-FR" sz="1400" dirty="0"/>
                    </a:p>
                  </a:txBody>
                  <a:tcPr/>
                </a:tc>
                <a:extLst>
                  <a:ext uri="{0D108BD9-81ED-4DB2-BD59-A6C34878D82A}">
                    <a16:rowId xmlns:a16="http://schemas.microsoft.com/office/drawing/2014/main" val="277756157"/>
                  </a:ext>
                </a:extLst>
              </a:tr>
              <a:tr h="370840">
                <a:tc>
                  <a:txBody>
                    <a:bodyPr/>
                    <a:lstStyle/>
                    <a:p>
                      <a:r>
                        <a:rPr lang="fr-FR" sz="1200" dirty="0"/>
                        <a:t>Interaction flow (IF)</a:t>
                      </a:r>
                    </a:p>
                  </a:txBody>
                  <a:tcPr/>
                </a:tc>
                <a:tc>
                  <a:txBody>
                    <a:bodyPr/>
                    <a:lstStyle/>
                    <a:p>
                      <a:r>
                        <a:rPr lang="en-US" sz="1200" dirty="0"/>
                        <a:t>Indicator of potential interactions between spot </a:t>
                      </a:r>
                      <a:r>
                        <a:rPr lang="en-US" sz="1200" dirty="0" err="1"/>
                        <a:t>i</a:t>
                      </a:r>
                      <a:r>
                        <a:rPr lang="en-US" sz="1200" dirty="0"/>
                        <a:t> and all other spots in the network. It takes into account the distance between spot </a:t>
                      </a:r>
                      <a:r>
                        <a:rPr lang="en-US" sz="1200" dirty="0" err="1"/>
                        <a:t>i</a:t>
                      </a:r>
                      <a:r>
                        <a:rPr lang="en-US" sz="1200" dirty="0"/>
                        <a:t> and the other spots, and the capacities of </a:t>
                      </a:r>
                      <a:r>
                        <a:rPr lang="en-US" sz="1200" dirty="0" err="1"/>
                        <a:t>i</a:t>
                      </a:r>
                      <a:r>
                        <a:rPr lang="en-US" sz="1200" dirty="0"/>
                        <a:t> and the other spots.</a:t>
                      </a:r>
                      <a:endParaRPr lang="fr-FR" sz="1200" dirty="0"/>
                    </a:p>
                  </a:txBody>
                  <a:tcPr/>
                </a:tc>
                <a:extLst>
                  <a:ext uri="{0D108BD9-81ED-4DB2-BD59-A6C34878D82A}">
                    <a16:rowId xmlns:a16="http://schemas.microsoft.com/office/drawing/2014/main" val="1068400048"/>
                  </a:ext>
                </a:extLst>
              </a:tr>
              <a:tr h="370840">
                <a:tc>
                  <a:txBody>
                    <a:bodyPr/>
                    <a:lstStyle/>
                    <a:p>
                      <a:r>
                        <a:rPr lang="fr-FR" sz="1200" dirty="0" err="1"/>
                        <a:t>Betweenness</a:t>
                      </a:r>
                      <a:endParaRPr lang="fr-FR" sz="1200" dirty="0"/>
                    </a:p>
                    <a:p>
                      <a:r>
                        <a:rPr lang="fr-FR" sz="1200" dirty="0" err="1"/>
                        <a:t>Centrality</a:t>
                      </a:r>
                      <a:r>
                        <a:rPr lang="fr-FR" sz="1200" dirty="0"/>
                        <a:t> (BC)</a:t>
                      </a:r>
                    </a:p>
                  </a:txBody>
                  <a:tcPr/>
                </a:tc>
                <a:tc>
                  <a:txBody>
                    <a:bodyPr/>
                    <a:lstStyle/>
                    <a:p>
                      <a:r>
                        <a:rPr lang="en-US" sz="1200" dirty="0"/>
                        <a:t>Indicates the potential flow through links and spots. It takes into account the distance between task </a:t>
                      </a:r>
                      <a:r>
                        <a:rPr lang="en-US" sz="1200" dirty="0" err="1"/>
                        <a:t>i</a:t>
                      </a:r>
                      <a:r>
                        <a:rPr lang="en-US" sz="1200" dirty="0"/>
                        <a:t> and the other tasks, and the capacities of </a:t>
                      </a:r>
                      <a:r>
                        <a:rPr lang="en-US" sz="1200" dirty="0" err="1"/>
                        <a:t>i</a:t>
                      </a:r>
                      <a:r>
                        <a:rPr lang="en-US" sz="1200" dirty="0"/>
                        <a:t> and the other tasks.</a:t>
                      </a:r>
                      <a:endParaRPr lang="fr-FR" sz="1200" dirty="0"/>
                    </a:p>
                  </a:txBody>
                  <a:tcPr/>
                </a:tc>
                <a:extLst>
                  <a:ext uri="{0D108BD9-81ED-4DB2-BD59-A6C34878D82A}">
                    <a16:rowId xmlns:a16="http://schemas.microsoft.com/office/drawing/2014/main" val="736476712"/>
                  </a:ext>
                </a:extLst>
              </a:tr>
            </a:tbl>
          </a:graphicData>
        </a:graphic>
      </p:graphicFrame>
      <p:sp>
        <p:nvSpPr>
          <p:cNvPr id="11" name="ZoneTexte 10">
            <a:extLst>
              <a:ext uri="{FF2B5EF4-FFF2-40B4-BE49-F238E27FC236}">
                <a16:creationId xmlns:a16="http://schemas.microsoft.com/office/drawing/2014/main" id="{252D853B-7666-4B60-9642-48B6CD1F0260}"/>
              </a:ext>
            </a:extLst>
          </p:cNvPr>
          <p:cNvSpPr txBox="1"/>
          <p:nvPr/>
        </p:nvSpPr>
        <p:spPr>
          <a:xfrm>
            <a:off x="1613045" y="6195317"/>
            <a:ext cx="10140591" cy="369332"/>
          </a:xfrm>
          <a:prstGeom prst="rect">
            <a:avLst/>
          </a:prstGeom>
          <a:noFill/>
        </p:spPr>
        <p:txBody>
          <a:bodyPr wrap="square" rtlCol="0">
            <a:spAutoFit/>
          </a:bodyPr>
          <a:lstStyle/>
          <a:p>
            <a:r>
              <a:rPr lang="fr-FR" dirty="0">
                <a:sym typeface="Wingdings" panose="05000000000000000000" pitchFamily="2" charset="2"/>
              </a:rPr>
              <a:t> </a:t>
            </a:r>
            <a:r>
              <a:rPr lang="fr-FR" b="1" i="1" dirty="0">
                <a:sym typeface="Wingdings" panose="05000000000000000000" pitchFamily="2" charset="2"/>
              </a:rPr>
              <a:t>Compare </a:t>
            </a:r>
            <a:r>
              <a:rPr lang="fr-FR" b="1" i="1" dirty="0" err="1">
                <a:sym typeface="Wingdings" panose="05000000000000000000" pitchFamily="2" charset="2"/>
              </a:rPr>
              <a:t>connectivity</a:t>
            </a:r>
            <a:r>
              <a:rPr lang="fr-FR" b="1" i="1" dirty="0">
                <a:sym typeface="Wingdings" panose="05000000000000000000" pitchFamily="2" charset="2"/>
              </a:rPr>
              <a:t> </a:t>
            </a:r>
            <a:r>
              <a:rPr lang="fr-FR" b="1" i="1" dirty="0" err="1">
                <a:sym typeface="Wingdings" panose="05000000000000000000" pitchFamily="2" charset="2"/>
              </a:rPr>
              <a:t>metrics</a:t>
            </a:r>
            <a:r>
              <a:rPr lang="fr-FR" b="1" i="1" dirty="0">
                <a:sym typeface="Wingdings" panose="05000000000000000000" pitchFamily="2" charset="2"/>
              </a:rPr>
              <a:t> </a:t>
            </a:r>
            <a:r>
              <a:rPr lang="fr-FR" b="1" i="1" dirty="0" err="1">
                <a:sym typeface="Wingdings" panose="05000000000000000000" pitchFamily="2" charset="2"/>
              </a:rPr>
              <a:t>between</a:t>
            </a:r>
            <a:r>
              <a:rPr lang="fr-FR" b="1" i="1" dirty="0">
                <a:sym typeface="Wingdings" panose="05000000000000000000" pitchFamily="2" charset="2"/>
              </a:rPr>
              <a:t> 2010 and 2019 to </a:t>
            </a:r>
            <a:r>
              <a:rPr lang="fr-FR" b="1" i="1" dirty="0" err="1">
                <a:sym typeface="Wingdings" panose="05000000000000000000" pitchFamily="2" charset="2"/>
              </a:rPr>
              <a:t>see</a:t>
            </a:r>
            <a:r>
              <a:rPr lang="fr-FR" b="1" i="1" dirty="0">
                <a:sym typeface="Wingdings" panose="05000000000000000000" pitchFamily="2" charset="2"/>
              </a:rPr>
              <a:t> how </a:t>
            </a:r>
            <a:r>
              <a:rPr lang="fr-FR" b="1" i="1" dirty="0" err="1">
                <a:sym typeface="Wingdings" panose="05000000000000000000" pitchFamily="2" charset="2"/>
              </a:rPr>
              <a:t>they</a:t>
            </a:r>
            <a:r>
              <a:rPr lang="fr-FR" b="1" i="1" dirty="0">
                <a:sym typeface="Wingdings" panose="05000000000000000000" pitchFamily="2" charset="2"/>
              </a:rPr>
              <a:t> have </a:t>
            </a:r>
            <a:r>
              <a:rPr lang="fr-FR" b="1" i="1" dirty="0" err="1">
                <a:sym typeface="Wingdings" panose="05000000000000000000" pitchFamily="2" charset="2"/>
              </a:rPr>
              <a:t>evolved</a:t>
            </a:r>
            <a:endParaRPr lang="fr-FR" b="1" i="1" dirty="0"/>
          </a:p>
        </p:txBody>
      </p:sp>
    </p:spTree>
    <p:extLst>
      <p:ext uri="{BB962C8B-B14F-4D97-AF65-F5344CB8AC3E}">
        <p14:creationId xmlns:p14="http://schemas.microsoft.com/office/powerpoint/2010/main" val="66010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BE43FE-9DA1-4454-9769-6F4E6899BBD2}"/>
              </a:ext>
            </a:extLst>
          </p:cNvPr>
          <p:cNvSpPr>
            <a:spLocks noGrp="1"/>
          </p:cNvSpPr>
          <p:nvPr>
            <p:ph type="title"/>
          </p:nvPr>
        </p:nvSpPr>
        <p:spPr>
          <a:xfrm>
            <a:off x="516125" y="94234"/>
            <a:ext cx="10515600" cy="1325563"/>
          </a:xfrm>
        </p:spPr>
        <p:txBody>
          <a:bodyPr/>
          <a:lstStyle/>
          <a:p>
            <a:r>
              <a:rPr lang="fr-FR" dirty="0" err="1"/>
              <a:t>Results</a:t>
            </a:r>
            <a:r>
              <a:rPr lang="fr-FR" dirty="0"/>
              <a:t> | </a:t>
            </a:r>
            <a:r>
              <a:rPr lang="fr-FR" dirty="0" err="1"/>
              <a:t>What</a:t>
            </a:r>
            <a:r>
              <a:rPr lang="fr-FR" dirty="0"/>
              <a:t> </a:t>
            </a:r>
            <a:r>
              <a:rPr lang="fr-FR" dirty="0" err="1"/>
              <a:t>does</a:t>
            </a:r>
            <a:r>
              <a:rPr lang="fr-FR" dirty="0"/>
              <a:t> </a:t>
            </a:r>
            <a:r>
              <a:rPr lang="fr-FR" dirty="0" err="1"/>
              <a:t>it</a:t>
            </a:r>
            <a:r>
              <a:rPr lang="fr-FR" dirty="0"/>
              <a:t> look like ?</a:t>
            </a:r>
          </a:p>
        </p:txBody>
      </p:sp>
      <p:sp>
        <p:nvSpPr>
          <p:cNvPr id="3" name="Espace réservé du contenu 2">
            <a:extLst>
              <a:ext uri="{FF2B5EF4-FFF2-40B4-BE49-F238E27FC236}">
                <a16:creationId xmlns:a16="http://schemas.microsoft.com/office/drawing/2014/main" id="{D5896E87-024C-4F8C-85E8-C5644942933B}"/>
              </a:ext>
            </a:extLst>
          </p:cNvPr>
          <p:cNvSpPr>
            <a:spLocks noGrp="1"/>
          </p:cNvSpPr>
          <p:nvPr>
            <p:ph idx="1"/>
          </p:nvPr>
        </p:nvSpPr>
        <p:spPr>
          <a:xfrm>
            <a:off x="935709" y="1558496"/>
            <a:ext cx="4406854" cy="2931311"/>
          </a:xfrm>
          <a:solidFill>
            <a:schemeClr val="bg1">
              <a:lumMod val="95000"/>
            </a:schemeClr>
          </a:solidFill>
          <a:ln>
            <a:solidFill>
              <a:schemeClr val="bg1">
                <a:lumMod val="50000"/>
              </a:schemeClr>
            </a:solidFill>
          </a:ln>
        </p:spPr>
        <p:txBody>
          <a:bodyPr>
            <a:normAutofit/>
          </a:bodyPr>
          <a:lstStyle/>
          <a:p>
            <a:pPr marL="0" indent="0">
              <a:buNone/>
            </a:pPr>
            <a:r>
              <a:rPr lang="fr-FR" sz="1600" u="sng" dirty="0" err="1"/>
              <a:t>Parameters</a:t>
            </a:r>
            <a:r>
              <a:rPr lang="fr-FR" sz="1600" u="sng" dirty="0"/>
              <a:t> of the model:</a:t>
            </a:r>
          </a:p>
          <a:p>
            <a:r>
              <a:rPr lang="fr-FR" sz="1400" dirty="0"/>
              <a:t>Minimal habitat size : 20 hectares</a:t>
            </a:r>
          </a:p>
          <a:p>
            <a:r>
              <a:rPr lang="fr-FR" sz="1400" dirty="0"/>
              <a:t>Habitats of the </a:t>
            </a:r>
            <a:r>
              <a:rPr lang="fr-FR" sz="1400" dirty="0" err="1"/>
              <a:t>red</a:t>
            </a:r>
            <a:r>
              <a:rPr lang="fr-FR" sz="1400" dirty="0"/>
              <a:t> fox : code 1 &amp; 2 (</a:t>
            </a:r>
            <a:r>
              <a:rPr lang="fr-FR" sz="1400" dirty="0" err="1"/>
              <a:t>forest</a:t>
            </a:r>
            <a:r>
              <a:rPr lang="fr-FR" sz="1400" dirty="0"/>
              <a:t>, </a:t>
            </a:r>
            <a:r>
              <a:rPr lang="fr-FR" sz="1400" dirty="0" err="1"/>
              <a:t>vegetation</a:t>
            </a:r>
            <a:r>
              <a:rPr lang="fr-FR" sz="1400" dirty="0"/>
              <a:t> area, </a:t>
            </a:r>
            <a:r>
              <a:rPr lang="fr-FR" sz="1400" dirty="0" err="1"/>
              <a:t>crops</a:t>
            </a:r>
            <a:r>
              <a:rPr lang="fr-FR" sz="1400" dirty="0"/>
              <a:t>, </a:t>
            </a:r>
            <a:r>
              <a:rPr lang="fr-FR" sz="1400" dirty="0" err="1"/>
              <a:t>railroad</a:t>
            </a:r>
            <a:r>
              <a:rPr lang="fr-FR" sz="1400" dirty="0"/>
              <a:t> line </a:t>
            </a:r>
            <a:r>
              <a:rPr lang="fr-FR" sz="1400" dirty="0" err="1"/>
              <a:t>edge</a:t>
            </a:r>
            <a:r>
              <a:rPr lang="fr-FR" sz="1400" dirty="0"/>
              <a:t>)</a:t>
            </a:r>
          </a:p>
          <a:p>
            <a:r>
              <a:rPr lang="en-US" sz="1400" dirty="0"/>
              <a:t>Link set: planar, least-cost paths in 5 classes including intra-patch distances</a:t>
            </a:r>
          </a:p>
          <a:p>
            <a:r>
              <a:rPr lang="en-US" sz="1400" dirty="0"/>
              <a:t>Creation of a graph pruned to the maximum distance covered by the red fox (8 km, cost equivalent = 33877)</a:t>
            </a:r>
          </a:p>
          <a:p>
            <a:r>
              <a:rPr lang="en-US" sz="1400" dirty="0"/>
              <a:t>Use of BC metric (</a:t>
            </a:r>
            <a:r>
              <a:rPr lang="en-US" sz="1400" b="1" dirty="0"/>
              <a:t>betweenness centrality metric</a:t>
            </a:r>
            <a:r>
              <a:rPr lang="en-US" sz="1400" dirty="0"/>
              <a:t>), with p=0.05 (maximum distance)</a:t>
            </a:r>
            <a:endParaRPr lang="fr-FR" sz="2000" dirty="0"/>
          </a:p>
        </p:txBody>
      </p:sp>
      <p:sp>
        <p:nvSpPr>
          <p:cNvPr id="5" name="Rectangle 4">
            <a:extLst>
              <a:ext uri="{FF2B5EF4-FFF2-40B4-BE49-F238E27FC236}">
                <a16:creationId xmlns:a16="http://schemas.microsoft.com/office/drawing/2014/main" id="{E60559D8-5AE7-4FE4-BC79-28894B982545}"/>
              </a:ext>
            </a:extLst>
          </p:cNvPr>
          <p:cNvSpPr/>
          <p:nvPr/>
        </p:nvSpPr>
        <p:spPr>
          <a:xfrm>
            <a:off x="634215" y="4808305"/>
            <a:ext cx="5581649" cy="168456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In this model, we observe a </a:t>
            </a:r>
            <a:r>
              <a:rPr lang="en-US" sz="1600" b="1" dirty="0">
                <a:solidFill>
                  <a:schemeClr val="tx1"/>
                </a:solidFill>
              </a:rPr>
              <a:t>discontinuity in the ecological network</a:t>
            </a:r>
            <a:r>
              <a:rPr lang="en-US" sz="1600" dirty="0">
                <a:solidFill>
                  <a:schemeClr val="tx1"/>
                </a:solidFill>
              </a:rPr>
              <a:t>, divided into two components on either side of the freeway. The north-western quarter of the model is totally isolated from the rest of the network. No links cross the barrier formed by the freeway, as the cost is too high.</a:t>
            </a:r>
            <a:endParaRPr lang="fr-FR" sz="1600" dirty="0">
              <a:solidFill>
                <a:schemeClr val="tx1"/>
              </a:solidFill>
            </a:endParaRPr>
          </a:p>
        </p:txBody>
      </p:sp>
      <p:sp>
        <p:nvSpPr>
          <p:cNvPr id="6" name="Rectangle 5">
            <a:extLst>
              <a:ext uri="{FF2B5EF4-FFF2-40B4-BE49-F238E27FC236}">
                <a16:creationId xmlns:a16="http://schemas.microsoft.com/office/drawing/2014/main" id="{AFBE051D-31D8-46D8-8C96-C50E6DBFB087}"/>
              </a:ext>
            </a:extLst>
          </p:cNvPr>
          <p:cNvSpPr/>
          <p:nvPr/>
        </p:nvSpPr>
        <p:spPr>
          <a:xfrm>
            <a:off x="725184" y="4628506"/>
            <a:ext cx="2942690" cy="359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u="sng" dirty="0" err="1">
                <a:solidFill>
                  <a:schemeClr val="accent2"/>
                </a:solidFill>
              </a:rPr>
              <a:t>Interpretation</a:t>
            </a:r>
            <a:r>
              <a:rPr lang="fr-FR" b="1" u="sng" dirty="0">
                <a:solidFill>
                  <a:schemeClr val="accent2"/>
                </a:solidFill>
              </a:rPr>
              <a:t> of the </a:t>
            </a:r>
            <a:r>
              <a:rPr lang="fr-FR" b="1" u="sng" dirty="0" err="1">
                <a:solidFill>
                  <a:schemeClr val="accent2"/>
                </a:solidFill>
              </a:rPr>
              <a:t>results</a:t>
            </a:r>
            <a:r>
              <a:rPr lang="fr-FR" b="1" u="sng" dirty="0">
                <a:solidFill>
                  <a:schemeClr val="accent2"/>
                </a:solidFill>
              </a:rPr>
              <a:t> : </a:t>
            </a:r>
          </a:p>
        </p:txBody>
      </p:sp>
      <p:pic>
        <p:nvPicPr>
          <p:cNvPr id="7" name="Image 6">
            <a:extLst>
              <a:ext uri="{FF2B5EF4-FFF2-40B4-BE49-F238E27FC236}">
                <a16:creationId xmlns:a16="http://schemas.microsoft.com/office/drawing/2014/main" id="{AEBA6870-7E03-47ED-8320-8DB72B8E1C7E}"/>
              </a:ext>
            </a:extLst>
          </p:cNvPr>
          <p:cNvPicPr>
            <a:picLocks noChangeAspect="1"/>
          </p:cNvPicPr>
          <p:nvPr/>
        </p:nvPicPr>
        <p:blipFill rotWithShape="1">
          <a:blip r:embed="rId3"/>
          <a:srcRect l="5980" t="9744" r="46561"/>
          <a:stretch/>
        </p:blipFill>
        <p:spPr>
          <a:xfrm>
            <a:off x="6909434" y="1094043"/>
            <a:ext cx="4648351" cy="5072135"/>
          </a:xfrm>
          <a:prstGeom prst="rect">
            <a:avLst/>
          </a:prstGeom>
        </p:spPr>
      </p:pic>
      <p:sp>
        <p:nvSpPr>
          <p:cNvPr id="8" name="Rectangle 7">
            <a:extLst>
              <a:ext uri="{FF2B5EF4-FFF2-40B4-BE49-F238E27FC236}">
                <a16:creationId xmlns:a16="http://schemas.microsoft.com/office/drawing/2014/main" id="{14810683-A4F2-4049-A77A-CA869ABC8DBC}"/>
              </a:ext>
            </a:extLst>
          </p:cNvPr>
          <p:cNvSpPr/>
          <p:nvPr/>
        </p:nvSpPr>
        <p:spPr>
          <a:xfrm>
            <a:off x="7025344" y="5543035"/>
            <a:ext cx="4416529" cy="524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50000"/>
                  </a:schemeClr>
                </a:solidFill>
              </a:rPr>
              <a:t>537 </a:t>
            </a:r>
            <a:r>
              <a:rPr lang="fr-FR" dirty="0" err="1">
                <a:solidFill>
                  <a:schemeClr val="bg2">
                    <a:lumMod val="50000"/>
                  </a:schemeClr>
                </a:solidFill>
              </a:rPr>
              <a:t>nods</a:t>
            </a:r>
            <a:r>
              <a:rPr lang="fr-FR" dirty="0">
                <a:solidFill>
                  <a:schemeClr val="bg2">
                    <a:lumMod val="50000"/>
                  </a:schemeClr>
                </a:solidFill>
              </a:rPr>
              <a:t> – 1392 links – 2 components</a:t>
            </a:r>
          </a:p>
        </p:txBody>
      </p:sp>
      <p:sp>
        <p:nvSpPr>
          <p:cNvPr id="9" name="Rectangle 8">
            <a:extLst>
              <a:ext uri="{FF2B5EF4-FFF2-40B4-BE49-F238E27FC236}">
                <a16:creationId xmlns:a16="http://schemas.microsoft.com/office/drawing/2014/main" id="{CB596409-ECDF-4CBE-82FF-C72076450244}"/>
              </a:ext>
            </a:extLst>
          </p:cNvPr>
          <p:cNvSpPr/>
          <p:nvPr/>
        </p:nvSpPr>
        <p:spPr>
          <a:xfrm>
            <a:off x="10660559" y="5095980"/>
            <a:ext cx="1386481" cy="658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50000"/>
                </a:schemeClr>
              </a:solidFill>
            </a:endParaRPr>
          </a:p>
        </p:txBody>
      </p:sp>
      <p:sp>
        <p:nvSpPr>
          <p:cNvPr id="10" name="Rectangle 9">
            <a:extLst>
              <a:ext uri="{FF2B5EF4-FFF2-40B4-BE49-F238E27FC236}">
                <a16:creationId xmlns:a16="http://schemas.microsoft.com/office/drawing/2014/main" id="{5922C544-15AC-41FA-854A-2B41605FC110}"/>
              </a:ext>
            </a:extLst>
          </p:cNvPr>
          <p:cNvSpPr/>
          <p:nvPr/>
        </p:nvSpPr>
        <p:spPr>
          <a:xfrm rot="1715722">
            <a:off x="9313521" y="1237022"/>
            <a:ext cx="2702103" cy="419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Extract</a:t>
            </a:r>
            <a:r>
              <a:rPr lang="fr-FR" dirty="0"/>
              <a:t> </a:t>
            </a:r>
            <a:r>
              <a:rPr lang="fr-FR" dirty="0" err="1"/>
              <a:t>from</a:t>
            </a:r>
            <a:r>
              <a:rPr lang="fr-FR" dirty="0"/>
              <a:t> </a:t>
            </a:r>
            <a:r>
              <a:rPr lang="fr-FR" dirty="0" err="1"/>
              <a:t>previous</a:t>
            </a:r>
            <a:r>
              <a:rPr lang="fr-FR" dirty="0"/>
              <a:t> </a:t>
            </a:r>
            <a:r>
              <a:rPr lang="fr-FR" dirty="0" err="1"/>
              <a:t>work</a:t>
            </a:r>
            <a:r>
              <a:rPr lang="fr-FR" dirty="0"/>
              <a:t> </a:t>
            </a:r>
          </a:p>
        </p:txBody>
      </p:sp>
      <p:sp>
        <p:nvSpPr>
          <p:cNvPr id="11" name="Rectangle 10">
            <a:extLst>
              <a:ext uri="{FF2B5EF4-FFF2-40B4-BE49-F238E27FC236}">
                <a16:creationId xmlns:a16="http://schemas.microsoft.com/office/drawing/2014/main" id="{71990933-A8FA-4CFA-A8D3-7753EADD3A8A}"/>
              </a:ext>
            </a:extLst>
          </p:cNvPr>
          <p:cNvSpPr/>
          <p:nvPr/>
        </p:nvSpPr>
        <p:spPr>
          <a:xfrm>
            <a:off x="6698752" y="6059267"/>
            <a:ext cx="5252569" cy="6581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2">
                    <a:lumMod val="50000"/>
                  </a:schemeClr>
                </a:solidFill>
              </a:rPr>
              <a:t>NB : (1) The </a:t>
            </a:r>
            <a:r>
              <a:rPr lang="fr-FR" sz="1400" dirty="0" err="1">
                <a:solidFill>
                  <a:schemeClr val="bg2">
                    <a:lumMod val="50000"/>
                  </a:schemeClr>
                </a:solidFill>
              </a:rPr>
              <a:t>darker</a:t>
            </a:r>
            <a:r>
              <a:rPr lang="fr-FR" sz="1400" dirty="0">
                <a:solidFill>
                  <a:schemeClr val="bg2">
                    <a:lumMod val="50000"/>
                  </a:schemeClr>
                </a:solidFill>
              </a:rPr>
              <a:t> the </a:t>
            </a:r>
            <a:r>
              <a:rPr lang="fr-FR" sz="1400" dirty="0" err="1">
                <a:solidFill>
                  <a:schemeClr val="bg2">
                    <a:lumMod val="50000"/>
                  </a:schemeClr>
                </a:solidFill>
              </a:rPr>
              <a:t>nods</a:t>
            </a:r>
            <a:r>
              <a:rPr lang="fr-FR" sz="1400" dirty="0">
                <a:solidFill>
                  <a:schemeClr val="bg2">
                    <a:lumMod val="50000"/>
                  </a:schemeClr>
                </a:solidFill>
              </a:rPr>
              <a:t>, the more central the patch </a:t>
            </a:r>
            <a:r>
              <a:rPr lang="fr-FR" sz="1400" dirty="0" err="1">
                <a:solidFill>
                  <a:schemeClr val="bg2">
                    <a:lumMod val="50000"/>
                  </a:schemeClr>
                </a:solidFill>
              </a:rPr>
              <a:t>is</a:t>
            </a:r>
            <a:r>
              <a:rPr lang="fr-FR" sz="1400" dirty="0">
                <a:solidFill>
                  <a:schemeClr val="bg2">
                    <a:lumMod val="50000"/>
                  </a:schemeClr>
                </a:solidFill>
              </a:rPr>
              <a:t> (2) </a:t>
            </a:r>
            <a:r>
              <a:rPr lang="en-US" sz="1400" dirty="0">
                <a:solidFill>
                  <a:schemeClr val="bg2">
                    <a:lumMod val="50000"/>
                  </a:schemeClr>
                </a:solidFill>
              </a:rPr>
              <a:t>The size of the circles is proportional to the capacity of the habitat patches.</a:t>
            </a:r>
            <a:endParaRPr lang="fr-FR" sz="1400" dirty="0">
              <a:solidFill>
                <a:schemeClr val="bg2">
                  <a:lumMod val="50000"/>
                </a:schemeClr>
              </a:solidFill>
            </a:endParaRPr>
          </a:p>
        </p:txBody>
      </p:sp>
      <p:sp>
        <p:nvSpPr>
          <p:cNvPr id="12" name="Flèche : droite 11">
            <a:extLst>
              <a:ext uri="{FF2B5EF4-FFF2-40B4-BE49-F238E27FC236}">
                <a16:creationId xmlns:a16="http://schemas.microsoft.com/office/drawing/2014/main" id="{F6035C36-8E1F-4BA4-995E-AD567D8D9E49}"/>
              </a:ext>
            </a:extLst>
          </p:cNvPr>
          <p:cNvSpPr/>
          <p:nvPr/>
        </p:nvSpPr>
        <p:spPr>
          <a:xfrm>
            <a:off x="5931616" y="2405134"/>
            <a:ext cx="760287" cy="1417834"/>
          </a:xfrm>
          <a:prstGeom prst="rightArrow">
            <a:avLst>
              <a:gd name="adj1" fmla="val 50000"/>
              <a:gd name="adj2" fmla="val 100000"/>
            </a:avLst>
          </a:prstGeom>
          <a:solidFill>
            <a:schemeClr val="bg1">
              <a:lumMod val="9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717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9BE31B-5533-4342-8B24-1A8C18380403}"/>
              </a:ext>
            </a:extLst>
          </p:cNvPr>
          <p:cNvSpPr>
            <a:spLocks noGrp="1"/>
          </p:cNvSpPr>
          <p:nvPr>
            <p:ph type="title"/>
          </p:nvPr>
        </p:nvSpPr>
        <p:spPr>
          <a:xfrm>
            <a:off x="838199" y="365125"/>
            <a:ext cx="10977081" cy="1325563"/>
          </a:xfrm>
        </p:spPr>
        <p:txBody>
          <a:bodyPr/>
          <a:lstStyle/>
          <a:p>
            <a:r>
              <a:rPr lang="fr-FR" dirty="0"/>
              <a:t>Quizz - </a:t>
            </a:r>
            <a:r>
              <a:rPr lang="fr-FR" dirty="0" err="1"/>
              <a:t>What</a:t>
            </a:r>
            <a:r>
              <a:rPr lang="fr-FR" dirty="0"/>
              <a:t> types of questions </a:t>
            </a:r>
            <a:r>
              <a:rPr lang="fr-FR" dirty="0" err="1"/>
              <a:t>am</a:t>
            </a:r>
            <a:r>
              <a:rPr lang="fr-FR" dirty="0"/>
              <a:t> I </a:t>
            </a:r>
            <a:r>
              <a:rPr lang="fr-FR" dirty="0" err="1"/>
              <a:t>supposed</a:t>
            </a:r>
            <a:r>
              <a:rPr lang="fr-FR" dirty="0"/>
              <a:t> to </a:t>
            </a:r>
            <a:r>
              <a:rPr lang="fr-FR" dirty="0" err="1"/>
              <a:t>be</a:t>
            </a:r>
            <a:r>
              <a:rPr lang="fr-FR" dirty="0"/>
              <a:t> able to </a:t>
            </a:r>
            <a:r>
              <a:rPr lang="fr-FR" dirty="0" err="1"/>
              <a:t>answer</a:t>
            </a:r>
            <a:r>
              <a:rPr lang="fr-FR" dirty="0"/>
              <a:t> ? </a:t>
            </a:r>
          </a:p>
        </p:txBody>
      </p:sp>
      <p:sp>
        <p:nvSpPr>
          <p:cNvPr id="7" name="ZoneTexte 6">
            <a:extLst>
              <a:ext uri="{FF2B5EF4-FFF2-40B4-BE49-F238E27FC236}">
                <a16:creationId xmlns:a16="http://schemas.microsoft.com/office/drawing/2014/main" id="{1EE1CDBA-0462-4CD6-8DC5-B10B80B7C613}"/>
              </a:ext>
            </a:extLst>
          </p:cNvPr>
          <p:cNvSpPr txBox="1"/>
          <p:nvPr/>
        </p:nvSpPr>
        <p:spPr>
          <a:xfrm>
            <a:off x="1065302" y="1853159"/>
            <a:ext cx="9563100"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How are foxes going ?</a:t>
            </a:r>
          </a:p>
          <a:p>
            <a:endParaRPr lang="en-US" sz="2400" dirty="0"/>
          </a:p>
          <a:p>
            <a:pPr marL="285750" indent="-285750">
              <a:buFont typeface="Arial" panose="020B0604020202020204" pitchFamily="34" charset="0"/>
              <a:buChar char="•"/>
            </a:pPr>
            <a:r>
              <a:rPr lang="en-US" sz="2400" dirty="0"/>
              <a:t>Where do foxes like to go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 do you track foxes ?  </a:t>
            </a:r>
          </a:p>
          <a:p>
            <a:endParaRPr lang="en-US" sz="2400" dirty="0"/>
          </a:p>
          <a:p>
            <a:pPr marL="285750" indent="-285750">
              <a:buFont typeface="Arial" panose="020B0604020202020204" pitchFamily="34" charset="0"/>
              <a:buChar char="•"/>
            </a:pPr>
            <a:r>
              <a:rPr lang="en-US" sz="2400" dirty="0"/>
              <a:t>What types of habitat foxes are most likely to occupy ?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 many foxes are there in Nancy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Which types of roads foxes are most likely to use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Where do foxes actually go in Nancy ?</a:t>
            </a:r>
          </a:p>
          <a:p>
            <a:pPr marL="285750" indent="-285750">
              <a:buFont typeface="Arial" panose="020B0604020202020204" pitchFamily="34" charset="0"/>
              <a:buChar char="•"/>
            </a:pPr>
            <a:endParaRPr lang="fr-FR" sz="2400" dirty="0"/>
          </a:p>
          <a:p>
            <a:endParaRPr lang="fr-FR" sz="2400" dirty="0"/>
          </a:p>
        </p:txBody>
      </p:sp>
      <p:pic>
        <p:nvPicPr>
          <p:cNvPr id="14" name="Graphique 13" descr="Fermer avec un remplissage uni">
            <a:extLst>
              <a:ext uri="{FF2B5EF4-FFF2-40B4-BE49-F238E27FC236}">
                <a16:creationId xmlns:a16="http://schemas.microsoft.com/office/drawing/2014/main" id="{7585185A-A9F2-49B3-BC94-0C78F756E7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2019" y="1803757"/>
            <a:ext cx="548169" cy="548169"/>
          </a:xfrm>
          <a:prstGeom prst="rect">
            <a:avLst/>
          </a:prstGeom>
        </p:spPr>
      </p:pic>
      <p:pic>
        <p:nvPicPr>
          <p:cNvPr id="6" name="Graphique 5" descr="Coche avec un remplissage uni">
            <a:extLst>
              <a:ext uri="{FF2B5EF4-FFF2-40B4-BE49-F238E27FC236}">
                <a16:creationId xmlns:a16="http://schemas.microsoft.com/office/drawing/2014/main" id="{5A4F64B6-FA29-4F97-A71F-BACAFB37B3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2019" y="2463764"/>
            <a:ext cx="548169" cy="548169"/>
          </a:xfrm>
          <a:prstGeom prst="rect">
            <a:avLst/>
          </a:prstGeom>
        </p:spPr>
      </p:pic>
      <p:pic>
        <p:nvPicPr>
          <p:cNvPr id="8" name="Graphique 7" descr="Coche avec un remplissage uni">
            <a:extLst>
              <a:ext uri="{FF2B5EF4-FFF2-40B4-BE49-F238E27FC236}">
                <a16:creationId xmlns:a16="http://schemas.microsoft.com/office/drawing/2014/main" id="{EB7D2F6F-9F1E-47C1-BFA6-5FB02CAF33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70745" y="5484726"/>
            <a:ext cx="548169" cy="548169"/>
          </a:xfrm>
          <a:prstGeom prst="rect">
            <a:avLst/>
          </a:prstGeom>
        </p:spPr>
      </p:pic>
      <p:pic>
        <p:nvPicPr>
          <p:cNvPr id="9" name="Graphique 8" descr="Coche avec un remplissage uni">
            <a:extLst>
              <a:ext uri="{FF2B5EF4-FFF2-40B4-BE49-F238E27FC236}">
                <a16:creationId xmlns:a16="http://schemas.microsoft.com/office/drawing/2014/main" id="{CC3CE5F9-CA03-429F-AB95-356FDB4C47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2019" y="3936479"/>
            <a:ext cx="548169" cy="548169"/>
          </a:xfrm>
          <a:prstGeom prst="rect">
            <a:avLst/>
          </a:prstGeom>
        </p:spPr>
      </p:pic>
      <p:pic>
        <p:nvPicPr>
          <p:cNvPr id="11" name="Graphique 10" descr="Fermer avec un remplissage uni">
            <a:extLst>
              <a:ext uri="{FF2B5EF4-FFF2-40B4-BE49-F238E27FC236}">
                <a16:creationId xmlns:a16="http://schemas.microsoft.com/office/drawing/2014/main" id="{776F806E-3BA1-4DE6-81A3-493565D43D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28902" y="3200121"/>
            <a:ext cx="548169" cy="548169"/>
          </a:xfrm>
          <a:prstGeom prst="rect">
            <a:avLst/>
          </a:prstGeom>
        </p:spPr>
      </p:pic>
      <p:pic>
        <p:nvPicPr>
          <p:cNvPr id="13" name="Graphique 12" descr="Fermer avec un remplissage uni">
            <a:extLst>
              <a:ext uri="{FF2B5EF4-FFF2-40B4-BE49-F238E27FC236}">
                <a16:creationId xmlns:a16="http://schemas.microsoft.com/office/drawing/2014/main" id="{6FCDB8C9-2548-49AD-9144-140337F98C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0746" y="4700531"/>
            <a:ext cx="548169" cy="548169"/>
          </a:xfrm>
          <a:prstGeom prst="rect">
            <a:avLst/>
          </a:prstGeom>
        </p:spPr>
      </p:pic>
      <p:pic>
        <p:nvPicPr>
          <p:cNvPr id="15" name="Graphique 14" descr="Fermer avec un remplissage uni">
            <a:extLst>
              <a:ext uri="{FF2B5EF4-FFF2-40B4-BE49-F238E27FC236}">
                <a16:creationId xmlns:a16="http://schemas.microsoft.com/office/drawing/2014/main" id="{8EBB42F7-5048-4FFD-83C2-7ACD28D1A3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70746" y="6211013"/>
            <a:ext cx="548169" cy="548169"/>
          </a:xfrm>
          <a:prstGeom prst="rect">
            <a:avLst/>
          </a:prstGeom>
        </p:spPr>
      </p:pic>
    </p:spTree>
    <p:extLst>
      <p:ext uri="{BB962C8B-B14F-4D97-AF65-F5344CB8AC3E}">
        <p14:creationId xmlns:p14="http://schemas.microsoft.com/office/powerpoint/2010/main" val="168762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1104</Words>
  <Application>Microsoft Office PowerPoint</Application>
  <PresentationFormat>Grand écran</PresentationFormat>
  <Paragraphs>110</Paragraphs>
  <Slides>9</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Modeling red fox movements Assess the potential consequences of land use changes on the movements of red foxes in the Greater Nancy Metropolis</vt:lpstr>
      <vt:lpstr>Context | What is landscape ecology ? </vt:lpstr>
      <vt:lpstr>Context | Why modeling species movements ?  </vt:lpstr>
      <vt:lpstr>Context | What tools can be used to model species movements? </vt:lpstr>
      <vt:lpstr>Context | Purpose of the current modeling</vt:lpstr>
      <vt:lpstr>Methodology | Build a landscape map (I/II)</vt:lpstr>
      <vt:lpstr>Methodology |Compute connectivity metrics and compare their evolution over time (I/II)</vt:lpstr>
      <vt:lpstr>Results | What does it look like ?</vt:lpstr>
      <vt:lpstr>Quizz - What types of questions am I supposed to be able to answer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red fox movements in Nancy</dc:title>
  <dc:creator>Rebecca Slattery</dc:creator>
  <cp:lastModifiedBy>Rebecca Slattery</cp:lastModifiedBy>
  <cp:revision>31</cp:revision>
  <dcterms:created xsi:type="dcterms:W3CDTF">2024-04-08T13:29:10Z</dcterms:created>
  <dcterms:modified xsi:type="dcterms:W3CDTF">2024-04-10T08:21:54Z</dcterms:modified>
</cp:coreProperties>
</file>