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9" r:id="rId5"/>
    <p:sldId id="259" r:id="rId6"/>
    <p:sldId id="260" r:id="rId7"/>
    <p:sldId id="271" r:id="rId8"/>
    <p:sldId id="261" r:id="rId9"/>
    <p:sldId id="262" r:id="rId10"/>
    <p:sldId id="263" r:id="rId11"/>
    <p:sldId id="265" r:id="rId12"/>
    <p:sldId id="264" r:id="rId13"/>
    <p:sldId id="266" r:id="rId14"/>
    <p:sldId id="276" r:id="rId15"/>
    <p:sldId id="270" r:id="rId16"/>
    <p:sldId id="277" r:id="rId17"/>
    <p:sldId id="278" r:id="rId18"/>
    <p:sldId id="279" r:id="rId19"/>
    <p:sldId id="272" r:id="rId20"/>
    <p:sldId id="273" r:id="rId21"/>
    <p:sldId id="274" r:id="rId22"/>
    <p:sldId id="275" r:id="rId23"/>
    <p:sldId id="267" r:id="rId24"/>
    <p:sldId id="280" r:id="rId25"/>
    <p:sldId id="281" r:id="rId26"/>
    <p:sldId id="282"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4" d="100"/>
          <a:sy n="114" d="100"/>
        </p:scale>
        <p:origin x="414"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513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43980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34158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37975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29634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48541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923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030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880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927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273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381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04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839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318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736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2918668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usinessstudent.com/careers/hot-career-opportunities-in-data-science-right-now/"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id="{2315C2AD-F07E-4B32-9AEA-F2475081EE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640058"/>
            <a:ext cx="12191999" cy="5577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ubtitle 2">
            <a:extLst>
              <a:ext uri="{FF2B5EF4-FFF2-40B4-BE49-F238E27FC236}">
                <a16:creationId xmlns:a16="http://schemas.microsoft.com/office/drawing/2014/main" id="{3C2E644F-197C-4F4B-BC4D-03C8726E2B85}"/>
              </a:ext>
            </a:extLst>
          </p:cNvPr>
          <p:cNvSpPr>
            <a:spLocks noGrp="1"/>
          </p:cNvSpPr>
          <p:nvPr>
            <p:ph type="subTitle" idx="1"/>
          </p:nvPr>
        </p:nvSpPr>
        <p:spPr>
          <a:xfrm>
            <a:off x="515117" y="3964346"/>
            <a:ext cx="6470693" cy="605256"/>
          </a:xfrm>
        </p:spPr>
        <p:txBody>
          <a:bodyPr>
            <a:normAutofit fontScale="85000" lnSpcReduction="20000"/>
          </a:bodyPr>
          <a:lstStyle/>
          <a:p>
            <a:r>
              <a:rPr lang="en-US" dirty="0"/>
              <a:t>By Benedict Lai</a:t>
            </a:r>
          </a:p>
          <a:p>
            <a:r>
              <a:rPr lang="en-US"/>
              <a:t>November 21, </a:t>
            </a:r>
            <a:r>
              <a:rPr lang="en-US" dirty="0"/>
              <a:t>2019</a:t>
            </a:r>
          </a:p>
        </p:txBody>
      </p:sp>
      <p:sp>
        <p:nvSpPr>
          <p:cNvPr id="5" name="Rectangle 4">
            <a:extLst>
              <a:ext uri="{FF2B5EF4-FFF2-40B4-BE49-F238E27FC236}">
                <a16:creationId xmlns:a16="http://schemas.microsoft.com/office/drawing/2014/main" id="{4375A9AE-524B-4202-A6EA-4873F62502ED}"/>
              </a:ext>
            </a:extLst>
          </p:cNvPr>
          <p:cNvSpPr/>
          <p:nvPr/>
        </p:nvSpPr>
        <p:spPr>
          <a:xfrm>
            <a:off x="2062865" y="2069114"/>
            <a:ext cx="6801913" cy="1754326"/>
          </a:xfrm>
          <a:prstGeom prst="rect">
            <a:avLst/>
          </a:prstGeom>
          <a:noFill/>
        </p:spPr>
        <p:txBody>
          <a:bodyPr wrap="square" lIns="91440" tIns="45720" rIns="91440" bIns="45720">
            <a:spAutoFit/>
          </a:bodyPr>
          <a:lstStyle/>
          <a:p>
            <a:pPr algn="ctr"/>
            <a:r>
              <a:rPr lang="en-US" sz="5400" dirty="0">
                <a:solidFill>
                  <a:schemeClr val="tx1"/>
                </a:solidFill>
              </a:rPr>
              <a:t>Final Capstone Presentation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extBox 5">
            <a:extLst>
              <a:ext uri="{FF2B5EF4-FFF2-40B4-BE49-F238E27FC236}">
                <a16:creationId xmlns:a16="http://schemas.microsoft.com/office/drawing/2014/main" id="{554A57E6-4F72-4D44-B562-0E9BF19DCCA8}"/>
              </a:ext>
            </a:extLst>
          </p:cNvPr>
          <p:cNvSpPr txBox="1"/>
          <p:nvPr/>
        </p:nvSpPr>
        <p:spPr>
          <a:xfrm>
            <a:off x="1" y="6217952"/>
            <a:ext cx="12191999" cy="507831"/>
          </a:xfrm>
          <a:prstGeom prst="rect">
            <a:avLst/>
          </a:prstGeom>
          <a:noFill/>
        </p:spPr>
        <p:txBody>
          <a:bodyPr wrap="square" rtlCol="0">
            <a:spAutoFit/>
          </a:bodyPr>
          <a:lstStyle/>
          <a:p>
            <a:r>
              <a:rPr lang="en-US" sz="900" dirty="0">
                <a:hlinkClick r:id="rId3" tooltip="https://www.businessstudent.com/careers/hot-career-opportunities-in-data-science-right-now/"/>
              </a:rPr>
              <a:t>This Photo</a:t>
            </a:r>
            <a:r>
              <a:rPr lang="en-US" sz="900" dirty="0"/>
              <a:t> by Jennifer Gaskin on September 6, 2018 is licensed under </a:t>
            </a:r>
            <a:r>
              <a:rPr lang="en-US" sz="900" dirty="0">
                <a:hlinkClick r:id="rId4" tooltip="https://creativecommons.org/licenses/by/3.0/"/>
              </a:rPr>
              <a:t>CC BY</a:t>
            </a:r>
            <a:endParaRPr lang="en-US" sz="900" dirty="0"/>
          </a:p>
          <a:p>
            <a:r>
              <a:rPr lang="en-US" sz="900" dirty="0">
                <a:hlinkClick r:id="rId3"/>
              </a:rPr>
              <a:t>https://www.businessstudent.com/careers/hot-career-opportunities-in-data-science-right-now/</a:t>
            </a:r>
            <a:endParaRPr lang="en-US" sz="900" dirty="0"/>
          </a:p>
          <a:p>
            <a:endParaRPr lang="en-US" sz="900" dirty="0"/>
          </a:p>
        </p:txBody>
      </p:sp>
    </p:spTree>
    <p:extLst>
      <p:ext uri="{BB962C8B-B14F-4D97-AF65-F5344CB8AC3E}">
        <p14:creationId xmlns:p14="http://schemas.microsoft.com/office/powerpoint/2010/main" val="35777998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normAutofit fontScale="90000"/>
          </a:bodyPr>
          <a:lstStyle/>
          <a:p>
            <a:r>
              <a:rPr lang="en-US" dirty="0"/>
              <a:t>Churn vs. Phone Services</a:t>
            </a:r>
            <a:br>
              <a:rPr lang="en-US" dirty="0"/>
            </a:br>
            <a:endParaRPr lang="en-US" dirty="0"/>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More customers (who churned) voted yes to having phone service. Those churned customers that had phone service were unlikely satisfied with their services based on quality, and/or price.</a:t>
            </a:r>
          </a:p>
        </p:txBody>
      </p:sp>
      <p:pic>
        <p:nvPicPr>
          <p:cNvPr id="5" name="Picture 4">
            <a:extLst>
              <a:ext uri="{FF2B5EF4-FFF2-40B4-BE49-F238E27FC236}">
                <a16:creationId xmlns:a16="http://schemas.microsoft.com/office/drawing/2014/main" id="{820A933B-D8D7-48FF-BE1E-02A90E685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89" y="1195698"/>
            <a:ext cx="12192000" cy="4024886"/>
          </a:xfrm>
          <a:prstGeom prst="rect">
            <a:avLst/>
          </a:prstGeom>
        </p:spPr>
      </p:pic>
    </p:spTree>
    <p:extLst>
      <p:ext uri="{BB962C8B-B14F-4D97-AF65-F5344CB8AC3E}">
        <p14:creationId xmlns:p14="http://schemas.microsoft.com/office/powerpoint/2010/main" val="3243735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r>
              <a:rPr lang="en-US" dirty="0"/>
              <a:t>Churn vs. Internet Services</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Those churned customers were the ones who had Fiber Optic. Because Fiber Optic is faster than DSL, it is an implication that it was more expensive..</a:t>
            </a:r>
          </a:p>
        </p:txBody>
      </p:sp>
      <p:pic>
        <p:nvPicPr>
          <p:cNvPr id="5" name="Picture 4">
            <a:extLst>
              <a:ext uri="{FF2B5EF4-FFF2-40B4-BE49-F238E27FC236}">
                <a16:creationId xmlns:a16="http://schemas.microsoft.com/office/drawing/2014/main" id="{873948BD-FAFB-48F9-8599-B68F6C7D5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2" y="1140006"/>
            <a:ext cx="12192000" cy="4024886"/>
          </a:xfrm>
          <a:prstGeom prst="rect">
            <a:avLst/>
          </a:prstGeom>
        </p:spPr>
      </p:pic>
    </p:spTree>
    <p:extLst>
      <p:ext uri="{BB962C8B-B14F-4D97-AF65-F5344CB8AC3E}">
        <p14:creationId xmlns:p14="http://schemas.microsoft.com/office/powerpoint/2010/main" val="24576940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normAutofit/>
          </a:bodyPr>
          <a:lstStyle/>
          <a:p>
            <a:r>
              <a:rPr lang="en-US" dirty="0"/>
              <a:t>Churn vs. Total Charges</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449538" y="5618825"/>
            <a:ext cx="8946541" cy="1021311"/>
          </a:xfrm>
        </p:spPr>
        <p:txBody>
          <a:bodyPr/>
          <a:lstStyle/>
          <a:p>
            <a:r>
              <a:rPr lang="en-US" dirty="0"/>
              <a:t>Those churned customers are the ones that paid a total of less than $1,000 month. The more they paid in total, they less of a chance they would churn the company.</a:t>
            </a:r>
          </a:p>
        </p:txBody>
      </p:sp>
      <p:pic>
        <p:nvPicPr>
          <p:cNvPr id="7" name="Picture 6">
            <a:extLst>
              <a:ext uri="{FF2B5EF4-FFF2-40B4-BE49-F238E27FC236}">
                <a16:creationId xmlns:a16="http://schemas.microsoft.com/office/drawing/2014/main" id="{F5DA60F1-DA79-44FA-AC8B-9F54C9C62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289"/>
            <a:ext cx="12192000" cy="4052711"/>
          </a:xfrm>
          <a:prstGeom prst="rect">
            <a:avLst/>
          </a:prstGeom>
        </p:spPr>
      </p:pic>
    </p:spTree>
    <p:extLst>
      <p:ext uri="{BB962C8B-B14F-4D97-AF65-F5344CB8AC3E}">
        <p14:creationId xmlns:p14="http://schemas.microsoft.com/office/powerpoint/2010/main" val="24626893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r>
              <a:rPr lang="en-US" dirty="0"/>
              <a:t>Churn vs. Paperless Billing</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Those who did churn actually did vote for paperless billing as their preference. What I learned from it is that not choosing paperless billing does not always play in a factor of a customer churning.</a:t>
            </a:r>
          </a:p>
        </p:txBody>
      </p:sp>
      <p:pic>
        <p:nvPicPr>
          <p:cNvPr id="5" name="Picture 4">
            <a:extLst>
              <a:ext uri="{FF2B5EF4-FFF2-40B4-BE49-F238E27FC236}">
                <a16:creationId xmlns:a16="http://schemas.microsoft.com/office/drawing/2014/main" id="{D0F45BBD-D192-46D4-8FA9-8A3E3199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140006"/>
            <a:ext cx="12192000" cy="4024886"/>
          </a:xfrm>
          <a:prstGeom prst="rect">
            <a:avLst/>
          </a:prstGeom>
        </p:spPr>
      </p:pic>
    </p:spTree>
    <p:extLst>
      <p:ext uri="{BB962C8B-B14F-4D97-AF65-F5344CB8AC3E}">
        <p14:creationId xmlns:p14="http://schemas.microsoft.com/office/powerpoint/2010/main" val="24740129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r>
              <a:rPr lang="en-US" dirty="0"/>
              <a:t>Churn vs. Paperless Billing</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505982" y="5220584"/>
            <a:ext cx="8946541" cy="1021311"/>
          </a:xfrm>
        </p:spPr>
        <p:txBody>
          <a:bodyPr/>
          <a:lstStyle/>
          <a:p>
            <a:r>
              <a:rPr lang="en-US" dirty="0"/>
              <a:t>Those who did churn actually did vote for paperless billing as their preference. What I learned from it is that not choosing paperless billing does not always play in a factor of a customer churning.</a:t>
            </a:r>
          </a:p>
        </p:txBody>
      </p:sp>
      <p:pic>
        <p:nvPicPr>
          <p:cNvPr id="5" name="Picture 4">
            <a:extLst>
              <a:ext uri="{FF2B5EF4-FFF2-40B4-BE49-F238E27FC236}">
                <a16:creationId xmlns:a16="http://schemas.microsoft.com/office/drawing/2014/main" id="{D0F45BBD-D192-46D4-8FA9-8A3E3199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140006"/>
            <a:ext cx="12192000" cy="4024886"/>
          </a:xfrm>
          <a:prstGeom prst="rect">
            <a:avLst/>
          </a:prstGeom>
        </p:spPr>
      </p:pic>
    </p:spTree>
    <p:extLst>
      <p:ext uri="{BB962C8B-B14F-4D97-AF65-F5344CB8AC3E}">
        <p14:creationId xmlns:p14="http://schemas.microsoft.com/office/powerpoint/2010/main" val="21236455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1438208" y="517647"/>
            <a:ext cx="687720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Unit 5 Specialization</a:t>
            </a:r>
          </a:p>
        </p:txBody>
      </p:sp>
      <p:sp>
        <p:nvSpPr>
          <p:cNvPr id="2" name="TextBox 1">
            <a:extLst>
              <a:ext uri="{FF2B5EF4-FFF2-40B4-BE49-F238E27FC236}">
                <a16:creationId xmlns:a16="http://schemas.microsoft.com/office/drawing/2014/main" id="{84417E55-06D7-4EFE-885B-82A45AE75349}"/>
              </a:ext>
            </a:extLst>
          </p:cNvPr>
          <p:cNvSpPr txBox="1"/>
          <p:nvPr/>
        </p:nvSpPr>
        <p:spPr>
          <a:xfrm>
            <a:off x="1655180" y="1689904"/>
            <a:ext cx="7407797" cy="923330"/>
          </a:xfrm>
          <a:prstGeom prst="rect">
            <a:avLst/>
          </a:prstGeom>
          <a:noFill/>
        </p:spPr>
        <p:txBody>
          <a:bodyPr wrap="square" rtlCol="0">
            <a:spAutoFit/>
          </a:bodyPr>
          <a:lstStyle/>
          <a:p>
            <a:r>
              <a:rPr lang="en-US" dirty="0"/>
              <a:t>Are senior citizens more likely to churn?</a:t>
            </a:r>
          </a:p>
          <a:p>
            <a:endParaRPr lang="en-US" dirty="0"/>
          </a:p>
          <a:p>
            <a:r>
              <a:rPr lang="en-US" dirty="0"/>
              <a:t>Are tenured customers more likely to churn?</a:t>
            </a:r>
          </a:p>
        </p:txBody>
      </p:sp>
    </p:spTree>
    <p:extLst>
      <p:ext uri="{BB962C8B-B14F-4D97-AF65-F5344CB8AC3E}">
        <p14:creationId xmlns:p14="http://schemas.microsoft.com/office/powerpoint/2010/main" val="16634732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2343113" y="517647"/>
            <a:ext cx="5067413" cy="400110"/>
          </a:xfrm>
          <a:prstGeom prst="rect">
            <a:avLst/>
          </a:prstGeom>
          <a:noFill/>
        </p:spPr>
        <p:txBody>
          <a:bodyPr wrap="none" lIns="91440" tIns="45720" rIns="91440" bIns="45720">
            <a:spAutoFit/>
          </a:bodyPr>
          <a:lstStyle/>
          <a:p>
            <a:pPr algn="ctr"/>
            <a:r>
              <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Are senior citizens more likely to churn?</a:t>
            </a:r>
          </a:p>
        </p:txBody>
      </p:sp>
      <p:sp>
        <p:nvSpPr>
          <p:cNvPr id="3" name="Rectangle 2">
            <a:extLst>
              <a:ext uri="{FF2B5EF4-FFF2-40B4-BE49-F238E27FC236}">
                <a16:creationId xmlns:a16="http://schemas.microsoft.com/office/drawing/2014/main" id="{D1A52538-E303-4DC8-9A43-4EFC81F6BD62}"/>
              </a:ext>
            </a:extLst>
          </p:cNvPr>
          <p:cNvSpPr/>
          <p:nvPr/>
        </p:nvSpPr>
        <p:spPr>
          <a:xfrm>
            <a:off x="2343113" y="1397146"/>
            <a:ext cx="6096000" cy="3693319"/>
          </a:xfrm>
          <a:prstGeom prst="rect">
            <a:avLst/>
          </a:prstGeom>
        </p:spPr>
        <p:txBody>
          <a:bodyPr>
            <a:spAutoFit/>
          </a:bodyPr>
          <a:lstStyle/>
          <a:p>
            <a:r>
              <a:rPr lang="en-US" dirty="0"/>
              <a:t>Gender (Based on Non-Senior Citizen)</a:t>
            </a:r>
          </a:p>
          <a:p>
            <a:r>
              <a:rPr lang="en-US" dirty="0"/>
              <a:t>Female    0.239384</a:t>
            </a:r>
          </a:p>
          <a:p>
            <a:r>
              <a:rPr lang="en-US" dirty="0"/>
              <a:t>Male      0.232808</a:t>
            </a:r>
          </a:p>
          <a:p>
            <a:r>
              <a:rPr lang="en-US" dirty="0"/>
              <a:t>Name: Churned, </a:t>
            </a:r>
            <a:r>
              <a:rPr lang="en-US" dirty="0" err="1"/>
              <a:t>dtype</a:t>
            </a:r>
            <a:r>
              <a:rPr lang="en-US" dirty="0"/>
              <a:t>: float64</a:t>
            </a:r>
          </a:p>
          <a:p>
            <a:r>
              <a:rPr lang="en-US" dirty="0" err="1"/>
              <a:t>KstestResult</a:t>
            </a:r>
            <a:r>
              <a:rPr lang="en-US" dirty="0"/>
              <a:t>(statistic=0.5920446653482425, </a:t>
            </a:r>
            <a:r>
              <a:rPr lang="en-US" dirty="0" err="1"/>
              <a:t>pvalue</a:t>
            </a:r>
            <a:r>
              <a:rPr lang="en-US" dirty="0"/>
              <a:t>=0.33285511014165486)</a:t>
            </a:r>
          </a:p>
          <a:p>
            <a:endParaRPr lang="en-US" dirty="0"/>
          </a:p>
          <a:p>
            <a:r>
              <a:rPr lang="en-US" dirty="0"/>
              <a:t>Gender (Based on Senior Citizen)</a:t>
            </a:r>
          </a:p>
          <a:p>
            <a:r>
              <a:rPr lang="en-US" dirty="0"/>
              <a:t>Female    0.422535</a:t>
            </a:r>
          </a:p>
          <a:p>
            <a:r>
              <a:rPr lang="en-US" dirty="0"/>
              <a:t>Male      0.411150</a:t>
            </a:r>
          </a:p>
          <a:p>
            <a:r>
              <a:rPr lang="en-US" dirty="0"/>
              <a:t>Name: Churned, </a:t>
            </a:r>
            <a:r>
              <a:rPr lang="en-US" dirty="0" err="1"/>
              <a:t>dtype</a:t>
            </a:r>
            <a:r>
              <a:rPr lang="en-US" dirty="0"/>
              <a:t>: float64</a:t>
            </a:r>
          </a:p>
          <a:p>
            <a:r>
              <a:rPr lang="en-US" dirty="0" err="1"/>
              <a:t>KstestResult</a:t>
            </a:r>
            <a:r>
              <a:rPr lang="en-US" dirty="0"/>
              <a:t>(statistic=0.6595186617539919, </a:t>
            </a:r>
            <a:r>
              <a:rPr lang="en-US" dirty="0" err="1"/>
              <a:t>pvalue</a:t>
            </a:r>
            <a:r>
              <a:rPr lang="en-US" dirty="0"/>
              <a:t>=0.2318550833875852)</a:t>
            </a:r>
          </a:p>
        </p:txBody>
      </p:sp>
      <p:sp>
        <p:nvSpPr>
          <p:cNvPr id="5" name="Rectangle 4">
            <a:extLst>
              <a:ext uri="{FF2B5EF4-FFF2-40B4-BE49-F238E27FC236}">
                <a16:creationId xmlns:a16="http://schemas.microsoft.com/office/drawing/2014/main" id="{8A2CE920-DB0A-43B0-8C9C-238C6281F8E1}"/>
              </a:ext>
            </a:extLst>
          </p:cNvPr>
          <p:cNvSpPr/>
          <p:nvPr/>
        </p:nvSpPr>
        <p:spPr>
          <a:xfrm>
            <a:off x="2343113" y="5282669"/>
            <a:ext cx="6096000" cy="1200329"/>
          </a:xfrm>
          <a:prstGeom prst="rect">
            <a:avLst/>
          </a:prstGeom>
        </p:spPr>
        <p:txBody>
          <a:bodyPr>
            <a:spAutoFit/>
          </a:bodyPr>
          <a:lstStyle/>
          <a:p>
            <a:r>
              <a:rPr lang="en-US" dirty="0">
                <a:solidFill>
                  <a:srgbClr val="212121"/>
                </a:solidFill>
                <a:latin typeface="Roboto"/>
              </a:rPr>
              <a:t>Because both p-values were higher than 0.05 for Senior Citizens vs. Churning, we cannot reject the null hypothesis. Therefore, the relationship between senior citizens and churning do not connect well.</a:t>
            </a:r>
            <a:endParaRPr lang="en-US" dirty="0"/>
          </a:p>
        </p:txBody>
      </p:sp>
    </p:spTree>
    <p:extLst>
      <p:ext uri="{BB962C8B-B14F-4D97-AF65-F5344CB8AC3E}">
        <p14:creationId xmlns:p14="http://schemas.microsoft.com/office/powerpoint/2010/main" val="1890659976"/>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2085833" y="517647"/>
            <a:ext cx="5581977" cy="400110"/>
          </a:xfrm>
          <a:prstGeom prst="rect">
            <a:avLst/>
          </a:prstGeom>
          <a:noFill/>
        </p:spPr>
        <p:txBody>
          <a:bodyPr wrap="none" lIns="91440" tIns="45720" rIns="91440" bIns="45720">
            <a:spAutoFit/>
          </a:bodyPr>
          <a:lstStyle/>
          <a:p>
            <a:pPr algn="ctr"/>
            <a:r>
              <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Are tenured customers more likely to churn?</a:t>
            </a:r>
          </a:p>
        </p:txBody>
      </p:sp>
      <p:sp>
        <p:nvSpPr>
          <p:cNvPr id="3" name="Rectangle 2">
            <a:extLst>
              <a:ext uri="{FF2B5EF4-FFF2-40B4-BE49-F238E27FC236}">
                <a16:creationId xmlns:a16="http://schemas.microsoft.com/office/drawing/2014/main" id="{D1A52538-E303-4DC8-9A43-4EFC81F6BD62}"/>
              </a:ext>
            </a:extLst>
          </p:cNvPr>
          <p:cNvSpPr/>
          <p:nvPr/>
        </p:nvSpPr>
        <p:spPr>
          <a:xfrm>
            <a:off x="503024" y="1126213"/>
            <a:ext cx="4780176" cy="3693319"/>
          </a:xfrm>
          <a:prstGeom prst="rect">
            <a:avLst/>
          </a:prstGeom>
        </p:spPr>
        <p:txBody>
          <a:bodyPr wrap="square">
            <a:spAutoFit/>
          </a:bodyPr>
          <a:lstStyle/>
          <a:p>
            <a:r>
              <a:rPr lang="en-US" dirty="0"/>
              <a:t>Gender (Tenured = 1)</a:t>
            </a:r>
          </a:p>
          <a:p>
            <a:r>
              <a:rPr lang="en-US" dirty="0"/>
              <a:t>Female    0.654930</a:t>
            </a:r>
          </a:p>
          <a:p>
            <a:r>
              <a:rPr lang="en-US" dirty="0"/>
              <a:t>Male      0.589666</a:t>
            </a:r>
          </a:p>
          <a:p>
            <a:r>
              <a:rPr lang="en-US" dirty="0"/>
              <a:t>Name: Churned, </a:t>
            </a:r>
            <a:r>
              <a:rPr lang="en-US" dirty="0" err="1"/>
              <a:t>dtype</a:t>
            </a:r>
            <a:r>
              <a:rPr lang="en-US" dirty="0"/>
              <a:t>: float64</a:t>
            </a:r>
          </a:p>
          <a:p>
            <a:r>
              <a:rPr lang="en-US" dirty="0" err="1"/>
              <a:t>KstestResult</a:t>
            </a:r>
            <a:r>
              <a:rPr lang="en-US" dirty="0"/>
              <a:t>(statistic=0.7222925868319272, </a:t>
            </a:r>
            <a:r>
              <a:rPr lang="en-US" dirty="0" err="1"/>
              <a:t>pvalue</a:t>
            </a:r>
            <a:r>
              <a:rPr lang="en-US" dirty="0"/>
              <a:t>=0.15424281465700537)</a:t>
            </a:r>
          </a:p>
          <a:p>
            <a:endParaRPr lang="en-US" dirty="0"/>
          </a:p>
          <a:p>
            <a:r>
              <a:rPr lang="en-US" dirty="0"/>
              <a:t>Gender (Tenured = 2)</a:t>
            </a:r>
          </a:p>
          <a:p>
            <a:r>
              <a:rPr lang="en-US" dirty="0"/>
              <a:t>Female    0.523077</a:t>
            </a:r>
          </a:p>
          <a:p>
            <a:r>
              <a:rPr lang="en-US" dirty="0"/>
              <a:t>Male      0.509259</a:t>
            </a:r>
          </a:p>
          <a:p>
            <a:r>
              <a:rPr lang="en-US" dirty="0"/>
              <a:t>Name: Churned, </a:t>
            </a:r>
            <a:r>
              <a:rPr lang="en-US" dirty="0" err="1"/>
              <a:t>dtype</a:t>
            </a:r>
            <a:r>
              <a:rPr lang="en-US" dirty="0"/>
              <a:t>: float64</a:t>
            </a:r>
          </a:p>
          <a:p>
            <a:r>
              <a:rPr lang="en-US" dirty="0" err="1"/>
              <a:t>KstestResult</a:t>
            </a:r>
            <a:r>
              <a:rPr lang="en-US" dirty="0"/>
              <a:t>(statistic=0.6947147446423894, </a:t>
            </a:r>
            <a:r>
              <a:rPr lang="en-US" dirty="0" err="1"/>
              <a:t>pvalue</a:t>
            </a:r>
            <a:r>
              <a:rPr lang="en-US" dirty="0"/>
              <a:t>=0.18639817427752306)</a:t>
            </a:r>
          </a:p>
        </p:txBody>
      </p:sp>
      <p:sp>
        <p:nvSpPr>
          <p:cNvPr id="5" name="Rectangle 4">
            <a:extLst>
              <a:ext uri="{FF2B5EF4-FFF2-40B4-BE49-F238E27FC236}">
                <a16:creationId xmlns:a16="http://schemas.microsoft.com/office/drawing/2014/main" id="{8A2CE920-DB0A-43B0-8C9C-238C6281F8E1}"/>
              </a:ext>
            </a:extLst>
          </p:cNvPr>
          <p:cNvSpPr/>
          <p:nvPr/>
        </p:nvSpPr>
        <p:spPr>
          <a:xfrm>
            <a:off x="503024" y="5027987"/>
            <a:ext cx="10108532" cy="1477328"/>
          </a:xfrm>
          <a:prstGeom prst="rect">
            <a:avLst/>
          </a:prstGeom>
        </p:spPr>
        <p:txBody>
          <a:bodyPr wrap="square">
            <a:spAutoFit/>
          </a:bodyPr>
          <a:lstStyle/>
          <a:p>
            <a:r>
              <a:rPr lang="en-US" dirty="0">
                <a:solidFill>
                  <a:srgbClr val="212121"/>
                </a:solidFill>
                <a:latin typeface="Roboto"/>
              </a:rPr>
              <a:t>Because both p-values were higher than 0.05 for Tenure (How long a customer has been with the company) vs. Churning, we cannot reject the null hypothesis. Therefore, the relationship between tenure and churning do not connect well.</a:t>
            </a:r>
          </a:p>
          <a:p>
            <a:endParaRPr lang="en-US" dirty="0">
              <a:solidFill>
                <a:srgbClr val="212121"/>
              </a:solidFill>
              <a:latin typeface="Roboto"/>
            </a:endParaRPr>
          </a:p>
          <a:p>
            <a:r>
              <a:rPr lang="en-US" dirty="0">
                <a:solidFill>
                  <a:srgbClr val="212121"/>
                </a:solidFill>
                <a:latin typeface="Roboto"/>
              </a:rPr>
              <a:t>However, as the tenured of customers got younger, the p-value kept going lower.</a:t>
            </a:r>
            <a:endParaRPr lang="en-US" dirty="0"/>
          </a:p>
        </p:txBody>
      </p:sp>
      <p:sp>
        <p:nvSpPr>
          <p:cNvPr id="2" name="Rectangle 1">
            <a:extLst>
              <a:ext uri="{FF2B5EF4-FFF2-40B4-BE49-F238E27FC236}">
                <a16:creationId xmlns:a16="http://schemas.microsoft.com/office/drawing/2014/main" id="{5273F553-8CEE-493E-B34A-B453C7919750}"/>
              </a:ext>
            </a:extLst>
          </p:cNvPr>
          <p:cNvSpPr/>
          <p:nvPr/>
        </p:nvSpPr>
        <p:spPr>
          <a:xfrm>
            <a:off x="5689600" y="1264712"/>
            <a:ext cx="6096000" cy="3416320"/>
          </a:xfrm>
          <a:prstGeom prst="rect">
            <a:avLst/>
          </a:prstGeom>
        </p:spPr>
        <p:txBody>
          <a:bodyPr>
            <a:spAutoFit/>
          </a:bodyPr>
          <a:lstStyle/>
          <a:p>
            <a:r>
              <a:rPr lang="en-US" dirty="0"/>
              <a:t>Gender (Tenured = 3)</a:t>
            </a:r>
          </a:p>
          <a:p>
            <a:r>
              <a:rPr lang="en-US" dirty="0"/>
              <a:t>Female    0.495050</a:t>
            </a:r>
          </a:p>
          <a:p>
            <a:r>
              <a:rPr lang="en-US" dirty="0"/>
              <a:t>Male      0.444444</a:t>
            </a:r>
          </a:p>
          <a:p>
            <a:r>
              <a:rPr lang="en-US" dirty="0"/>
              <a:t>Name: Churned, </a:t>
            </a:r>
            <a:r>
              <a:rPr lang="en-US" dirty="0" err="1"/>
              <a:t>dtype</a:t>
            </a:r>
            <a:r>
              <a:rPr lang="en-US" dirty="0"/>
              <a:t>: float64</a:t>
            </a:r>
          </a:p>
          <a:p>
            <a:r>
              <a:rPr lang="en-US" dirty="0" err="1"/>
              <a:t>KstestResult</a:t>
            </a:r>
            <a:r>
              <a:rPr lang="en-US" dirty="0"/>
              <a:t>(statistic=0.6716393567181147, </a:t>
            </a:r>
            <a:r>
              <a:rPr lang="en-US" dirty="0" err="1"/>
              <a:t>pvalue</a:t>
            </a:r>
            <a:r>
              <a:rPr lang="en-US" dirty="0"/>
              <a:t>=0.21564142411298706)</a:t>
            </a:r>
          </a:p>
          <a:p>
            <a:r>
              <a:rPr lang="en-US" dirty="0"/>
              <a:t>Gender (Tenured = 4)</a:t>
            </a:r>
          </a:p>
          <a:p>
            <a:r>
              <a:rPr lang="en-US" dirty="0"/>
              <a:t>Female    0.534091</a:t>
            </a:r>
          </a:p>
          <a:p>
            <a:r>
              <a:rPr lang="en-US" dirty="0"/>
              <a:t>Male      0.409091</a:t>
            </a:r>
          </a:p>
          <a:p>
            <a:r>
              <a:rPr lang="en-US" dirty="0"/>
              <a:t>Name: Churned, </a:t>
            </a:r>
            <a:r>
              <a:rPr lang="en-US" dirty="0" err="1"/>
              <a:t>dtype</a:t>
            </a:r>
            <a:r>
              <a:rPr lang="en-US" dirty="0"/>
              <a:t>: float64</a:t>
            </a:r>
          </a:p>
          <a:p>
            <a:r>
              <a:rPr lang="en-US" dirty="0" err="1"/>
              <a:t>KstestResult</a:t>
            </a:r>
            <a:r>
              <a:rPr lang="en-US" dirty="0"/>
              <a:t>(statistic=0.6587635262502591, </a:t>
            </a:r>
            <a:r>
              <a:rPr lang="en-US" dirty="0" err="1"/>
              <a:t>pvalue</a:t>
            </a:r>
            <a:r>
              <a:rPr lang="en-US" dirty="0"/>
              <a:t>=0.23288466203431518)</a:t>
            </a:r>
          </a:p>
        </p:txBody>
      </p:sp>
    </p:spTree>
    <p:extLst>
      <p:ext uri="{BB962C8B-B14F-4D97-AF65-F5344CB8AC3E}">
        <p14:creationId xmlns:p14="http://schemas.microsoft.com/office/powerpoint/2010/main" val="18537386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1903082" y="517647"/>
            <a:ext cx="594746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Prediction Models</a:t>
            </a:r>
          </a:p>
        </p:txBody>
      </p:sp>
      <p:sp>
        <p:nvSpPr>
          <p:cNvPr id="2" name="TextBox 1">
            <a:extLst>
              <a:ext uri="{FF2B5EF4-FFF2-40B4-BE49-F238E27FC236}">
                <a16:creationId xmlns:a16="http://schemas.microsoft.com/office/drawing/2014/main" id="{84417E55-06D7-4EFE-885B-82A45AE75349}"/>
              </a:ext>
            </a:extLst>
          </p:cNvPr>
          <p:cNvSpPr txBox="1"/>
          <p:nvPr/>
        </p:nvSpPr>
        <p:spPr>
          <a:xfrm>
            <a:off x="1655180" y="1689904"/>
            <a:ext cx="7407797" cy="2585323"/>
          </a:xfrm>
          <a:prstGeom prst="rect">
            <a:avLst/>
          </a:prstGeom>
          <a:noFill/>
        </p:spPr>
        <p:txBody>
          <a:bodyPr wrap="square" rtlCol="0">
            <a:spAutoFit/>
          </a:bodyPr>
          <a:lstStyle/>
          <a:p>
            <a:r>
              <a:rPr lang="en-US" dirty="0"/>
              <a:t>Logistic Regression</a:t>
            </a:r>
          </a:p>
          <a:p>
            <a:endParaRPr lang="en-US" dirty="0"/>
          </a:p>
          <a:p>
            <a:r>
              <a:rPr lang="en-US" dirty="0"/>
              <a:t>Gradient Booster Classifier</a:t>
            </a:r>
          </a:p>
          <a:p>
            <a:endParaRPr lang="en-US" dirty="0"/>
          </a:p>
          <a:p>
            <a:r>
              <a:rPr lang="en-US" dirty="0"/>
              <a:t>Random Forest Classifier</a:t>
            </a:r>
          </a:p>
          <a:p>
            <a:endParaRPr lang="en-US" dirty="0"/>
          </a:p>
          <a:p>
            <a:r>
              <a:rPr lang="en-US" dirty="0"/>
              <a:t>Support Vector Machine</a:t>
            </a:r>
          </a:p>
          <a:p>
            <a:endParaRPr lang="en-US" dirty="0"/>
          </a:p>
          <a:p>
            <a:endParaRPr lang="en-US" dirty="0"/>
          </a:p>
        </p:txBody>
      </p:sp>
    </p:spTree>
    <p:extLst>
      <p:ext uri="{BB962C8B-B14F-4D97-AF65-F5344CB8AC3E}">
        <p14:creationId xmlns:p14="http://schemas.microsoft.com/office/powerpoint/2010/main" val="2209195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2459602" y="472490"/>
            <a:ext cx="652774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Logistic Regression</a:t>
            </a:r>
          </a:p>
        </p:txBody>
      </p:sp>
      <p:sp>
        <p:nvSpPr>
          <p:cNvPr id="2" name="TextBox 1">
            <a:extLst>
              <a:ext uri="{FF2B5EF4-FFF2-40B4-BE49-F238E27FC236}">
                <a16:creationId xmlns:a16="http://schemas.microsoft.com/office/drawing/2014/main" id="{A8E92A4E-ABF8-41E7-8761-BD4CC42F24EA}"/>
              </a:ext>
            </a:extLst>
          </p:cNvPr>
          <p:cNvSpPr txBox="1"/>
          <p:nvPr/>
        </p:nvSpPr>
        <p:spPr>
          <a:xfrm>
            <a:off x="2088444" y="1998132"/>
            <a:ext cx="6073423" cy="2308324"/>
          </a:xfrm>
          <a:prstGeom prst="rect">
            <a:avLst/>
          </a:prstGeom>
          <a:noFill/>
        </p:spPr>
        <p:txBody>
          <a:bodyPr wrap="square" rtlCol="0">
            <a:spAutoFit/>
          </a:bodyPr>
          <a:lstStyle/>
          <a:p>
            <a:r>
              <a:rPr lang="en-US" dirty="0"/>
              <a:t>The Logistic Regression results are below: </a:t>
            </a:r>
          </a:p>
          <a:p>
            <a:r>
              <a:rPr lang="en-US" dirty="0"/>
              <a:t>Accuracy: 79.08187411263606 </a:t>
            </a:r>
          </a:p>
          <a:p>
            <a:r>
              <a:rPr lang="en-US" dirty="0"/>
              <a:t>F1: 71.66604777368418 </a:t>
            </a:r>
          </a:p>
          <a:p>
            <a:r>
              <a:rPr lang="en-US" dirty="0"/>
              <a:t>Precision: 73.59812103906592 </a:t>
            </a:r>
          </a:p>
          <a:p>
            <a:r>
              <a:rPr lang="en-US" dirty="0"/>
              <a:t>Recall: 70.46565701356438 </a:t>
            </a:r>
          </a:p>
          <a:p>
            <a:r>
              <a:rPr lang="en-US" dirty="0"/>
              <a:t>Cross Validation: [79.07542579 79.0626902 77.90626902] Here is the confusion matrix below:</a:t>
            </a:r>
          </a:p>
          <a:p>
            <a:r>
              <a:rPr lang="en-US" dirty="0"/>
              <a:t> [[1376 167] [ 275 295]]</a:t>
            </a:r>
          </a:p>
        </p:txBody>
      </p:sp>
    </p:spTree>
    <p:extLst>
      <p:ext uri="{BB962C8B-B14F-4D97-AF65-F5344CB8AC3E}">
        <p14:creationId xmlns:p14="http://schemas.microsoft.com/office/powerpoint/2010/main" val="24553462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1189-82F2-462A-89F2-6169634233BF}"/>
              </a:ext>
            </a:extLst>
          </p:cNvPr>
          <p:cNvSpPr>
            <a:spLocks noGrp="1"/>
          </p:cNvSpPr>
          <p:nvPr>
            <p:ph type="title"/>
          </p:nvPr>
        </p:nvSpPr>
        <p:spPr/>
        <p:txBody>
          <a:bodyPr/>
          <a:lstStyle/>
          <a:p>
            <a:r>
              <a:rPr lang="en-US" dirty="0"/>
              <a:t>Introduction to Final Project</a:t>
            </a:r>
          </a:p>
        </p:txBody>
      </p:sp>
      <p:sp>
        <p:nvSpPr>
          <p:cNvPr id="3" name="Content Placeholder 2">
            <a:extLst>
              <a:ext uri="{FF2B5EF4-FFF2-40B4-BE49-F238E27FC236}">
                <a16:creationId xmlns:a16="http://schemas.microsoft.com/office/drawing/2014/main" id="{472C48F0-7D01-4E97-81A7-4538BF72D489}"/>
              </a:ext>
            </a:extLst>
          </p:cNvPr>
          <p:cNvSpPr>
            <a:spLocks noGrp="1"/>
          </p:cNvSpPr>
          <p:nvPr>
            <p:ph idx="1"/>
          </p:nvPr>
        </p:nvSpPr>
        <p:spPr>
          <a:xfrm>
            <a:off x="646111" y="1454607"/>
            <a:ext cx="9671933" cy="4950675"/>
          </a:xfrm>
        </p:spPr>
        <p:txBody>
          <a:bodyPr>
            <a:noAutofit/>
          </a:bodyPr>
          <a:lstStyle/>
          <a:p>
            <a:pPr marL="0" indent="0">
              <a:spcBef>
                <a:spcPts val="0"/>
              </a:spcBef>
              <a:buNone/>
            </a:pPr>
            <a:r>
              <a:rPr lang="en-US" sz="1200" u="sng" dirty="0">
                <a:latin typeface="Times New Roman" panose="02020603050405020304" pitchFamily="18" charset="0"/>
                <a:cs typeface="Times New Roman" panose="02020603050405020304" pitchFamily="18" charset="0"/>
              </a:rPr>
              <a:t>What is the problem you are attempting to solve?</a:t>
            </a:r>
          </a:p>
          <a:p>
            <a:pPr marL="0" indent="0">
              <a:spcBef>
                <a:spcPts val="0"/>
              </a:spcBef>
              <a:buNone/>
            </a:pPr>
            <a:r>
              <a:rPr lang="en-US" sz="1200" dirty="0">
                <a:latin typeface="Times New Roman" panose="02020603050405020304" pitchFamily="18" charset="0"/>
                <a:cs typeface="Times New Roman" panose="02020603050405020304" pitchFamily="18" charset="0"/>
              </a:rPr>
              <a:t>I am attempting to solve customer trends with Telco Company. For example, I want to solve if a customer is going to churn based on the tenure of the customer, the preferences for contracts and if they are a senior citizen. I mention senior citizens because they are used to paying bills through the mail and they may not be benefitting from getting a discount to keep them from staying with the company.</a:t>
            </a:r>
          </a:p>
          <a:p>
            <a:pPr marL="0" indent="0">
              <a:spcBef>
                <a:spcPts val="0"/>
              </a:spcBef>
              <a:buNone/>
            </a:pPr>
            <a:endParaRPr lang="en-US" sz="1200" u="sng" dirty="0">
              <a:latin typeface="Times New Roman" panose="02020603050405020304" pitchFamily="18" charset="0"/>
              <a:cs typeface="Times New Roman" panose="02020603050405020304" pitchFamily="18" charset="0"/>
            </a:endParaRPr>
          </a:p>
          <a:p>
            <a:pPr marL="0" indent="0">
              <a:spcBef>
                <a:spcPts val="0"/>
              </a:spcBef>
              <a:buNone/>
            </a:pPr>
            <a:r>
              <a:rPr lang="en-US" sz="1200" u="sng" dirty="0">
                <a:latin typeface="Times New Roman" panose="02020603050405020304" pitchFamily="18" charset="0"/>
                <a:cs typeface="Times New Roman" panose="02020603050405020304" pitchFamily="18" charset="0"/>
              </a:rPr>
              <a:t>How is your solution valuable?</a:t>
            </a:r>
          </a:p>
          <a:p>
            <a:pPr marL="0" indent="0">
              <a:spcBef>
                <a:spcPts val="0"/>
              </a:spcBef>
              <a:buNone/>
            </a:pPr>
            <a:r>
              <a:rPr lang="en-US" sz="1200" dirty="0">
                <a:latin typeface="Times New Roman" panose="02020603050405020304" pitchFamily="18" charset="0"/>
                <a:cs typeface="Times New Roman" panose="02020603050405020304" pitchFamily="18" charset="0"/>
              </a:rPr>
              <a:t>My solution is valuable because it will help determine if tenure customers are more likely to churn based on customer behavior such as the preferences for contracts, how long they have been a customer with Telco, and if they are a senior citizen. These factors may impact on customer retention. The results of my research will not only benefit Telco Company but it will also benefit other companies so it can inspire other customers to give true feedback to the company especially with the preferences of contracts.</a:t>
            </a:r>
          </a:p>
          <a:p>
            <a:pPr marL="0" indent="0">
              <a:spcBef>
                <a:spcPts val="0"/>
              </a:spcBef>
              <a:buNone/>
            </a:pPr>
            <a:endParaRPr lang="en-US" sz="1200" u="sng" dirty="0">
              <a:latin typeface="Times New Roman" panose="02020603050405020304" pitchFamily="18" charset="0"/>
              <a:cs typeface="Times New Roman" panose="02020603050405020304" pitchFamily="18" charset="0"/>
            </a:endParaRPr>
          </a:p>
          <a:p>
            <a:pPr marL="0" indent="0">
              <a:spcBef>
                <a:spcPts val="0"/>
              </a:spcBef>
              <a:buNone/>
            </a:pPr>
            <a:r>
              <a:rPr lang="en-US" sz="1200" u="sng" dirty="0">
                <a:latin typeface="Times New Roman" panose="02020603050405020304" pitchFamily="18" charset="0"/>
                <a:cs typeface="Times New Roman" panose="02020603050405020304" pitchFamily="18" charset="0"/>
              </a:rPr>
              <a:t>What is your data source and how will you access it?</a:t>
            </a:r>
          </a:p>
          <a:p>
            <a:pPr marL="0" indent="0">
              <a:spcBef>
                <a:spcPts val="0"/>
              </a:spcBef>
              <a:buNone/>
            </a:pPr>
            <a:r>
              <a:rPr lang="en-US" sz="1200" dirty="0">
                <a:latin typeface="Times New Roman" panose="02020603050405020304" pitchFamily="18" charset="0"/>
                <a:cs typeface="Times New Roman" panose="02020603050405020304" pitchFamily="18" charset="0"/>
              </a:rPr>
              <a:t>The data source is from </a:t>
            </a:r>
            <a:r>
              <a:rPr lang="en-US" sz="1200"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https://www.kaggle.com/blastchar/telco-customer-churn</a:t>
            </a:r>
            <a:r>
              <a:rPr lang="en-US" sz="1200" dirty="0">
                <a:latin typeface="Times New Roman" panose="02020603050405020304" pitchFamily="18" charset="0"/>
                <a:cs typeface="Times New Roman" panose="02020603050405020304" pitchFamily="18" charset="0"/>
              </a:rPr>
              <a:t>. They are 7,044 customers in the dataset. I will not be using the whole data set because of some of the null values (</a:t>
            </a:r>
            <a:r>
              <a:rPr lang="en-US" sz="1200" dirty="0" err="1">
                <a:latin typeface="Times New Roman" panose="02020603050405020304" pitchFamily="18" charset="0"/>
                <a:cs typeface="Times New Roman" panose="02020603050405020304" pitchFamily="18" charset="0"/>
              </a:rPr>
              <a:t>TotalCharges</a:t>
            </a:r>
            <a:r>
              <a:rPr lang="en-US" sz="1200" dirty="0">
                <a:latin typeface="Times New Roman" panose="02020603050405020304" pitchFamily="18" charset="0"/>
                <a:cs typeface="Times New Roman" panose="02020603050405020304" pitchFamily="18" charset="0"/>
              </a:rPr>
              <a:t>) that may affect it.</a:t>
            </a:r>
          </a:p>
          <a:p>
            <a:pPr marL="0" indent="0">
              <a:buNone/>
            </a:pPr>
            <a:endParaRPr lang="en-US" sz="1200" u="sng" dirty="0">
              <a:latin typeface="Times New Roman" panose="02020603050405020304" pitchFamily="18" charset="0"/>
              <a:cs typeface="Times New Roman" panose="02020603050405020304" pitchFamily="18" charset="0"/>
            </a:endParaRPr>
          </a:p>
          <a:p>
            <a:pPr marL="0" indent="0">
              <a:spcBef>
                <a:spcPts val="0"/>
              </a:spcBef>
              <a:buNone/>
            </a:pPr>
            <a:r>
              <a:rPr lang="en-US" sz="1200" u="sng" dirty="0">
                <a:latin typeface="Times New Roman" panose="02020603050405020304" pitchFamily="18" charset="0"/>
                <a:cs typeface="Times New Roman" panose="02020603050405020304" pitchFamily="18" charset="0"/>
              </a:rPr>
              <a:t>What techniques from the course do you anticipate using?</a:t>
            </a:r>
          </a:p>
          <a:p>
            <a:pPr marL="0" indent="0">
              <a:spcBef>
                <a:spcPts val="0"/>
              </a:spcBef>
              <a:buNone/>
            </a:pPr>
            <a:r>
              <a:rPr lang="en-US" sz="1200" dirty="0">
                <a:latin typeface="Times New Roman" panose="02020603050405020304" pitchFamily="18" charset="0"/>
                <a:cs typeface="Times New Roman" panose="02020603050405020304" pitchFamily="18" charset="0"/>
              </a:rPr>
              <a:t>I anticipate using Logistic Regression, Gradient Boosting &amp; Random Forest Classifier, Support Vector Machine, Feature Importances.</a:t>
            </a:r>
          </a:p>
          <a:p>
            <a:pPr marL="0" indent="0">
              <a:buNone/>
            </a:pPr>
            <a:endParaRPr lang="en-US" sz="1200" u="sng" dirty="0">
              <a:latin typeface="Times New Roman" panose="02020603050405020304" pitchFamily="18" charset="0"/>
              <a:cs typeface="Times New Roman" panose="02020603050405020304" pitchFamily="18" charset="0"/>
            </a:endParaRPr>
          </a:p>
          <a:p>
            <a:pPr marL="0" indent="0">
              <a:spcBef>
                <a:spcPts val="0"/>
              </a:spcBef>
              <a:buNone/>
            </a:pPr>
            <a:r>
              <a:rPr lang="en-US" sz="1200" u="sng" dirty="0">
                <a:latin typeface="Times New Roman" panose="02020603050405020304" pitchFamily="18" charset="0"/>
                <a:cs typeface="Times New Roman" panose="02020603050405020304" pitchFamily="18" charset="0"/>
              </a:rPr>
              <a:t>What do you anticipate to be the biggest challenge you’ll face?</a:t>
            </a:r>
          </a:p>
          <a:p>
            <a:pPr marL="0" indent="0">
              <a:spcBef>
                <a:spcPts val="0"/>
              </a:spcBef>
              <a:buNone/>
            </a:pPr>
            <a:r>
              <a:rPr lang="en-US" sz="1200" dirty="0">
                <a:latin typeface="Times New Roman" panose="02020603050405020304" pitchFamily="18" charset="0"/>
                <a:cs typeface="Times New Roman" panose="02020603050405020304" pitchFamily="18" charset="0"/>
              </a:rPr>
              <a:t>Getting the best accuracy rate on churn, cleaning messy data, handling the class imbalance are the biggest hurdles I'll face.</a:t>
            </a:r>
          </a:p>
        </p:txBody>
      </p:sp>
    </p:spTree>
    <p:extLst>
      <p:ext uri="{BB962C8B-B14F-4D97-AF65-F5344CB8AC3E}">
        <p14:creationId xmlns:p14="http://schemas.microsoft.com/office/powerpoint/2010/main" val="361535694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1315482" y="472490"/>
            <a:ext cx="8816003"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Gradient Booster Classifier</a:t>
            </a:r>
          </a:p>
        </p:txBody>
      </p:sp>
      <p:sp>
        <p:nvSpPr>
          <p:cNvPr id="2" name="TextBox 1">
            <a:extLst>
              <a:ext uri="{FF2B5EF4-FFF2-40B4-BE49-F238E27FC236}">
                <a16:creationId xmlns:a16="http://schemas.microsoft.com/office/drawing/2014/main" id="{A8E92A4E-ABF8-41E7-8761-BD4CC42F24EA}"/>
              </a:ext>
            </a:extLst>
          </p:cNvPr>
          <p:cNvSpPr txBox="1"/>
          <p:nvPr/>
        </p:nvSpPr>
        <p:spPr>
          <a:xfrm>
            <a:off x="2088444" y="1998132"/>
            <a:ext cx="6073423" cy="3416320"/>
          </a:xfrm>
          <a:prstGeom prst="rect">
            <a:avLst/>
          </a:prstGeom>
          <a:noFill/>
        </p:spPr>
        <p:txBody>
          <a:bodyPr wrap="square" rtlCol="0">
            <a:spAutoFit/>
          </a:bodyPr>
          <a:lstStyle/>
          <a:p>
            <a:r>
              <a:rPr lang="en-US" dirty="0"/>
              <a:t>The Gradient Boosting Classifier results are below:</a:t>
            </a:r>
          </a:p>
          <a:p>
            <a:r>
              <a:rPr lang="en-US" dirty="0"/>
              <a:t>Accuracy: 81.16422148603881</a:t>
            </a:r>
          </a:p>
          <a:p>
            <a:r>
              <a:rPr lang="en-US" dirty="0"/>
              <a:t>F1: 73.93137011779294</a:t>
            </a:r>
          </a:p>
          <a:p>
            <a:r>
              <a:rPr lang="en-US" dirty="0"/>
              <a:t>Precision 77.00831847890672</a:t>
            </a:r>
          </a:p>
          <a:p>
            <a:r>
              <a:rPr lang="en-US" dirty="0"/>
              <a:t>Recall: 72.22334026901342</a:t>
            </a:r>
          </a:p>
          <a:p>
            <a:r>
              <a:rPr lang="en-US" dirty="0"/>
              <a:t>Cross Validation: [78.89294404 78.75836884 78.51491175]</a:t>
            </a:r>
          </a:p>
          <a:p>
            <a:endParaRPr lang="en-US" dirty="0"/>
          </a:p>
          <a:p>
            <a:endParaRPr lang="en-US" dirty="0"/>
          </a:p>
          <a:p>
            <a:r>
              <a:rPr lang="en-US" dirty="0"/>
              <a:t>Here is the confusion matrix below:</a:t>
            </a:r>
          </a:p>
          <a:p>
            <a:r>
              <a:rPr lang="en-US" dirty="0"/>
              <a:t> [[1414  129]</a:t>
            </a:r>
          </a:p>
          <a:p>
            <a:r>
              <a:rPr lang="en-US" dirty="0"/>
              <a:t> [ 269  301]]</a:t>
            </a:r>
          </a:p>
        </p:txBody>
      </p:sp>
    </p:spTree>
    <p:extLst>
      <p:ext uri="{BB962C8B-B14F-4D97-AF65-F5344CB8AC3E}">
        <p14:creationId xmlns:p14="http://schemas.microsoft.com/office/powerpoint/2010/main" val="23860881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1635864" y="472490"/>
            <a:ext cx="817525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Random Forest Classifier</a:t>
            </a:r>
          </a:p>
        </p:txBody>
      </p:sp>
      <p:sp>
        <p:nvSpPr>
          <p:cNvPr id="2" name="TextBox 1">
            <a:extLst>
              <a:ext uri="{FF2B5EF4-FFF2-40B4-BE49-F238E27FC236}">
                <a16:creationId xmlns:a16="http://schemas.microsoft.com/office/drawing/2014/main" id="{A8E92A4E-ABF8-41E7-8761-BD4CC42F24EA}"/>
              </a:ext>
            </a:extLst>
          </p:cNvPr>
          <p:cNvSpPr txBox="1"/>
          <p:nvPr/>
        </p:nvSpPr>
        <p:spPr>
          <a:xfrm>
            <a:off x="2088444" y="1998132"/>
            <a:ext cx="6073423" cy="3416320"/>
          </a:xfrm>
          <a:prstGeom prst="rect">
            <a:avLst/>
          </a:prstGeom>
          <a:noFill/>
        </p:spPr>
        <p:txBody>
          <a:bodyPr wrap="square" rtlCol="0">
            <a:spAutoFit/>
          </a:bodyPr>
          <a:lstStyle/>
          <a:p>
            <a:r>
              <a:rPr lang="en-US" dirty="0"/>
              <a:t>The Random Forest Classifier results are below:</a:t>
            </a:r>
          </a:p>
          <a:p>
            <a:r>
              <a:rPr lang="en-US" dirty="0"/>
              <a:t>Accuracy: 78.98722195929957</a:t>
            </a:r>
          </a:p>
          <a:p>
            <a:r>
              <a:rPr lang="en-US" dirty="0"/>
              <a:t>F1: 72.14916759683663</a:t>
            </a:r>
          </a:p>
          <a:p>
            <a:r>
              <a:rPr lang="en-US" dirty="0"/>
              <a:t>Precision: 73.34214844295491</a:t>
            </a:r>
          </a:p>
          <a:p>
            <a:r>
              <a:rPr lang="en-US" dirty="0"/>
              <a:t>Recall: 71.28588645950586</a:t>
            </a:r>
          </a:p>
          <a:p>
            <a:r>
              <a:rPr lang="en-US" dirty="0"/>
              <a:t>Cross Validation: [77.37226277 76.44552648 75.47169811]</a:t>
            </a:r>
          </a:p>
          <a:p>
            <a:endParaRPr lang="en-US" dirty="0"/>
          </a:p>
          <a:p>
            <a:endParaRPr lang="en-US" dirty="0"/>
          </a:p>
          <a:p>
            <a:r>
              <a:rPr lang="en-US" dirty="0"/>
              <a:t>Here is the confusion matrix below:</a:t>
            </a:r>
          </a:p>
          <a:p>
            <a:r>
              <a:rPr lang="en-US" dirty="0"/>
              <a:t> [[1358  185]</a:t>
            </a:r>
          </a:p>
          <a:p>
            <a:r>
              <a:rPr lang="en-US" dirty="0"/>
              <a:t> [ 259  311]]</a:t>
            </a:r>
          </a:p>
        </p:txBody>
      </p:sp>
    </p:spTree>
    <p:extLst>
      <p:ext uri="{BB962C8B-B14F-4D97-AF65-F5344CB8AC3E}">
        <p14:creationId xmlns:p14="http://schemas.microsoft.com/office/powerpoint/2010/main" val="37905623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93A0A-694C-415C-A1E4-A4239333FCED}"/>
              </a:ext>
            </a:extLst>
          </p:cNvPr>
          <p:cNvSpPr/>
          <p:nvPr/>
        </p:nvSpPr>
        <p:spPr>
          <a:xfrm>
            <a:off x="1771805" y="472490"/>
            <a:ext cx="790338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Support Vector Machine</a:t>
            </a:r>
          </a:p>
        </p:txBody>
      </p:sp>
      <p:sp>
        <p:nvSpPr>
          <p:cNvPr id="2" name="TextBox 1">
            <a:extLst>
              <a:ext uri="{FF2B5EF4-FFF2-40B4-BE49-F238E27FC236}">
                <a16:creationId xmlns:a16="http://schemas.microsoft.com/office/drawing/2014/main" id="{A8E92A4E-ABF8-41E7-8761-BD4CC42F24EA}"/>
              </a:ext>
            </a:extLst>
          </p:cNvPr>
          <p:cNvSpPr txBox="1"/>
          <p:nvPr/>
        </p:nvSpPr>
        <p:spPr>
          <a:xfrm>
            <a:off x="2088444" y="1998132"/>
            <a:ext cx="6073423" cy="3693319"/>
          </a:xfrm>
          <a:prstGeom prst="rect">
            <a:avLst/>
          </a:prstGeom>
          <a:noFill/>
        </p:spPr>
        <p:txBody>
          <a:bodyPr wrap="square" rtlCol="0">
            <a:spAutoFit/>
          </a:bodyPr>
          <a:lstStyle/>
          <a:p>
            <a:r>
              <a:rPr lang="en-US" dirty="0"/>
              <a:t>The Support Vector Machine (Classifier) results are below:</a:t>
            </a:r>
          </a:p>
          <a:p>
            <a:r>
              <a:rPr lang="en-US" dirty="0"/>
              <a:t>Accuracy: 79.9810695693327</a:t>
            </a:r>
          </a:p>
          <a:p>
            <a:r>
              <a:rPr lang="en-US" dirty="0"/>
              <a:t>F1: 71.76141305566938</a:t>
            </a:r>
          </a:p>
          <a:p>
            <a:r>
              <a:rPr lang="en-US" dirty="0"/>
              <a:t>Precision: 75.49337570559982</a:t>
            </a:r>
          </a:p>
          <a:p>
            <a:r>
              <a:rPr lang="en-US" dirty="0"/>
              <a:t>Recall: 69.97504292162682</a:t>
            </a:r>
          </a:p>
          <a:p>
            <a:r>
              <a:rPr lang="en-US" dirty="0"/>
              <a:t>Cross Validation: [79.31873479 78.51491175 78.63664029]</a:t>
            </a:r>
          </a:p>
          <a:p>
            <a:endParaRPr lang="en-US" dirty="0"/>
          </a:p>
          <a:p>
            <a:endParaRPr lang="en-US" dirty="0"/>
          </a:p>
          <a:p>
            <a:r>
              <a:rPr lang="en-US" dirty="0"/>
              <a:t>Here is the confusion matrix below:</a:t>
            </a:r>
          </a:p>
          <a:p>
            <a:r>
              <a:rPr lang="en-US" dirty="0"/>
              <a:t> [[1415  128]</a:t>
            </a:r>
          </a:p>
          <a:p>
            <a:r>
              <a:rPr lang="en-US" dirty="0"/>
              <a:t> [ 295  275]]</a:t>
            </a:r>
          </a:p>
        </p:txBody>
      </p:sp>
    </p:spTree>
    <p:extLst>
      <p:ext uri="{BB962C8B-B14F-4D97-AF65-F5344CB8AC3E}">
        <p14:creationId xmlns:p14="http://schemas.microsoft.com/office/powerpoint/2010/main" val="34557519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pPr algn="ctr"/>
            <a:r>
              <a:rPr lang="en-US" sz="2500" dirty="0"/>
              <a:t>Analysis</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79677" y="795339"/>
            <a:ext cx="8946541" cy="7919683"/>
          </a:xfrm>
        </p:spPr>
        <p:txBody>
          <a:bodyPr>
            <a:normAutofit/>
          </a:bodyPr>
          <a:lstStyle/>
          <a:p>
            <a:pPr marL="0" indent="0">
              <a:buNone/>
            </a:pPr>
            <a:r>
              <a:rPr lang="en-US" sz="1500" u="sng" dirty="0"/>
              <a:t>How you chose your model specification and what alternatives you compared it to:</a:t>
            </a:r>
          </a:p>
          <a:p>
            <a:pPr marL="0" indent="0">
              <a:buNone/>
            </a:pPr>
            <a:r>
              <a:rPr lang="en-US" sz="1500" dirty="0"/>
              <a:t>I chose Logistic Regression because it was straightforward to use and easy to train. I chose Gradient Boosting because of the decision trees that can predict which age group has the most popularity with each of the questions. Also, it handles null values, which may be the most useful model for my dataset. I chose Random Forest because it is faster to produce results. Also, my data is not all balanced so this feature is efficient to use. I chose Support Vector Classifier due to its flexibility for datasets.</a:t>
            </a:r>
          </a:p>
          <a:p>
            <a:pPr marL="0" indent="0">
              <a:buNone/>
            </a:pPr>
            <a:r>
              <a:rPr lang="en-US" sz="1500" dirty="0"/>
              <a:t>Gradient Boosting, Random Forest, Support Vector Classifier, and Logistic Regression were the models I chose for this based on the lessons I read. I checked on all those 4 models to determine which model would fit accurately with my model.</a:t>
            </a:r>
          </a:p>
          <a:p>
            <a:pPr marL="0" indent="0">
              <a:buNone/>
            </a:pPr>
            <a:r>
              <a:rPr lang="en-US" sz="1500" dirty="0"/>
              <a:t>Support Vector Classifier had the lowest accuracy score of 32.76% and the lowest overall for cross-validation scores. Gradient Boosting had the second lowest accuracy score of 34.81%. Random Forest had the second highest accuracy score of 35.15%. Logistic Regression had the highest accuracy score with 37.15%.</a:t>
            </a:r>
          </a:p>
          <a:p>
            <a:pPr marL="0" indent="0">
              <a:buNone/>
            </a:pPr>
            <a:r>
              <a:rPr lang="en-US" sz="1500" dirty="0"/>
              <a:t>The cross-validation scores were not consistent with the accuracy scores because Gradient Boosting had higher cross-validation scores than Random Forest and Logistic Regression despite it was the second lowest accuracy score.</a:t>
            </a:r>
          </a:p>
          <a:p>
            <a:pPr marL="0" indent="0">
              <a:buNone/>
            </a:pPr>
            <a:endParaRPr lang="en-US" sz="1500" dirty="0"/>
          </a:p>
        </p:txBody>
      </p:sp>
    </p:spTree>
    <p:extLst>
      <p:ext uri="{BB962C8B-B14F-4D97-AF65-F5344CB8AC3E}">
        <p14:creationId xmlns:p14="http://schemas.microsoft.com/office/powerpoint/2010/main" val="1913121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pPr algn="ctr"/>
            <a:r>
              <a:rPr lang="en-US" sz="2500" dirty="0"/>
              <a:t>Analysis (Part 1)</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79677" y="795339"/>
            <a:ext cx="8946541" cy="7919683"/>
          </a:xfrm>
        </p:spPr>
        <p:txBody>
          <a:bodyPr>
            <a:normAutofit/>
          </a:bodyPr>
          <a:lstStyle/>
          <a:p>
            <a:pPr marL="0" indent="0">
              <a:buNone/>
            </a:pPr>
            <a:r>
              <a:rPr lang="en-US" sz="1300" u="sng" dirty="0"/>
              <a:t>Describe your model in detail: why you chose it, why it works, what problem it solves, how it will run in a production like environment. What would you need to do to maintain it going forward?</a:t>
            </a:r>
          </a:p>
          <a:p>
            <a:pPr marL="0" indent="0">
              <a:buNone/>
            </a:pPr>
            <a:r>
              <a:rPr lang="en-US" sz="1300" dirty="0"/>
              <a:t>I chose Logistic Regression because it was straightforward to use and easy to train. I chose Gradient Boosting because of the decision trees that can predict which variables has the most popularity with each of the questions. Also, it handles null values, which may be the most useful model for my dataset. I chose Random Forest because it is faster to produce results. Also, my data is not all balanced so this feature is efficient to use. I chose Support Vector Classifier due to its flexibility for datasets.</a:t>
            </a:r>
          </a:p>
          <a:p>
            <a:pPr marL="0" indent="0">
              <a:buNone/>
            </a:pPr>
            <a:r>
              <a:rPr lang="en-US" sz="1300" dirty="0"/>
              <a:t>Gradient Boosting, Random Forest, Support Vector Classifier, and Logistic Regression were the models I chose for this based on the lessons I read. I checked on all those 4 models to determine which model would fit accurately with my model.</a:t>
            </a:r>
          </a:p>
          <a:p>
            <a:pPr marL="0" indent="0">
              <a:buNone/>
            </a:pPr>
            <a:r>
              <a:rPr lang="en-US" sz="1300" dirty="0"/>
              <a:t>Random Forest Classifier had the second lowest accuracy score of 78.99% and had the lowest overall for cross-validation scores. Logistic Regression had the second lowest accuracy score of 79.08%. Support Vector Machine had the second highest accuracy score with 79.98%, but it ranked 1st in cross-validation scores. Gradient Boosting had the highest accuracy score of 81.16%, but it ranked 2nd in cross-validation scores. Therefore, The cross-validation scores were inconsistent with the </a:t>
            </a:r>
            <a:r>
              <a:rPr lang="en-US" sz="1300" dirty="0" err="1"/>
              <a:t>the</a:t>
            </a:r>
            <a:r>
              <a:rPr lang="en-US" sz="1300" dirty="0"/>
              <a:t> four models that I used in terms of ranking.</a:t>
            </a:r>
          </a:p>
          <a:p>
            <a:pPr marL="0" indent="0">
              <a:buNone/>
            </a:pPr>
            <a:r>
              <a:rPr lang="en-US" sz="1300" dirty="0"/>
              <a:t>The models work because of the consistent scores among the models and higher than expected scores. The problem that it helped determine if tenure customers are more likely to churn based on customer behavior such as the preferences for contracts, how long they have been a customer with Telco, and how much they pay monthly and in total charges. These factors may impact on customer retention. The results of my research will not only benefit Telco Company but it will also benefit other companies so it can inspire other customers to give true feedback to the company especially with the preferences of contracts.</a:t>
            </a:r>
            <a:endParaRPr lang="en-US" sz="1300" u="sng" dirty="0"/>
          </a:p>
          <a:p>
            <a:pPr marL="0" indent="0">
              <a:buNone/>
            </a:pPr>
            <a:r>
              <a:rPr lang="en-US" sz="1300" dirty="0"/>
              <a:t>What I would need to do to maintain it going forward is to test out one more model (which is Feature Importances) to determine which variables are the most relevant.</a:t>
            </a:r>
          </a:p>
        </p:txBody>
      </p:sp>
    </p:spTree>
    <p:extLst>
      <p:ext uri="{BB962C8B-B14F-4D97-AF65-F5344CB8AC3E}">
        <p14:creationId xmlns:p14="http://schemas.microsoft.com/office/powerpoint/2010/main" val="5471975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pPr algn="ctr"/>
            <a:r>
              <a:rPr lang="en-US" sz="2500" dirty="0"/>
              <a:t>Analysis (Part 2)</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79677" y="795339"/>
            <a:ext cx="8946541" cy="7919683"/>
          </a:xfrm>
        </p:spPr>
        <p:txBody>
          <a:bodyPr>
            <a:normAutofit/>
          </a:bodyPr>
          <a:lstStyle/>
          <a:p>
            <a:pPr marL="0" indent="0">
              <a:buNone/>
            </a:pPr>
            <a:r>
              <a:rPr lang="en-US" sz="1400" u="sng" dirty="0"/>
              <a:t>What do the metrics you present (</a:t>
            </a:r>
            <a:r>
              <a:rPr lang="en-US" sz="1400" u="sng" dirty="0" err="1"/>
              <a:t>ie</a:t>
            </a:r>
            <a:r>
              <a:rPr lang="en-US" sz="1400" u="sng" dirty="0"/>
              <a:t>, Precision, Recall, Accuracy) mean in terms of the goals you set out for this project?</a:t>
            </a:r>
          </a:p>
          <a:p>
            <a:pPr marL="0" indent="0">
              <a:buNone/>
            </a:pPr>
            <a:r>
              <a:rPr lang="en-US" sz="1400" dirty="0"/>
              <a:t>The best model was Gradient Boosting. 77.01% of precision means it is the ratio of accurately predicted positive observations out of the overall observations (True Positive divided by True Positive + False Positive). For Recall (sensitivity), 72.22% is the ratio of the accurately predicted positive observations out of the overall observations in the actual class labeled (True Positive divided by True Positive + False Negative). The recall score was lower because there was more false negative observations in the dataset. 81.16% of accuracy means (True Positive + True Negative)/(True Positive + False Positive + False Negative + True Negative)). This was the highest out of the three because there was more true negative observations.</a:t>
            </a:r>
          </a:p>
          <a:p>
            <a:pPr marL="0" indent="0">
              <a:buNone/>
            </a:pPr>
            <a:r>
              <a:rPr lang="en-US" sz="1400" u="sng" dirty="0"/>
              <a:t>Based on your modeling and analysis, what recommendations would you be able to confidently give in order to prevent a customer from churning?</a:t>
            </a:r>
          </a:p>
          <a:p>
            <a:r>
              <a:rPr lang="en-US" sz="1400" dirty="0"/>
              <a:t>The recommendations to prevent from a customer from churning are the following:</a:t>
            </a:r>
          </a:p>
          <a:p>
            <a:r>
              <a:rPr lang="en-US" sz="1400" dirty="0"/>
              <a:t>Make, meet or exceed customer expectations</a:t>
            </a:r>
          </a:p>
          <a:p>
            <a:r>
              <a:rPr lang="en-US" sz="1400" dirty="0"/>
              <a:t>Turn weaknesses into strengths</a:t>
            </a:r>
          </a:p>
          <a:p>
            <a:r>
              <a:rPr lang="en-US" sz="1400" dirty="0"/>
              <a:t>Offer more discounts for certain services and less tenured customers</a:t>
            </a:r>
          </a:p>
          <a:p>
            <a:r>
              <a:rPr lang="en-US" sz="1400" dirty="0"/>
              <a:t>Emphasize on customers' complaints</a:t>
            </a:r>
          </a:p>
          <a:p>
            <a:r>
              <a:rPr lang="en-US" sz="1400" dirty="0"/>
              <a:t>Improve communication skills with the customer(s)</a:t>
            </a:r>
          </a:p>
          <a:p>
            <a:r>
              <a:rPr lang="en-US" sz="1400" dirty="0"/>
              <a:t>Look out for other competition and match or better their competitors' offer for that particular competition</a:t>
            </a:r>
          </a:p>
        </p:txBody>
      </p:sp>
    </p:spTree>
    <p:extLst>
      <p:ext uri="{BB962C8B-B14F-4D97-AF65-F5344CB8AC3E}">
        <p14:creationId xmlns:p14="http://schemas.microsoft.com/office/powerpoint/2010/main" val="19343090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lstStyle/>
          <a:p>
            <a:pPr algn="ctr"/>
            <a:r>
              <a:rPr lang="en-US" sz="2500" dirty="0"/>
              <a:t>Feature Importances</a:t>
            </a:r>
          </a:p>
        </p:txBody>
      </p:sp>
      <p:graphicFrame>
        <p:nvGraphicFramePr>
          <p:cNvPr id="4" name="Content Placeholder 3">
            <a:extLst>
              <a:ext uri="{FF2B5EF4-FFF2-40B4-BE49-F238E27FC236}">
                <a16:creationId xmlns:a16="http://schemas.microsoft.com/office/drawing/2014/main" id="{B7951D4E-1D81-4995-BE73-3973F520DBFD}"/>
              </a:ext>
            </a:extLst>
          </p:cNvPr>
          <p:cNvGraphicFramePr>
            <a:graphicFrameLocks noGrp="1"/>
          </p:cNvGraphicFramePr>
          <p:nvPr>
            <p:ph idx="1"/>
            <p:extLst>
              <p:ext uri="{D42A27DB-BD31-4B8C-83A1-F6EECF244321}">
                <p14:modId xmlns:p14="http://schemas.microsoft.com/office/powerpoint/2010/main" val="1044064646"/>
              </p:ext>
            </p:extLst>
          </p:nvPr>
        </p:nvGraphicFramePr>
        <p:xfrm>
          <a:off x="476052" y="4221417"/>
          <a:ext cx="2392984" cy="2545997"/>
        </p:xfrm>
        <a:graphic>
          <a:graphicData uri="http://schemas.openxmlformats.org/drawingml/2006/table">
            <a:tbl>
              <a:tblPr/>
              <a:tblGrid>
                <a:gridCol w="1503750">
                  <a:extLst>
                    <a:ext uri="{9D8B030D-6E8A-4147-A177-3AD203B41FA5}">
                      <a16:colId xmlns:a16="http://schemas.microsoft.com/office/drawing/2014/main" val="1939960930"/>
                    </a:ext>
                  </a:extLst>
                </a:gridCol>
                <a:gridCol w="889234">
                  <a:extLst>
                    <a:ext uri="{9D8B030D-6E8A-4147-A177-3AD203B41FA5}">
                      <a16:colId xmlns:a16="http://schemas.microsoft.com/office/drawing/2014/main" val="3263957205"/>
                    </a:ext>
                  </a:extLst>
                </a:gridCol>
              </a:tblGrid>
              <a:tr h="595285">
                <a:tc>
                  <a:txBody>
                    <a:bodyPr/>
                    <a:lstStyle/>
                    <a:p>
                      <a:pPr algn="r"/>
                      <a:br>
                        <a:rPr lang="en-US" sz="800" b="1" dirty="0">
                          <a:effectLst/>
                        </a:rPr>
                      </a:br>
                      <a:r>
                        <a:rPr lang="en-US" sz="800" b="1" dirty="0">
                          <a:effectLst/>
                        </a:rPr>
                        <a:t>Feature Importances</a:t>
                      </a:r>
                    </a:p>
                  </a:txBody>
                  <a:tcPr anchor="ctr">
                    <a:lnL>
                      <a:noFill/>
                    </a:lnL>
                    <a:lnR>
                      <a:noFill/>
                    </a:lnR>
                    <a:lnT>
                      <a:noFill/>
                    </a:lnT>
                    <a:lnB>
                      <a:noFill/>
                    </a:lnB>
                  </a:tcPr>
                </a:tc>
                <a:tc>
                  <a:txBody>
                    <a:bodyPr/>
                    <a:lstStyle/>
                    <a:p>
                      <a:endParaRPr lang="en-US" sz="800" dirty="0"/>
                    </a:p>
                  </a:txBody>
                  <a:tcPr>
                    <a:lnL>
                      <a:noFill/>
                    </a:lnL>
                  </a:tcPr>
                </a:tc>
                <a:extLst>
                  <a:ext uri="{0D108BD9-81ED-4DB2-BD59-A6C34878D82A}">
                    <a16:rowId xmlns:a16="http://schemas.microsoft.com/office/drawing/2014/main" val="3030192414"/>
                  </a:ext>
                </a:extLst>
              </a:tr>
              <a:tr h="243839">
                <a:tc>
                  <a:txBody>
                    <a:bodyPr/>
                    <a:lstStyle/>
                    <a:p>
                      <a:pPr fontAlgn="ctr"/>
                      <a:r>
                        <a:rPr lang="en-US" sz="800" b="1">
                          <a:effectLst/>
                        </a:rPr>
                        <a:t>TenureGroup</a:t>
                      </a:r>
                    </a:p>
                  </a:txBody>
                  <a:tcPr anchor="ctr">
                    <a:lnL>
                      <a:noFill/>
                    </a:lnL>
                    <a:lnR>
                      <a:noFill/>
                    </a:lnR>
                    <a:lnT>
                      <a:noFill/>
                    </a:lnT>
                    <a:lnB>
                      <a:noFill/>
                    </a:lnB>
                  </a:tcPr>
                </a:tc>
                <a:tc>
                  <a:txBody>
                    <a:bodyPr/>
                    <a:lstStyle/>
                    <a:p>
                      <a:pPr algn="r"/>
                      <a:r>
                        <a:rPr lang="en-US" sz="800" dirty="0">
                          <a:effectLst/>
                        </a:rPr>
                        <a:t>0.235709</a:t>
                      </a:r>
                    </a:p>
                  </a:txBody>
                  <a:tcPr anchor="ctr">
                    <a:lnL>
                      <a:noFill/>
                    </a:lnL>
                    <a:lnR>
                      <a:noFill/>
                    </a:lnR>
                    <a:lnB>
                      <a:noFill/>
                    </a:lnB>
                  </a:tcPr>
                </a:tc>
                <a:extLst>
                  <a:ext uri="{0D108BD9-81ED-4DB2-BD59-A6C34878D82A}">
                    <a16:rowId xmlns:a16="http://schemas.microsoft.com/office/drawing/2014/main" val="2776761606"/>
                  </a:ext>
                </a:extLst>
              </a:tr>
              <a:tr h="243839">
                <a:tc>
                  <a:txBody>
                    <a:bodyPr/>
                    <a:lstStyle/>
                    <a:p>
                      <a:pPr fontAlgn="ctr"/>
                      <a:r>
                        <a:rPr lang="en-US" sz="800" b="1">
                          <a:effectLst/>
                        </a:rPr>
                        <a:t>TCGroup</a:t>
                      </a:r>
                    </a:p>
                  </a:txBody>
                  <a:tcPr anchor="ctr">
                    <a:lnL>
                      <a:noFill/>
                    </a:lnL>
                    <a:lnR>
                      <a:noFill/>
                    </a:lnR>
                    <a:lnT>
                      <a:noFill/>
                    </a:lnT>
                    <a:lnB>
                      <a:noFill/>
                    </a:lnB>
                  </a:tcPr>
                </a:tc>
                <a:tc>
                  <a:txBody>
                    <a:bodyPr/>
                    <a:lstStyle/>
                    <a:p>
                      <a:pPr algn="r"/>
                      <a:r>
                        <a:rPr lang="en-US" sz="800">
                          <a:effectLst/>
                        </a:rPr>
                        <a:t>0.201333</a:t>
                      </a:r>
                    </a:p>
                  </a:txBody>
                  <a:tcPr anchor="ctr">
                    <a:lnL>
                      <a:noFill/>
                    </a:lnL>
                    <a:lnR>
                      <a:noFill/>
                    </a:lnR>
                    <a:lnT>
                      <a:noFill/>
                    </a:lnT>
                    <a:lnB>
                      <a:noFill/>
                    </a:lnB>
                  </a:tcPr>
                </a:tc>
                <a:extLst>
                  <a:ext uri="{0D108BD9-81ED-4DB2-BD59-A6C34878D82A}">
                    <a16:rowId xmlns:a16="http://schemas.microsoft.com/office/drawing/2014/main" val="35450883"/>
                  </a:ext>
                </a:extLst>
              </a:tr>
              <a:tr h="243839">
                <a:tc>
                  <a:txBody>
                    <a:bodyPr/>
                    <a:lstStyle/>
                    <a:p>
                      <a:pPr fontAlgn="ctr"/>
                      <a:r>
                        <a:rPr lang="en-US" sz="800" b="1">
                          <a:effectLst/>
                        </a:rPr>
                        <a:t>Contract</a:t>
                      </a:r>
                    </a:p>
                  </a:txBody>
                  <a:tcPr anchor="ctr">
                    <a:lnL>
                      <a:noFill/>
                    </a:lnL>
                    <a:lnR>
                      <a:noFill/>
                    </a:lnR>
                    <a:lnT>
                      <a:noFill/>
                    </a:lnT>
                    <a:lnB>
                      <a:noFill/>
                    </a:lnB>
                  </a:tcPr>
                </a:tc>
                <a:tc>
                  <a:txBody>
                    <a:bodyPr/>
                    <a:lstStyle/>
                    <a:p>
                      <a:pPr algn="r"/>
                      <a:r>
                        <a:rPr lang="en-US" sz="800" dirty="0">
                          <a:effectLst/>
                        </a:rPr>
                        <a:t>0.195182</a:t>
                      </a:r>
                    </a:p>
                  </a:txBody>
                  <a:tcPr anchor="ctr">
                    <a:lnL>
                      <a:noFill/>
                    </a:lnL>
                    <a:lnR>
                      <a:noFill/>
                    </a:lnR>
                    <a:lnT>
                      <a:noFill/>
                    </a:lnT>
                    <a:lnB>
                      <a:noFill/>
                    </a:lnB>
                  </a:tcPr>
                </a:tc>
                <a:extLst>
                  <a:ext uri="{0D108BD9-81ED-4DB2-BD59-A6C34878D82A}">
                    <a16:rowId xmlns:a16="http://schemas.microsoft.com/office/drawing/2014/main" val="2839067746"/>
                  </a:ext>
                </a:extLst>
              </a:tr>
              <a:tr h="243839">
                <a:tc>
                  <a:txBody>
                    <a:bodyPr/>
                    <a:lstStyle/>
                    <a:p>
                      <a:pPr fontAlgn="ctr"/>
                      <a:r>
                        <a:rPr lang="en-US" sz="800" b="1">
                          <a:effectLst/>
                        </a:rPr>
                        <a:t>MCGroup</a:t>
                      </a:r>
                    </a:p>
                  </a:txBody>
                  <a:tcPr anchor="ctr">
                    <a:lnL>
                      <a:noFill/>
                    </a:lnL>
                    <a:lnR>
                      <a:noFill/>
                    </a:lnR>
                    <a:lnT>
                      <a:noFill/>
                    </a:lnT>
                    <a:lnB>
                      <a:noFill/>
                    </a:lnB>
                  </a:tcPr>
                </a:tc>
                <a:tc>
                  <a:txBody>
                    <a:bodyPr/>
                    <a:lstStyle/>
                    <a:p>
                      <a:pPr algn="r"/>
                      <a:r>
                        <a:rPr lang="en-US" sz="800">
                          <a:effectLst/>
                        </a:rPr>
                        <a:t>0.192471</a:t>
                      </a:r>
                    </a:p>
                  </a:txBody>
                  <a:tcPr anchor="ctr">
                    <a:lnL>
                      <a:noFill/>
                    </a:lnL>
                    <a:lnR>
                      <a:noFill/>
                    </a:lnR>
                    <a:lnT>
                      <a:noFill/>
                    </a:lnT>
                    <a:lnB>
                      <a:noFill/>
                    </a:lnB>
                  </a:tcPr>
                </a:tc>
                <a:extLst>
                  <a:ext uri="{0D108BD9-81ED-4DB2-BD59-A6C34878D82A}">
                    <a16:rowId xmlns:a16="http://schemas.microsoft.com/office/drawing/2014/main" val="2983076699"/>
                  </a:ext>
                </a:extLst>
              </a:tr>
              <a:tr h="243839">
                <a:tc>
                  <a:txBody>
                    <a:bodyPr/>
                    <a:lstStyle/>
                    <a:p>
                      <a:pPr fontAlgn="ctr"/>
                      <a:r>
                        <a:rPr lang="en-US" sz="800" b="1">
                          <a:effectLst/>
                        </a:rPr>
                        <a:t>InternetService</a:t>
                      </a:r>
                    </a:p>
                  </a:txBody>
                  <a:tcPr anchor="ctr">
                    <a:lnL>
                      <a:noFill/>
                    </a:lnL>
                    <a:lnR>
                      <a:noFill/>
                    </a:lnR>
                    <a:lnT>
                      <a:noFill/>
                    </a:lnT>
                    <a:lnB>
                      <a:noFill/>
                    </a:lnB>
                  </a:tcPr>
                </a:tc>
                <a:tc>
                  <a:txBody>
                    <a:bodyPr/>
                    <a:lstStyle/>
                    <a:p>
                      <a:pPr algn="r"/>
                      <a:r>
                        <a:rPr lang="en-US" sz="800">
                          <a:effectLst/>
                        </a:rPr>
                        <a:t>0.060306</a:t>
                      </a:r>
                    </a:p>
                  </a:txBody>
                  <a:tcPr anchor="ctr">
                    <a:lnL>
                      <a:noFill/>
                    </a:lnL>
                    <a:lnR>
                      <a:noFill/>
                    </a:lnR>
                    <a:lnT>
                      <a:noFill/>
                    </a:lnT>
                    <a:lnB>
                      <a:noFill/>
                    </a:lnB>
                  </a:tcPr>
                </a:tc>
                <a:extLst>
                  <a:ext uri="{0D108BD9-81ED-4DB2-BD59-A6C34878D82A}">
                    <a16:rowId xmlns:a16="http://schemas.microsoft.com/office/drawing/2014/main" val="3325222163"/>
                  </a:ext>
                </a:extLst>
              </a:tr>
              <a:tr h="243839">
                <a:tc>
                  <a:txBody>
                    <a:bodyPr/>
                    <a:lstStyle/>
                    <a:p>
                      <a:pPr fontAlgn="ctr"/>
                      <a:r>
                        <a:rPr lang="en-US" sz="800" b="1">
                          <a:effectLst/>
                        </a:rPr>
                        <a:t>PaperlessBilling</a:t>
                      </a:r>
                    </a:p>
                  </a:txBody>
                  <a:tcPr anchor="ctr">
                    <a:lnL>
                      <a:noFill/>
                    </a:lnL>
                    <a:lnR>
                      <a:noFill/>
                    </a:lnR>
                    <a:lnT>
                      <a:noFill/>
                    </a:lnT>
                    <a:lnB>
                      <a:noFill/>
                    </a:lnB>
                  </a:tcPr>
                </a:tc>
                <a:tc>
                  <a:txBody>
                    <a:bodyPr/>
                    <a:lstStyle/>
                    <a:p>
                      <a:pPr algn="r"/>
                      <a:r>
                        <a:rPr lang="en-US" sz="800">
                          <a:effectLst/>
                        </a:rPr>
                        <a:t>0.052348</a:t>
                      </a:r>
                    </a:p>
                  </a:txBody>
                  <a:tcPr anchor="ctr">
                    <a:lnL>
                      <a:noFill/>
                    </a:lnL>
                    <a:lnR>
                      <a:noFill/>
                    </a:lnR>
                    <a:lnT>
                      <a:noFill/>
                    </a:lnT>
                    <a:lnB>
                      <a:noFill/>
                    </a:lnB>
                  </a:tcPr>
                </a:tc>
                <a:extLst>
                  <a:ext uri="{0D108BD9-81ED-4DB2-BD59-A6C34878D82A}">
                    <a16:rowId xmlns:a16="http://schemas.microsoft.com/office/drawing/2014/main" val="2254680007"/>
                  </a:ext>
                </a:extLst>
              </a:tr>
              <a:tr h="243839">
                <a:tc>
                  <a:txBody>
                    <a:bodyPr/>
                    <a:lstStyle/>
                    <a:p>
                      <a:pPr fontAlgn="ctr"/>
                      <a:r>
                        <a:rPr lang="en-US" sz="800" b="1">
                          <a:effectLst/>
                        </a:rPr>
                        <a:t>SeniorCitizen</a:t>
                      </a:r>
                    </a:p>
                  </a:txBody>
                  <a:tcPr anchor="ctr">
                    <a:lnL>
                      <a:noFill/>
                    </a:lnL>
                    <a:lnR>
                      <a:noFill/>
                    </a:lnR>
                    <a:lnT>
                      <a:noFill/>
                    </a:lnT>
                    <a:lnB>
                      <a:noFill/>
                    </a:lnB>
                  </a:tcPr>
                </a:tc>
                <a:tc>
                  <a:txBody>
                    <a:bodyPr/>
                    <a:lstStyle/>
                    <a:p>
                      <a:pPr algn="r"/>
                      <a:r>
                        <a:rPr lang="en-US" sz="800">
                          <a:effectLst/>
                        </a:rPr>
                        <a:t>0.046894</a:t>
                      </a:r>
                    </a:p>
                  </a:txBody>
                  <a:tcPr anchor="ctr">
                    <a:lnL>
                      <a:noFill/>
                    </a:lnL>
                    <a:lnR>
                      <a:noFill/>
                    </a:lnR>
                    <a:lnT>
                      <a:noFill/>
                    </a:lnT>
                    <a:lnB>
                      <a:noFill/>
                    </a:lnB>
                  </a:tcPr>
                </a:tc>
                <a:extLst>
                  <a:ext uri="{0D108BD9-81ED-4DB2-BD59-A6C34878D82A}">
                    <a16:rowId xmlns:a16="http://schemas.microsoft.com/office/drawing/2014/main" val="494017724"/>
                  </a:ext>
                </a:extLst>
              </a:tr>
              <a:tr h="243839">
                <a:tc>
                  <a:txBody>
                    <a:bodyPr/>
                    <a:lstStyle/>
                    <a:p>
                      <a:pPr fontAlgn="ctr"/>
                      <a:r>
                        <a:rPr lang="en-US" sz="800" b="1">
                          <a:effectLst/>
                        </a:rPr>
                        <a:t>PhoneService</a:t>
                      </a:r>
                    </a:p>
                  </a:txBody>
                  <a:tcPr anchor="ctr">
                    <a:lnL>
                      <a:noFill/>
                    </a:lnL>
                    <a:lnR>
                      <a:noFill/>
                    </a:lnR>
                    <a:lnT>
                      <a:noFill/>
                    </a:lnT>
                    <a:lnB>
                      <a:noFill/>
                    </a:lnB>
                  </a:tcPr>
                </a:tc>
                <a:tc>
                  <a:txBody>
                    <a:bodyPr/>
                    <a:lstStyle/>
                    <a:p>
                      <a:pPr algn="r"/>
                      <a:r>
                        <a:rPr lang="en-US" sz="800" dirty="0">
                          <a:effectLst/>
                        </a:rPr>
                        <a:t>0.015756</a:t>
                      </a:r>
                    </a:p>
                  </a:txBody>
                  <a:tcPr anchor="ctr">
                    <a:lnL>
                      <a:noFill/>
                    </a:lnL>
                    <a:lnR>
                      <a:noFill/>
                    </a:lnR>
                    <a:lnT>
                      <a:noFill/>
                    </a:lnT>
                    <a:lnB>
                      <a:noFill/>
                    </a:lnB>
                  </a:tcPr>
                </a:tc>
                <a:extLst>
                  <a:ext uri="{0D108BD9-81ED-4DB2-BD59-A6C34878D82A}">
                    <a16:rowId xmlns:a16="http://schemas.microsoft.com/office/drawing/2014/main" val="3603457166"/>
                  </a:ext>
                </a:extLst>
              </a:tr>
            </a:tbl>
          </a:graphicData>
        </a:graphic>
      </p:graphicFrame>
      <p:pic>
        <p:nvPicPr>
          <p:cNvPr id="6" name="Picture 5">
            <a:extLst>
              <a:ext uri="{FF2B5EF4-FFF2-40B4-BE49-F238E27FC236}">
                <a16:creationId xmlns:a16="http://schemas.microsoft.com/office/drawing/2014/main" id="{6CC43854-6B51-47E0-B8B4-F1077BC5C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71" y="883003"/>
            <a:ext cx="10497424" cy="2908821"/>
          </a:xfrm>
          <a:prstGeom prst="rect">
            <a:avLst/>
          </a:prstGeom>
        </p:spPr>
      </p:pic>
    </p:spTree>
    <p:extLst>
      <p:ext uri="{BB962C8B-B14F-4D97-AF65-F5344CB8AC3E}">
        <p14:creationId xmlns:p14="http://schemas.microsoft.com/office/powerpoint/2010/main" val="19171832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879677" y="295254"/>
            <a:ext cx="9717089" cy="789060"/>
          </a:xfrm>
        </p:spPr>
        <p:txBody>
          <a:bodyPr>
            <a:normAutofit fontScale="90000"/>
          </a:bodyPr>
          <a:lstStyle/>
          <a:p>
            <a:pPr algn="ctr"/>
            <a:r>
              <a:rPr lang="en-US" sz="2500" dirty="0"/>
              <a:t>Conclusion</a:t>
            </a:r>
            <a:br>
              <a:rPr lang="en-US" sz="2500" dirty="0"/>
            </a:br>
            <a:endParaRPr lang="en-US" sz="2500" dirty="0"/>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79677" y="795339"/>
            <a:ext cx="8946541" cy="7919683"/>
          </a:xfrm>
        </p:spPr>
        <p:txBody>
          <a:bodyPr>
            <a:normAutofit/>
          </a:bodyPr>
          <a:lstStyle/>
          <a:p>
            <a:pPr marL="0" indent="0">
              <a:buNone/>
            </a:pPr>
            <a:r>
              <a:rPr lang="en-US" i="1" dirty="0"/>
              <a:t>What you set out to do?</a:t>
            </a:r>
            <a:endParaRPr lang="en-US" dirty="0"/>
          </a:p>
          <a:p>
            <a:r>
              <a:rPr lang="en-US" dirty="0"/>
              <a:t>If the duration of a customer staying with the company, the total and monthly charges paid by the customer, the type of the contract, internet service, phone service, and the preference of paperless billing for the customer and the customer's age would be good indicators of customer churning.</a:t>
            </a:r>
          </a:p>
          <a:p>
            <a:pPr marL="0" indent="0">
              <a:buNone/>
            </a:pPr>
            <a:r>
              <a:rPr lang="en-US" i="1" dirty="0"/>
              <a:t>What you learned along the way?</a:t>
            </a:r>
            <a:r>
              <a:rPr lang="en-US" dirty="0"/>
              <a:t> </a:t>
            </a:r>
          </a:p>
          <a:p>
            <a:r>
              <a:rPr lang="en-US" dirty="0"/>
              <a:t>I learned that just because customers take advantage of paperless billing and pay electronically can still mean they vote to churn. It's other factors that caused them to churn.</a:t>
            </a:r>
          </a:p>
          <a:p>
            <a:pPr marL="0" indent="0">
              <a:buNone/>
            </a:pPr>
            <a:r>
              <a:rPr lang="en-US" i="1" dirty="0"/>
              <a:t>What conclusions you were able to confidently come to?</a:t>
            </a:r>
            <a:r>
              <a:rPr lang="en-US" dirty="0"/>
              <a:t> </a:t>
            </a:r>
          </a:p>
          <a:p>
            <a:r>
              <a:rPr lang="en-US" dirty="0"/>
              <a:t>The tenure of the customer, the type of contract and the total/monthly charges of the customer predicts accurately when it comes to customer churning.</a:t>
            </a:r>
          </a:p>
          <a:p>
            <a:pPr marL="0" indent="0">
              <a:buNone/>
            </a:pPr>
            <a:endParaRPr lang="en-US" sz="1500" dirty="0"/>
          </a:p>
        </p:txBody>
      </p:sp>
    </p:spTree>
    <p:extLst>
      <p:ext uri="{BB962C8B-B14F-4D97-AF65-F5344CB8AC3E}">
        <p14:creationId xmlns:p14="http://schemas.microsoft.com/office/powerpoint/2010/main" val="504108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1189-82F2-462A-89F2-6169634233BF}"/>
              </a:ext>
            </a:extLst>
          </p:cNvPr>
          <p:cNvSpPr>
            <a:spLocks noGrp="1"/>
          </p:cNvSpPr>
          <p:nvPr>
            <p:ph type="title"/>
          </p:nvPr>
        </p:nvSpPr>
        <p:spPr>
          <a:xfrm>
            <a:off x="677334" y="609600"/>
            <a:ext cx="8596668" cy="845007"/>
          </a:xfrm>
        </p:spPr>
        <p:txBody>
          <a:bodyPr/>
          <a:lstStyle/>
          <a:p>
            <a:pPr algn="ctr"/>
            <a:r>
              <a:rPr lang="en-US" u="sng" dirty="0"/>
              <a:t>Churn vs. These Variables</a:t>
            </a:r>
          </a:p>
        </p:txBody>
      </p:sp>
      <p:sp>
        <p:nvSpPr>
          <p:cNvPr id="3" name="Content Placeholder 2">
            <a:extLst>
              <a:ext uri="{FF2B5EF4-FFF2-40B4-BE49-F238E27FC236}">
                <a16:creationId xmlns:a16="http://schemas.microsoft.com/office/drawing/2014/main" id="{472C48F0-7D01-4E97-81A7-4538BF72D489}"/>
              </a:ext>
            </a:extLst>
          </p:cNvPr>
          <p:cNvSpPr>
            <a:spLocks noGrp="1"/>
          </p:cNvSpPr>
          <p:nvPr>
            <p:ph idx="1"/>
          </p:nvPr>
        </p:nvSpPr>
        <p:spPr>
          <a:xfrm>
            <a:off x="646111" y="1454607"/>
            <a:ext cx="9671933" cy="4950675"/>
          </a:xfrm>
        </p:spPr>
        <p:txBody>
          <a:bodyPr>
            <a:normAutofit/>
          </a:bodyPr>
          <a:lstStyle/>
          <a:p>
            <a:pPr marL="0" indent="0" algn="ctr">
              <a:buNone/>
            </a:pPr>
            <a:endParaRPr lang="en-US" u="sng" dirty="0"/>
          </a:p>
          <a:p>
            <a:pPr marL="0" indent="0">
              <a:buNone/>
            </a:pPr>
            <a:endParaRPr lang="en-US" u="sng" dirty="0"/>
          </a:p>
          <a:p>
            <a:pPr marL="0" indent="0">
              <a:buNone/>
            </a:pPr>
            <a:r>
              <a:rPr lang="en-US" u="sng" dirty="0"/>
              <a:t>Churn vs. Contract</a:t>
            </a:r>
          </a:p>
          <a:p>
            <a:pPr marL="0" indent="0">
              <a:buNone/>
            </a:pPr>
            <a:r>
              <a:rPr lang="en-US" u="sng" dirty="0"/>
              <a:t>Churn vs. Senior Citizen</a:t>
            </a:r>
          </a:p>
          <a:p>
            <a:pPr marL="0" indent="0">
              <a:buNone/>
            </a:pPr>
            <a:r>
              <a:rPr lang="en-US" u="sng" dirty="0"/>
              <a:t>Paperless Billing vs. Senior Citizen – Senior Citizens are not used to Paperless Billing so made I special variables for them.</a:t>
            </a:r>
          </a:p>
          <a:p>
            <a:pPr marL="0" indent="0">
              <a:buNone/>
            </a:pPr>
            <a:r>
              <a:rPr lang="en-US" u="sng" dirty="0"/>
              <a:t>Churn vs. Paperless Billing</a:t>
            </a:r>
          </a:p>
          <a:p>
            <a:pPr marL="0" indent="0">
              <a:buNone/>
            </a:pPr>
            <a:r>
              <a:rPr lang="en-US" u="sng" dirty="0"/>
              <a:t>Churn vs. Tenure Group</a:t>
            </a:r>
          </a:p>
          <a:p>
            <a:pPr marL="0" indent="0">
              <a:buNone/>
            </a:pPr>
            <a:r>
              <a:rPr lang="en-US" u="sng" dirty="0"/>
              <a:t>Churn vs. Monthly Charges</a:t>
            </a:r>
          </a:p>
          <a:p>
            <a:pPr marL="0" indent="0">
              <a:buNone/>
            </a:pPr>
            <a:r>
              <a:rPr lang="en-US" u="sng" dirty="0"/>
              <a:t>Churn vs. Total Charges</a:t>
            </a:r>
          </a:p>
          <a:p>
            <a:pPr marL="0" indent="0">
              <a:buNone/>
            </a:pPr>
            <a:r>
              <a:rPr lang="en-US" u="sng" dirty="0"/>
              <a:t>Churn vs. Phone Services</a:t>
            </a:r>
          </a:p>
          <a:p>
            <a:pPr marL="0" indent="0">
              <a:buNone/>
            </a:pPr>
            <a:r>
              <a:rPr lang="en-US" u="sng" dirty="0"/>
              <a:t>Churn vs. Internet Services</a:t>
            </a:r>
            <a:endParaRPr lang="en-US" dirty="0"/>
          </a:p>
          <a:p>
            <a:pPr marL="0" indent="0">
              <a:buNone/>
            </a:pPr>
            <a:endParaRPr lang="en-US" dirty="0"/>
          </a:p>
        </p:txBody>
      </p:sp>
    </p:spTree>
    <p:extLst>
      <p:ext uri="{BB962C8B-B14F-4D97-AF65-F5344CB8AC3E}">
        <p14:creationId xmlns:p14="http://schemas.microsoft.com/office/powerpoint/2010/main" val="3682245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2A9210-9CE6-49AF-A17F-94F182ED4F9E}"/>
              </a:ext>
            </a:extLst>
          </p:cNvPr>
          <p:cNvSpPr/>
          <p:nvPr/>
        </p:nvSpPr>
        <p:spPr>
          <a:xfrm>
            <a:off x="2912230" y="2967335"/>
            <a:ext cx="532870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DATA ANALYSIS</a:t>
            </a:r>
          </a:p>
        </p:txBody>
      </p:sp>
    </p:spTree>
    <p:extLst>
      <p:ext uri="{BB962C8B-B14F-4D97-AF65-F5344CB8AC3E}">
        <p14:creationId xmlns:p14="http://schemas.microsoft.com/office/powerpoint/2010/main" val="270218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Churn vs. Contract</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1104293" y="5383971"/>
            <a:ext cx="8946541" cy="1021311"/>
          </a:xfrm>
        </p:spPr>
        <p:txBody>
          <a:bodyPr>
            <a:normAutofit fontScale="85000" lnSpcReduction="20000"/>
          </a:bodyPr>
          <a:lstStyle/>
          <a:p>
            <a:r>
              <a:rPr lang="en-US" dirty="0"/>
              <a:t>More customers are more likely to not recommend the company with a month-to-month contract based on those who voted "Yes" to churn. A reason those types of customers only can to month-to-month contract is that they have a limited budget that prevents them from doing yearly contracts. Those types of customers may experience late fees for not paying on time, which inflates their decision to not recommend the company when the company is not at fault.</a:t>
            </a:r>
          </a:p>
        </p:txBody>
      </p:sp>
      <p:sp>
        <p:nvSpPr>
          <p:cNvPr id="6" name="AutoShape 6" descr="C:\Users\ben\AppData\Local\Microsoft\Windows\Temporary Internet Files\Content.MSO\ppt2433.tmp">
            <a:extLst>
              <a:ext uri="{FF2B5EF4-FFF2-40B4-BE49-F238E27FC236}">
                <a16:creationId xmlns:a16="http://schemas.microsoft.com/office/drawing/2014/main" id="{E84DAA97-2F96-4A52-82D7-9059487D68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D2301943-A6C4-49B1-BD29-2D7DD914B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6557"/>
            <a:ext cx="12192000" cy="4024886"/>
          </a:xfrm>
          <a:prstGeom prst="rect">
            <a:avLst/>
          </a:prstGeom>
        </p:spPr>
      </p:pic>
    </p:spTree>
    <p:extLst>
      <p:ext uri="{BB962C8B-B14F-4D97-AF65-F5344CB8AC3E}">
        <p14:creationId xmlns:p14="http://schemas.microsoft.com/office/powerpoint/2010/main" val="341027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Churn vs. Senior Citizen </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22071" y="5011438"/>
            <a:ext cx="8946541" cy="1021311"/>
          </a:xfrm>
        </p:spPr>
        <p:txBody>
          <a:bodyPr>
            <a:normAutofit fontScale="70000" lnSpcReduction="20000"/>
          </a:bodyPr>
          <a:lstStyle/>
          <a:p>
            <a:r>
              <a:rPr lang="en-US" dirty="0"/>
              <a:t>Senior citizens are less likely to churn because there is an implication they receive a discount on services. Another implication may not be the discount, but their loyalty to the company (which causes them to have more incentives for them being with the company long). I predicted senior citizens were going to churn from the company because companies now emphasize on paperless billing. In the graph below, senior citizens did not sign up for paperless billing, which meant they are used to paying bills by mail.</a:t>
            </a:r>
          </a:p>
        </p:txBody>
      </p:sp>
      <p:pic>
        <p:nvPicPr>
          <p:cNvPr id="5" name="Picture 4">
            <a:extLst>
              <a:ext uri="{FF2B5EF4-FFF2-40B4-BE49-F238E27FC236}">
                <a16:creationId xmlns:a16="http://schemas.microsoft.com/office/drawing/2014/main" id="{FBA3EBDF-7FBA-44FE-A309-6EC58AF06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6557"/>
            <a:ext cx="12192000" cy="3336065"/>
          </a:xfrm>
          <a:prstGeom prst="rect">
            <a:avLst/>
          </a:prstGeom>
        </p:spPr>
      </p:pic>
    </p:spTree>
    <p:extLst>
      <p:ext uri="{BB962C8B-B14F-4D97-AF65-F5344CB8AC3E}">
        <p14:creationId xmlns:p14="http://schemas.microsoft.com/office/powerpoint/2010/main" val="311763139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Paperless Billing vs. Senior Citizen </a:t>
            </a:r>
          </a:p>
        </p:txBody>
      </p:sp>
      <p:pic>
        <p:nvPicPr>
          <p:cNvPr id="6" name="Picture 5">
            <a:extLst>
              <a:ext uri="{FF2B5EF4-FFF2-40B4-BE49-F238E27FC236}">
                <a16:creationId xmlns:a16="http://schemas.microsoft.com/office/drawing/2014/main" id="{29A00336-E575-471B-AF84-18FA4E6DF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93" y="1816997"/>
            <a:ext cx="9868507" cy="2969176"/>
          </a:xfrm>
          <a:prstGeom prst="rect">
            <a:avLst/>
          </a:prstGeom>
        </p:spPr>
      </p:pic>
      <p:sp>
        <p:nvSpPr>
          <p:cNvPr id="7" name="Content Placeholder 6">
            <a:extLst>
              <a:ext uri="{FF2B5EF4-FFF2-40B4-BE49-F238E27FC236}">
                <a16:creationId xmlns:a16="http://schemas.microsoft.com/office/drawing/2014/main" id="{FA57744B-BC4B-4A89-B42E-28BD853E14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44172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Churn vs. Tenure Group</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1104293" y="5383971"/>
            <a:ext cx="8946541" cy="1021311"/>
          </a:xfrm>
        </p:spPr>
        <p:txBody>
          <a:bodyPr>
            <a:normAutofit fontScale="85000" lnSpcReduction="10000"/>
          </a:bodyPr>
          <a:lstStyle/>
          <a:p>
            <a:r>
              <a:rPr lang="en-US" dirty="0"/>
              <a:t>Customers who have been with the company longer are less likely to churn because there is an implication they receive a special discount for staying with the company for a while. Those customers who have stayed with the company for less than 15 years did not recommend the company and were not patient enough to stay longer with the company.</a:t>
            </a:r>
          </a:p>
        </p:txBody>
      </p:sp>
      <p:pic>
        <p:nvPicPr>
          <p:cNvPr id="5" name="Picture 4">
            <a:extLst>
              <a:ext uri="{FF2B5EF4-FFF2-40B4-BE49-F238E27FC236}">
                <a16:creationId xmlns:a16="http://schemas.microsoft.com/office/drawing/2014/main" id="{9116187D-ABEC-4FA8-A1CC-955FC4D93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1" y="1241778"/>
            <a:ext cx="12192000" cy="4024886"/>
          </a:xfrm>
          <a:prstGeom prst="rect">
            <a:avLst/>
          </a:prstGeom>
        </p:spPr>
      </p:pic>
    </p:spTree>
    <p:extLst>
      <p:ext uri="{BB962C8B-B14F-4D97-AF65-F5344CB8AC3E}">
        <p14:creationId xmlns:p14="http://schemas.microsoft.com/office/powerpoint/2010/main" val="14730719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1EB-E2DD-4092-9A6D-3D576CFC9886}"/>
              </a:ext>
            </a:extLst>
          </p:cNvPr>
          <p:cNvSpPr>
            <a:spLocks noGrp="1"/>
          </p:cNvSpPr>
          <p:nvPr>
            <p:ph type="title"/>
          </p:nvPr>
        </p:nvSpPr>
        <p:spPr>
          <a:xfrm>
            <a:off x="646111" y="452718"/>
            <a:ext cx="9717089" cy="789060"/>
          </a:xfrm>
        </p:spPr>
        <p:txBody>
          <a:bodyPr/>
          <a:lstStyle/>
          <a:p>
            <a:r>
              <a:rPr lang="en-US" dirty="0"/>
              <a:t>Churn vs. Monthly Charges</a:t>
            </a:r>
          </a:p>
        </p:txBody>
      </p:sp>
      <p:sp>
        <p:nvSpPr>
          <p:cNvPr id="3" name="Content Placeholder 2">
            <a:extLst>
              <a:ext uri="{FF2B5EF4-FFF2-40B4-BE49-F238E27FC236}">
                <a16:creationId xmlns:a16="http://schemas.microsoft.com/office/drawing/2014/main" id="{42A246F2-0651-4901-AD28-D93DC606B53A}"/>
              </a:ext>
            </a:extLst>
          </p:cNvPr>
          <p:cNvSpPr>
            <a:spLocks noGrp="1"/>
          </p:cNvSpPr>
          <p:nvPr>
            <p:ph idx="1"/>
          </p:nvPr>
        </p:nvSpPr>
        <p:spPr>
          <a:xfrm>
            <a:off x="822071" y="5042315"/>
            <a:ext cx="8946541" cy="1021311"/>
          </a:xfrm>
        </p:spPr>
        <p:txBody>
          <a:bodyPr/>
          <a:lstStyle/>
          <a:p>
            <a:r>
              <a:rPr lang="en-US" dirty="0"/>
              <a:t>Customers who paid $70/month were most likely to churn due to the expensive services offered. Those who paid less than $30 were satisfied with the services, which implicates they still recommended the service.</a:t>
            </a:r>
          </a:p>
        </p:txBody>
      </p:sp>
      <p:pic>
        <p:nvPicPr>
          <p:cNvPr id="5" name="Picture 4">
            <a:extLst>
              <a:ext uri="{FF2B5EF4-FFF2-40B4-BE49-F238E27FC236}">
                <a16:creationId xmlns:a16="http://schemas.microsoft.com/office/drawing/2014/main" id="{9497A71C-6906-41A4-B6A6-135499D8B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55" y="1241778"/>
            <a:ext cx="12192000" cy="3522133"/>
          </a:xfrm>
          <a:prstGeom prst="rect">
            <a:avLst/>
          </a:prstGeom>
        </p:spPr>
      </p:pic>
    </p:spTree>
    <p:extLst>
      <p:ext uri="{BB962C8B-B14F-4D97-AF65-F5344CB8AC3E}">
        <p14:creationId xmlns:p14="http://schemas.microsoft.com/office/powerpoint/2010/main" val="3537153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867</TotalTime>
  <Words>2497</Words>
  <Application>Microsoft Office PowerPoint</Application>
  <PresentationFormat>Widescreen</PresentationFormat>
  <Paragraphs>195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Roboto</vt:lpstr>
      <vt:lpstr>Times New Roman</vt:lpstr>
      <vt:lpstr>Trebuchet MS</vt:lpstr>
      <vt:lpstr>Wingdings 3</vt:lpstr>
      <vt:lpstr>Facet</vt:lpstr>
      <vt:lpstr>PowerPoint Presentation</vt:lpstr>
      <vt:lpstr>Introduction to Final Project</vt:lpstr>
      <vt:lpstr>Churn vs. These Variables</vt:lpstr>
      <vt:lpstr>PowerPoint Presentation</vt:lpstr>
      <vt:lpstr>Churn vs. Contract</vt:lpstr>
      <vt:lpstr>Churn vs. Senior Citizen </vt:lpstr>
      <vt:lpstr>Paperless Billing vs. Senior Citizen </vt:lpstr>
      <vt:lpstr>Churn vs. Tenure Group</vt:lpstr>
      <vt:lpstr>Churn vs. Monthly Charges</vt:lpstr>
      <vt:lpstr>Churn vs. Phone Services </vt:lpstr>
      <vt:lpstr>Churn vs. Internet Services</vt:lpstr>
      <vt:lpstr>Churn vs. Total Charges</vt:lpstr>
      <vt:lpstr>Churn vs. Paperless Billing</vt:lpstr>
      <vt:lpstr>Churn vs. Paperless Billing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Analysis (Part 1)</vt:lpstr>
      <vt:lpstr>Analysis (Part 2)</vt:lpstr>
      <vt:lpstr>Feature Importances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cp:lastModifiedBy>
  <cp:revision>61</cp:revision>
  <dcterms:created xsi:type="dcterms:W3CDTF">2019-07-13T16:14:00Z</dcterms:created>
  <dcterms:modified xsi:type="dcterms:W3CDTF">2019-11-19T14:01:48Z</dcterms:modified>
</cp:coreProperties>
</file>