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9" r:id="rId5"/>
    <p:sldId id="259" r:id="rId6"/>
    <p:sldId id="260" r:id="rId7"/>
    <p:sldId id="261" r:id="rId8"/>
    <p:sldId id="262" r:id="rId9"/>
    <p:sldId id="263" r:id="rId10"/>
    <p:sldId id="265" r:id="rId11"/>
    <p:sldId id="264" r:id="rId12"/>
    <p:sldId id="266" r:id="rId13"/>
    <p:sldId id="27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5" d="100"/>
          <a:sy n="85" d="100"/>
        </p:scale>
        <p:origin x="318"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04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48048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96943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982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85058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7/14/2019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42005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7/14/2019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72060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61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4378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099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020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200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45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7/14/2019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94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7/14/2019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338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7/14/2019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269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7/14/2019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629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7/14/2019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9683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3">
            <a:extLst>
              <a:ext uri="{FF2B5EF4-FFF2-40B4-BE49-F238E27FC236}">
                <a16:creationId xmlns:a16="http://schemas.microsoft.com/office/drawing/2014/main" id="{2315C2AD-F07E-4B32-9AEA-F2475081EE71}"/>
              </a:ext>
            </a:extLst>
          </p:cNvPr>
          <p:cNvPicPr>
            <a:picLocks noChangeAspect="1"/>
          </p:cNvPicPr>
          <p:nvPr/>
        </p:nvPicPr>
        <p:blipFill rotWithShape="1">
          <a:blip r:embed="rId2"/>
          <a:srcRect b="15730"/>
          <a:stretch/>
        </p:blipFill>
        <p:spPr>
          <a:xfrm>
            <a:off x="1" y="10"/>
            <a:ext cx="12191999" cy="6857990"/>
          </a:xfrm>
          <a:prstGeom prst="rect">
            <a:avLst/>
          </a:prstGeom>
        </p:spPr>
      </p:pic>
      <p:sp>
        <p:nvSpPr>
          <p:cNvPr id="3" name="Subtitle 2">
            <a:extLst>
              <a:ext uri="{FF2B5EF4-FFF2-40B4-BE49-F238E27FC236}">
                <a16:creationId xmlns:a16="http://schemas.microsoft.com/office/drawing/2014/main" id="{3C2E644F-197C-4F4B-BC4D-03C8726E2B85}"/>
              </a:ext>
            </a:extLst>
          </p:cNvPr>
          <p:cNvSpPr>
            <a:spLocks noGrp="1"/>
          </p:cNvSpPr>
          <p:nvPr>
            <p:ph type="subTitle" idx="1"/>
          </p:nvPr>
        </p:nvSpPr>
        <p:spPr>
          <a:xfrm>
            <a:off x="5290317" y="5717933"/>
            <a:ext cx="6470693" cy="605256"/>
          </a:xfrm>
        </p:spPr>
        <p:txBody>
          <a:bodyPr>
            <a:normAutofit fontScale="70000" lnSpcReduction="20000"/>
          </a:bodyPr>
          <a:lstStyle/>
          <a:p>
            <a:r>
              <a:rPr lang="en-US" dirty="0"/>
              <a:t>BY Benedict Lai</a:t>
            </a:r>
          </a:p>
          <a:p>
            <a:r>
              <a:rPr lang="en-US"/>
              <a:t>July 14, </a:t>
            </a:r>
            <a:r>
              <a:rPr lang="en-US" dirty="0"/>
              <a:t>2019</a:t>
            </a:r>
          </a:p>
        </p:txBody>
      </p:sp>
      <p:sp>
        <p:nvSpPr>
          <p:cNvPr id="5" name="Rectangle 4">
            <a:extLst>
              <a:ext uri="{FF2B5EF4-FFF2-40B4-BE49-F238E27FC236}">
                <a16:creationId xmlns:a16="http://schemas.microsoft.com/office/drawing/2014/main" id="{4375A9AE-524B-4202-A6EA-4873F62502ED}"/>
              </a:ext>
            </a:extLst>
          </p:cNvPr>
          <p:cNvSpPr/>
          <p:nvPr/>
        </p:nvSpPr>
        <p:spPr>
          <a:xfrm>
            <a:off x="2695043" y="3051247"/>
            <a:ext cx="6801913" cy="1754326"/>
          </a:xfrm>
          <a:prstGeom prst="rect">
            <a:avLst/>
          </a:prstGeom>
          <a:noFill/>
        </p:spPr>
        <p:txBody>
          <a:bodyPr wrap="square" lIns="91440" tIns="45720" rIns="91440" bIns="45720">
            <a:spAutoFit/>
          </a:bodyPr>
          <a:lstStyle/>
          <a:p>
            <a:pPr algn="ctr"/>
            <a:r>
              <a:rPr lang="en-US" sz="5400" dirty="0">
                <a:solidFill>
                  <a:schemeClr val="tx1"/>
                </a:solidFill>
              </a:rPr>
              <a:t>Supervised Capstone Presentation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5777998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r>
              <a:rPr lang="en-US" dirty="0"/>
              <a:t>Describe Where You Live</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505982" y="5220584"/>
            <a:ext cx="8946541" cy="1021311"/>
          </a:xfrm>
        </p:spPr>
        <p:txBody>
          <a:bodyPr/>
          <a:lstStyle/>
          <a:p>
            <a:r>
              <a:rPr lang="en-US" dirty="0"/>
              <a:t>Based on the survey, most people live in the suburban area based on this surveys. With Suburban and Rural, the age groups got older in both groups.</a:t>
            </a:r>
          </a:p>
        </p:txBody>
      </p:sp>
      <p:pic>
        <p:nvPicPr>
          <p:cNvPr id="6146" name="Picture 2">
            <a:extLst>
              <a:ext uri="{FF2B5EF4-FFF2-40B4-BE49-F238E27FC236}">
                <a16:creationId xmlns:a16="http://schemas.microsoft.com/office/drawing/2014/main" id="{8171CB4A-37F4-46EE-8C2E-0C1CFE719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80" y="1557867"/>
            <a:ext cx="10554884" cy="350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6940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Household Income</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505982" y="5220584"/>
            <a:ext cx="8946541" cy="1021311"/>
          </a:xfrm>
        </p:spPr>
        <p:txBody>
          <a:bodyPr/>
          <a:lstStyle/>
          <a:p>
            <a:r>
              <a:rPr lang="en-US" dirty="0"/>
              <a:t>The majority of the people who took this survey make a modest amount of money on a yearly basis.</a:t>
            </a:r>
          </a:p>
        </p:txBody>
      </p:sp>
      <p:pic>
        <p:nvPicPr>
          <p:cNvPr id="6148" name="Picture 4">
            <a:extLst>
              <a:ext uri="{FF2B5EF4-FFF2-40B4-BE49-F238E27FC236}">
                <a16:creationId xmlns:a16="http://schemas.microsoft.com/office/drawing/2014/main" id="{7517673B-24C6-476F-891C-A132BAD18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83" y="1795463"/>
            <a:ext cx="10481106"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6893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r>
              <a:rPr lang="en-US" dirty="0"/>
              <a:t>US Region</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505982" y="5220584"/>
            <a:ext cx="8946541" cy="1021311"/>
          </a:xfrm>
        </p:spPr>
        <p:txBody>
          <a:bodyPr/>
          <a:lstStyle/>
          <a:p>
            <a:r>
              <a:rPr lang="en-US" dirty="0"/>
              <a:t>Based on this category, the regions are diverse. More older adults represent better in this category.</a:t>
            </a:r>
          </a:p>
        </p:txBody>
      </p:sp>
      <p:pic>
        <p:nvPicPr>
          <p:cNvPr id="8194" name="Picture 2">
            <a:extLst>
              <a:ext uri="{FF2B5EF4-FFF2-40B4-BE49-F238E27FC236}">
                <a16:creationId xmlns:a16="http://schemas.microsoft.com/office/drawing/2014/main" id="{B6F3E020-25B5-40FC-B366-70E6A3EFA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1795463"/>
            <a:ext cx="978217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129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3009262" y="2967335"/>
            <a:ext cx="6173486"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Prediction Models</a:t>
            </a:r>
          </a:p>
        </p:txBody>
      </p:sp>
    </p:spTree>
    <p:extLst>
      <p:ext uri="{BB962C8B-B14F-4D97-AF65-F5344CB8AC3E}">
        <p14:creationId xmlns:p14="http://schemas.microsoft.com/office/powerpoint/2010/main" val="16634732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pPr algn="ctr"/>
            <a:r>
              <a:rPr lang="en-US" sz="2500" dirty="0"/>
              <a:t>Analysis</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879677" y="795339"/>
            <a:ext cx="8946541" cy="7919683"/>
          </a:xfrm>
        </p:spPr>
        <p:txBody>
          <a:bodyPr>
            <a:normAutofit/>
          </a:bodyPr>
          <a:lstStyle/>
          <a:p>
            <a:pPr marL="0" indent="0">
              <a:buNone/>
            </a:pPr>
            <a:r>
              <a:rPr lang="en-US" sz="1500" u="sng" dirty="0"/>
              <a:t>How you chose your model specification and what alternatives you compared it to:</a:t>
            </a:r>
          </a:p>
          <a:p>
            <a:pPr marL="0" indent="0">
              <a:buNone/>
            </a:pPr>
            <a:r>
              <a:rPr lang="en-US" sz="1500" dirty="0"/>
              <a:t>I chose Logistic Regression because it was straightforward to use and easy to train. I chose Gradient Boosting because of the decision trees that can predict which age group has the most popularity with each of the questions. Also, it handles null values, which may be the most useful model for my dataset. I chose Random Forest because it is faster to produce results. Also, my data is not all balanced so this feature is efficient to use. I chose Support Vector Classifier due to its flexibility for datasets.</a:t>
            </a:r>
          </a:p>
          <a:p>
            <a:pPr marL="0" indent="0">
              <a:buNone/>
            </a:pPr>
            <a:r>
              <a:rPr lang="en-US" sz="1500" dirty="0"/>
              <a:t>Gradient Boosting, Random Forest, Support Vector Classifier, and Logistic Regression were the models I chose for this based on the lessons I read. I checked on all those 4 models to determine which model would fit accurately with my model.</a:t>
            </a:r>
          </a:p>
          <a:p>
            <a:pPr marL="0" indent="0">
              <a:buNone/>
            </a:pPr>
            <a:r>
              <a:rPr lang="en-US" sz="1500" dirty="0"/>
              <a:t>Support Vector Classifier had the lowest accuracy score of 32.76% and the lowest overall for cross-validation scores. Gradient Boosting had the second lowest accuracy score of 34.81%. Random Forest had the second highest accuracy score of 35.15%. Logistic Regression had the highest accuracy score with 37.15%.</a:t>
            </a:r>
          </a:p>
          <a:p>
            <a:pPr marL="0" indent="0">
              <a:buNone/>
            </a:pPr>
            <a:r>
              <a:rPr lang="en-US" sz="1500" dirty="0"/>
              <a:t>The cross-validation scores were not consistent with the accuracy scores because Gradient Boosting had higher cross-validation scores than Random Forest and Logistic Regression despite it was the second lowest accuracy score.</a:t>
            </a:r>
          </a:p>
          <a:p>
            <a:pPr marL="0" indent="0">
              <a:buNone/>
            </a:pPr>
            <a:endParaRPr lang="en-US" sz="1500" dirty="0"/>
          </a:p>
        </p:txBody>
      </p:sp>
    </p:spTree>
    <p:extLst>
      <p:ext uri="{BB962C8B-B14F-4D97-AF65-F5344CB8AC3E}">
        <p14:creationId xmlns:p14="http://schemas.microsoft.com/office/powerpoint/2010/main" val="1913121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pPr algn="ctr"/>
            <a:r>
              <a:rPr lang="en-US" sz="2500" dirty="0"/>
              <a:t>Results/Conclusion</a:t>
            </a:r>
            <a:br>
              <a:rPr lang="en-US" sz="2500" dirty="0"/>
            </a:br>
            <a:endParaRPr lang="en-US" sz="2500" dirty="0"/>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879677" y="795339"/>
            <a:ext cx="8946541" cy="7919683"/>
          </a:xfrm>
        </p:spPr>
        <p:txBody>
          <a:bodyPr>
            <a:normAutofit/>
          </a:bodyPr>
          <a:lstStyle/>
          <a:p>
            <a:pPr marL="0" indent="0">
              <a:buNone/>
            </a:pPr>
            <a:r>
              <a:rPr lang="en-US" sz="1600" u="sng" dirty="0"/>
              <a:t>The practical uses of your model for an audience of interest:</a:t>
            </a:r>
          </a:p>
          <a:p>
            <a:pPr marL="0" indent="0">
              <a:buNone/>
            </a:pPr>
            <a:r>
              <a:rPr lang="en-US" sz="1600" dirty="0"/>
              <a:t>The purpose of the dataset was to see how everything correlated together and it seems most young people who try to meet up with other friends on Thanksgiving enjoy Black Friday shopping and those type of people work in the retail business. These surveys can inspire other people to try out other activities during that holiday season. </a:t>
            </a:r>
          </a:p>
          <a:p>
            <a:pPr marL="0" indent="0">
              <a:buNone/>
            </a:pPr>
            <a:r>
              <a:rPr lang="en-US" sz="1600" u="sng" dirty="0"/>
              <a:t>Any weak points or shortcomings of your model:</a:t>
            </a:r>
          </a:p>
          <a:p>
            <a:pPr marL="0" indent="0">
              <a:buNone/>
            </a:pPr>
            <a:r>
              <a:rPr lang="en-US" sz="1600" dirty="0"/>
              <a:t>The correlations in the variables (even after trying to drop to variables) did not correlate high with all of the other ones.  The accuracy rates may have gone higher if some of the respondents actually were honest during the survey (only 1 respondent said they did not celebrate Thanksgiving, for example). However, because there was four different age groups, there was a 25% chance that someone would have a chance of guessing the age group accurately. Therefore, my accuracy rates for those four models were not as bad as I anticipated.</a:t>
            </a:r>
          </a:p>
          <a:p>
            <a:pPr marL="0" indent="0">
              <a:buNone/>
            </a:pPr>
            <a:endParaRPr lang="en-US" sz="1500" dirty="0"/>
          </a:p>
        </p:txBody>
      </p:sp>
    </p:spTree>
    <p:extLst>
      <p:ext uri="{BB962C8B-B14F-4D97-AF65-F5344CB8AC3E}">
        <p14:creationId xmlns:p14="http://schemas.microsoft.com/office/powerpoint/2010/main" val="504108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1189-82F2-462A-89F2-6169634233BF}"/>
              </a:ext>
            </a:extLst>
          </p:cNvPr>
          <p:cNvSpPr>
            <a:spLocks noGrp="1"/>
          </p:cNvSpPr>
          <p:nvPr>
            <p:ph type="title"/>
          </p:nvPr>
        </p:nvSpPr>
        <p:spPr/>
        <p:txBody>
          <a:bodyPr/>
          <a:lstStyle/>
          <a:p>
            <a:r>
              <a:rPr lang="en-US" dirty="0"/>
              <a:t>Introduction to Dataset</a:t>
            </a:r>
          </a:p>
        </p:txBody>
      </p:sp>
      <p:sp>
        <p:nvSpPr>
          <p:cNvPr id="3" name="Content Placeholder 2">
            <a:extLst>
              <a:ext uri="{FF2B5EF4-FFF2-40B4-BE49-F238E27FC236}">
                <a16:creationId xmlns:a16="http://schemas.microsoft.com/office/drawing/2014/main" id="{472C48F0-7D01-4E97-81A7-4538BF72D489}"/>
              </a:ext>
            </a:extLst>
          </p:cNvPr>
          <p:cNvSpPr>
            <a:spLocks noGrp="1"/>
          </p:cNvSpPr>
          <p:nvPr>
            <p:ph idx="1"/>
          </p:nvPr>
        </p:nvSpPr>
        <p:spPr>
          <a:xfrm>
            <a:off x="646111" y="1454607"/>
            <a:ext cx="9671933" cy="4950675"/>
          </a:xfrm>
        </p:spPr>
        <p:txBody>
          <a:bodyPr>
            <a:normAutofit fontScale="70000" lnSpcReduction="20000"/>
          </a:bodyPr>
          <a:lstStyle/>
          <a:p>
            <a:pPr marL="0" indent="0">
              <a:buNone/>
            </a:pPr>
            <a:r>
              <a:rPr lang="en-US" u="sng" dirty="0"/>
              <a:t>Why I chose this data set?</a:t>
            </a:r>
          </a:p>
          <a:p>
            <a:pPr marL="0" indent="0">
              <a:buNone/>
            </a:pPr>
            <a:r>
              <a:rPr lang="en-US" dirty="0"/>
              <a:t>This data set had many categorical variables, which gave me the opportunity to tackle more challenges. Also, I was interested in finding out the type of age group that participates the most when it comes to Black Friday shopping, meeting up with friends, participating in Friendsgiving, etc.</a:t>
            </a:r>
          </a:p>
          <a:p>
            <a:pPr marL="0" indent="0">
              <a:buNone/>
            </a:pPr>
            <a:r>
              <a:rPr lang="en-US" u="sng" dirty="0"/>
              <a:t>What do I hope to find out?</a:t>
            </a:r>
          </a:p>
          <a:p>
            <a:pPr marL="0" indent="0">
              <a:buNone/>
            </a:pPr>
            <a:r>
              <a:rPr lang="en-US" dirty="0"/>
              <a:t>I want to predict a person's age based on their Thanksgiving habits.</a:t>
            </a:r>
          </a:p>
          <a:p>
            <a:pPr marL="0" indent="0">
              <a:buNone/>
            </a:pPr>
            <a:r>
              <a:rPr lang="en-US" dirty="0"/>
              <a:t>I want to project if younger people enjoy spending time with friends more on Thanksgiving to reunite with high school classmates.</a:t>
            </a:r>
          </a:p>
          <a:p>
            <a:pPr marL="0" indent="0">
              <a:buNone/>
            </a:pPr>
            <a:r>
              <a:rPr lang="en-US" dirty="0"/>
              <a:t>I want to make a prediction if younger people working in retail correlate well to those who do Black Friday shopping and meeting up with friends on Thanksgiving night.</a:t>
            </a:r>
          </a:p>
          <a:p>
            <a:pPr marL="0" indent="0">
              <a:buNone/>
            </a:pPr>
            <a:r>
              <a:rPr lang="en-US" dirty="0"/>
              <a:t>I want to predict if there a trend with younger demo when it comes to income annually.</a:t>
            </a:r>
          </a:p>
          <a:p>
            <a:pPr marL="0" indent="0">
              <a:buNone/>
            </a:pPr>
            <a:r>
              <a:rPr lang="en-US" u="sng" dirty="0"/>
              <a:t>What does success for this project look like?</a:t>
            </a:r>
          </a:p>
          <a:p>
            <a:pPr marL="0" indent="0">
              <a:buNone/>
            </a:pPr>
            <a:r>
              <a:rPr lang="en-US" dirty="0"/>
              <a:t>What will make this project successful is to predict what age groups are the most popular with each other question and what kind of eating habits does each age group have. Success will look like producing a model that is better at predicting than random guessing.</a:t>
            </a:r>
          </a:p>
          <a:p>
            <a:pPr marL="0" indent="0">
              <a:buNone/>
            </a:pPr>
            <a:r>
              <a:rPr lang="en-US" u="sng" dirty="0"/>
              <a:t>A specified research question your model addresses:</a:t>
            </a:r>
          </a:p>
          <a:p>
            <a:pPr marL="0" indent="0">
              <a:buNone/>
            </a:pPr>
            <a:r>
              <a:rPr lang="en-US" dirty="0"/>
              <a:t>My model will address whether the survey people's answers to the questions in the data set correlate well with age groups. To do this, I will be testing 4 different types of models and comparing three other models and decide which model projects well to this question.</a:t>
            </a:r>
          </a:p>
          <a:p>
            <a:endParaRPr lang="en-US" dirty="0"/>
          </a:p>
        </p:txBody>
      </p:sp>
    </p:spTree>
    <p:extLst>
      <p:ext uri="{BB962C8B-B14F-4D97-AF65-F5344CB8AC3E}">
        <p14:creationId xmlns:p14="http://schemas.microsoft.com/office/powerpoint/2010/main" val="36153569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1189-82F2-462A-89F2-6169634233BF}"/>
              </a:ext>
            </a:extLst>
          </p:cNvPr>
          <p:cNvSpPr>
            <a:spLocks noGrp="1"/>
          </p:cNvSpPr>
          <p:nvPr>
            <p:ph type="title"/>
          </p:nvPr>
        </p:nvSpPr>
        <p:spPr/>
        <p:txBody>
          <a:bodyPr/>
          <a:lstStyle/>
          <a:p>
            <a:r>
              <a:rPr lang="en-US" dirty="0"/>
              <a:t>Survey Questions I will be using for the dataset?</a:t>
            </a:r>
          </a:p>
        </p:txBody>
      </p:sp>
      <p:sp>
        <p:nvSpPr>
          <p:cNvPr id="3" name="Content Placeholder 2">
            <a:extLst>
              <a:ext uri="{FF2B5EF4-FFF2-40B4-BE49-F238E27FC236}">
                <a16:creationId xmlns:a16="http://schemas.microsoft.com/office/drawing/2014/main" id="{472C48F0-7D01-4E97-81A7-4538BF72D489}"/>
              </a:ext>
            </a:extLst>
          </p:cNvPr>
          <p:cNvSpPr>
            <a:spLocks noGrp="1"/>
          </p:cNvSpPr>
          <p:nvPr>
            <p:ph idx="1"/>
          </p:nvPr>
        </p:nvSpPr>
        <p:spPr>
          <a:xfrm>
            <a:off x="646111" y="1454607"/>
            <a:ext cx="9671933" cy="4950675"/>
          </a:xfrm>
        </p:spPr>
        <p:txBody>
          <a:bodyPr>
            <a:normAutofit fontScale="92500" lnSpcReduction="10000"/>
          </a:bodyPr>
          <a:lstStyle/>
          <a:p>
            <a:pPr marL="0" indent="0">
              <a:buNone/>
            </a:pPr>
            <a:endParaRPr lang="en-US" u="sng" dirty="0"/>
          </a:p>
          <a:p>
            <a:pPr marL="0" indent="0" algn="ctr">
              <a:buNone/>
            </a:pPr>
            <a:r>
              <a:rPr lang="en-US" sz="4600" u="sng" dirty="0"/>
              <a:t>Age vs. These Questions</a:t>
            </a:r>
          </a:p>
          <a:p>
            <a:pPr marL="0" indent="0">
              <a:buNone/>
            </a:pPr>
            <a:endParaRPr lang="en-US" u="sng" dirty="0"/>
          </a:p>
          <a:p>
            <a:pPr marL="0" indent="0">
              <a:buNone/>
            </a:pPr>
            <a:r>
              <a:rPr lang="en-US" u="sng" dirty="0"/>
              <a:t>Have you ever tried to meet up with hometown friends on Thanksgiving night?</a:t>
            </a:r>
          </a:p>
          <a:p>
            <a:pPr marL="0" indent="0">
              <a:buNone/>
            </a:pPr>
            <a:r>
              <a:rPr lang="en-US" u="sng" dirty="0"/>
              <a:t>Have you ever attended a Friendsgiving?</a:t>
            </a:r>
          </a:p>
          <a:p>
            <a:pPr marL="0" indent="0">
              <a:buNone/>
            </a:pPr>
            <a:r>
              <a:rPr lang="en-US" u="sng" dirty="0"/>
              <a:t>Will you shop any Black Friday sales on Thanksgiving Day?</a:t>
            </a:r>
          </a:p>
          <a:p>
            <a:pPr marL="0" indent="0">
              <a:buNone/>
            </a:pPr>
            <a:r>
              <a:rPr lang="en-US" u="sng" dirty="0"/>
              <a:t>Do you work in retail?</a:t>
            </a:r>
          </a:p>
          <a:p>
            <a:pPr marL="0" indent="0">
              <a:buNone/>
            </a:pPr>
            <a:r>
              <a:rPr lang="en-US" u="sng" dirty="0"/>
              <a:t>How would you describe where you live?</a:t>
            </a:r>
          </a:p>
          <a:p>
            <a:pPr marL="0" indent="0">
              <a:buNone/>
            </a:pPr>
            <a:r>
              <a:rPr lang="en-US" u="sng" dirty="0"/>
              <a:t>What is your gender?</a:t>
            </a:r>
          </a:p>
          <a:p>
            <a:pPr marL="0" indent="0">
              <a:buNone/>
            </a:pPr>
            <a:r>
              <a:rPr lang="en-US" u="sng" dirty="0"/>
              <a:t>How much total combined money did all members of your HOUSEHOLD earn last year?</a:t>
            </a:r>
          </a:p>
          <a:p>
            <a:pPr marL="0" indent="0">
              <a:buNone/>
            </a:pPr>
            <a:r>
              <a:rPr lang="en-US" u="sng" dirty="0"/>
              <a:t>US Region</a:t>
            </a:r>
            <a:endParaRPr lang="en-US" dirty="0"/>
          </a:p>
        </p:txBody>
      </p:sp>
    </p:spTree>
    <p:extLst>
      <p:ext uri="{BB962C8B-B14F-4D97-AF65-F5344CB8AC3E}">
        <p14:creationId xmlns:p14="http://schemas.microsoft.com/office/powerpoint/2010/main" val="3682245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2A9210-9CE6-49AF-A17F-94F182ED4F9E}"/>
              </a:ext>
            </a:extLst>
          </p:cNvPr>
          <p:cNvSpPr/>
          <p:nvPr/>
        </p:nvSpPr>
        <p:spPr>
          <a:xfrm>
            <a:off x="2912230" y="2967335"/>
            <a:ext cx="532870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DATA ANALYSIS</a:t>
            </a:r>
          </a:p>
        </p:txBody>
      </p:sp>
    </p:spTree>
    <p:extLst>
      <p:ext uri="{BB962C8B-B14F-4D97-AF65-F5344CB8AC3E}">
        <p14:creationId xmlns:p14="http://schemas.microsoft.com/office/powerpoint/2010/main" val="270218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Distance will travel for Thanksgiving?</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1104293" y="5383971"/>
            <a:ext cx="8946541" cy="1021311"/>
          </a:xfrm>
        </p:spPr>
        <p:txBody>
          <a:bodyPr/>
          <a:lstStyle/>
          <a:p>
            <a:r>
              <a:rPr lang="en-US" dirty="0"/>
              <a:t>More millennials like to stay more at home for Thanksgiving and will not go out of their way to drive many hours for the holiday weekend.</a:t>
            </a:r>
          </a:p>
        </p:txBody>
      </p:sp>
      <p:pic>
        <p:nvPicPr>
          <p:cNvPr id="1026" name="Picture 2">
            <a:extLst>
              <a:ext uri="{FF2B5EF4-FFF2-40B4-BE49-F238E27FC236}">
                <a16:creationId xmlns:a16="http://schemas.microsoft.com/office/drawing/2014/main" id="{634481FA-293B-40EC-B285-8F203F77B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09" y="1442156"/>
            <a:ext cx="11737916" cy="389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27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Meet with Friends on Thanksgiving? </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1104293" y="5383971"/>
            <a:ext cx="8946541" cy="1021311"/>
          </a:xfrm>
        </p:spPr>
        <p:txBody>
          <a:bodyPr/>
          <a:lstStyle/>
          <a:p>
            <a:r>
              <a:rPr lang="en-US" dirty="0"/>
              <a:t>More of the millennials like to meet up with friends during the holidays (to those who responded to Yes).</a:t>
            </a:r>
          </a:p>
        </p:txBody>
      </p:sp>
      <p:pic>
        <p:nvPicPr>
          <p:cNvPr id="2050" name="Picture 2">
            <a:extLst>
              <a:ext uri="{FF2B5EF4-FFF2-40B4-BE49-F238E27FC236}">
                <a16:creationId xmlns:a16="http://schemas.microsoft.com/office/drawing/2014/main" id="{BF9BE32F-9186-4BFE-9062-933D25DF1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819275"/>
            <a:ext cx="94107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63139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Attended a Friendsgiving?</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1104293" y="5383971"/>
            <a:ext cx="8946541" cy="1021311"/>
          </a:xfrm>
        </p:spPr>
        <p:txBody>
          <a:bodyPr/>
          <a:lstStyle/>
          <a:p>
            <a:r>
              <a:rPr lang="en-US" dirty="0"/>
              <a:t>To those who voted yes, the age of 45 or younger attended a Friendsgiving with their friends.</a:t>
            </a:r>
          </a:p>
        </p:txBody>
      </p:sp>
      <p:pic>
        <p:nvPicPr>
          <p:cNvPr id="3074" name="Picture 2">
            <a:extLst>
              <a:ext uri="{FF2B5EF4-FFF2-40B4-BE49-F238E27FC236}">
                <a16:creationId xmlns:a16="http://schemas.microsoft.com/office/drawing/2014/main" id="{2A0E88ED-B261-4075-8784-C5199D46A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1795463"/>
            <a:ext cx="98393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0719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Do you Black Friday Shopping?</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1104293" y="5383971"/>
            <a:ext cx="8946541" cy="1021311"/>
          </a:xfrm>
        </p:spPr>
        <p:txBody>
          <a:bodyPr/>
          <a:lstStyle/>
          <a:p>
            <a:r>
              <a:rPr lang="en-US" dirty="0"/>
              <a:t>To those who voted yes, the age of 45 or younger enjoy Black Friday shopping.</a:t>
            </a:r>
          </a:p>
        </p:txBody>
      </p:sp>
      <p:pic>
        <p:nvPicPr>
          <p:cNvPr id="4098" name="Picture 2">
            <a:extLst>
              <a:ext uri="{FF2B5EF4-FFF2-40B4-BE49-F238E27FC236}">
                <a16:creationId xmlns:a16="http://schemas.microsoft.com/office/drawing/2014/main" id="{C6CE80BB-C9C6-40AA-B942-5C84011EC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1795463"/>
            <a:ext cx="98393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153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Do you work in retail?</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505982" y="5220584"/>
            <a:ext cx="8946541" cy="1021311"/>
          </a:xfrm>
        </p:spPr>
        <p:txBody>
          <a:bodyPr/>
          <a:lstStyle/>
          <a:p>
            <a:r>
              <a:rPr lang="en-US" dirty="0"/>
              <a:t>Most people in this survey do not work in retail especially older adults. However, to those who voted yes, it's no surprise most millennials work in the retail business.</a:t>
            </a:r>
          </a:p>
        </p:txBody>
      </p:sp>
      <p:pic>
        <p:nvPicPr>
          <p:cNvPr id="5122" name="Picture 2">
            <a:extLst>
              <a:ext uri="{FF2B5EF4-FFF2-40B4-BE49-F238E27FC236}">
                <a16:creationId xmlns:a16="http://schemas.microsoft.com/office/drawing/2014/main" id="{5EE4490B-6F5A-4A51-8043-31F94DA31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91" y="1399823"/>
            <a:ext cx="11030862" cy="366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735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821</TotalTime>
  <Words>1017</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PowerPoint Presentation</vt:lpstr>
      <vt:lpstr>Introduction to Dataset</vt:lpstr>
      <vt:lpstr>Survey Questions I will be using for the dataset?</vt:lpstr>
      <vt:lpstr>PowerPoint Presentation</vt:lpstr>
      <vt:lpstr>Distance will travel for Thanksgiving?</vt:lpstr>
      <vt:lpstr>Meet with Friends on Thanksgiving? </vt:lpstr>
      <vt:lpstr>Attended a Friendsgiving?</vt:lpstr>
      <vt:lpstr>Do you Black Friday Shopping?</vt:lpstr>
      <vt:lpstr>Do you work in retail?</vt:lpstr>
      <vt:lpstr>Describe Where You Live</vt:lpstr>
      <vt:lpstr>Household Income</vt:lpstr>
      <vt:lpstr>US Region</vt:lpstr>
      <vt:lpstr>PowerPoint Presentation</vt:lpstr>
      <vt:lpstr>Analysis</vt:lpstr>
      <vt:lpstr>Results/Conclusion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cp:lastModifiedBy>
  <cp:revision>40</cp:revision>
  <dcterms:created xsi:type="dcterms:W3CDTF">2019-07-13T16:14:00Z</dcterms:created>
  <dcterms:modified xsi:type="dcterms:W3CDTF">2019-07-14T20:39:32Z</dcterms:modified>
</cp:coreProperties>
</file>