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69" r:id="rId2"/>
    <p:sldId id="371" r:id="rId3"/>
    <p:sldId id="373" r:id="rId4"/>
    <p:sldId id="370" r:id="rId5"/>
    <p:sldId id="374" r:id="rId6"/>
    <p:sldId id="376" r:id="rId7"/>
    <p:sldId id="377" r:id="rId8"/>
    <p:sldId id="375" r:id="rId9"/>
    <p:sldId id="378" r:id="rId10"/>
    <p:sldId id="379" r:id="rId11"/>
    <p:sldId id="380" r:id="rId12"/>
    <p:sldId id="382" r:id="rId13"/>
    <p:sldId id="381" r:id="rId14"/>
    <p:sldId id="383" r:id="rId15"/>
    <p:sldId id="384" r:id="rId16"/>
    <p:sldId id="385" r:id="rId17"/>
    <p:sldId id="386" r:id="rId18"/>
    <p:sldId id="387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0231" autoAdjust="0"/>
  </p:normalViewPr>
  <p:slideViewPr>
    <p:cSldViewPr snapToGrid="0">
      <p:cViewPr varScale="1">
        <p:scale>
          <a:sx n="79" d="100"/>
          <a:sy n="79" d="100"/>
        </p:scale>
        <p:origin x="162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25/05/2018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229583"/>
            <a:ext cx="9144000" cy="2451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 smtClean="0">
                <a:latin typeface="Gotham" pitchFamily="50" charset="0"/>
              </a:rPr>
              <a:t>Material-UI</a:t>
            </a:r>
          </a:p>
          <a:p>
            <a:pPr algn="ctr"/>
            <a:r>
              <a:rPr lang="en-US" sz="3200" b="0" dirty="0" smtClean="0">
                <a:latin typeface="Gotham" pitchFamily="50" charset="0"/>
              </a:rPr>
              <a:t>Google’s Material Design on React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55" y="1616503"/>
            <a:ext cx="2229289" cy="176942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97203" y="523874"/>
            <a:ext cx="8227722" cy="5333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</a:rPr>
              <a:t> from '@material-</a:t>
            </a:r>
            <a:r>
              <a:rPr lang="en-US" sz="2000" dirty="0" err="1">
                <a:latin typeface="Consolas" panose="020B0609020204030204" pitchFamily="49" charset="0"/>
              </a:rPr>
              <a:t>ui</a:t>
            </a:r>
            <a:r>
              <a:rPr lang="en-US" sz="2000" dirty="0">
                <a:latin typeface="Consolas" panose="020B0609020204030204" pitchFamily="49" charset="0"/>
              </a:rPr>
              <a:t>/core/Input';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InputLabel</a:t>
            </a:r>
            <a:r>
              <a:rPr lang="en-US" sz="2000" dirty="0">
                <a:latin typeface="Consolas" panose="020B0609020204030204" pitchFamily="49" charset="0"/>
              </a:rPr>
              <a:t> from '@material-</a:t>
            </a:r>
            <a:r>
              <a:rPr lang="en-US" sz="2000" dirty="0" err="1">
                <a:latin typeface="Consolas" panose="020B0609020204030204" pitchFamily="49" charset="0"/>
              </a:rPr>
              <a:t>ui</a:t>
            </a:r>
            <a:r>
              <a:rPr lang="en-US" sz="2000" dirty="0">
                <a:latin typeface="Consolas" panose="020B0609020204030204" pitchFamily="49" charset="0"/>
              </a:rPr>
              <a:t>/core/</a:t>
            </a:r>
            <a:r>
              <a:rPr lang="en-US" sz="2000" dirty="0" err="1">
                <a:latin typeface="Consolas" panose="020B0609020204030204" pitchFamily="49" charset="0"/>
              </a:rPr>
              <a:t>InputLabel</a:t>
            </a:r>
            <a:r>
              <a:rPr lang="en-US" sz="2000" dirty="0">
                <a:latin typeface="Consolas" panose="020B0609020204030204" pitchFamily="49" charset="0"/>
              </a:rPr>
              <a:t>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</a:t>
            </a:r>
            <a:r>
              <a:rPr lang="en-US" sz="2000" dirty="0">
                <a:latin typeface="Consolas" panose="020B0609020204030204" pitchFamily="49" charset="0"/>
              </a:rPr>
              <a:t> from '@material-</a:t>
            </a:r>
            <a:r>
              <a:rPr lang="en-US" sz="2000" dirty="0" err="1">
                <a:latin typeface="Consolas" panose="020B0609020204030204" pitchFamily="49" charset="0"/>
              </a:rPr>
              <a:t>ui</a:t>
            </a:r>
            <a:r>
              <a:rPr lang="en-US" sz="2000" dirty="0">
                <a:latin typeface="Consolas" panose="020B0609020204030204" pitchFamily="49" charset="0"/>
              </a:rPr>
              <a:t>/core/</a:t>
            </a:r>
            <a:r>
              <a:rPr lang="en-US" sz="2000" dirty="0" err="1">
                <a:latin typeface="Consolas" panose="020B0609020204030204" pitchFamily="49" charset="0"/>
              </a:rPr>
              <a:t>FormControl</a:t>
            </a:r>
            <a:r>
              <a:rPr lang="en-US" sz="2000" dirty="0">
                <a:latin typeface="Consolas" panose="020B0609020204030204" pitchFamily="49" charset="0"/>
              </a:rPr>
              <a:t>';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. . . . . .</a:t>
            </a:r>
            <a:endParaRPr lang="en-US" sz="2000" b="1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&lt;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InputLabel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htmlFor</a:t>
            </a:r>
            <a:r>
              <a:rPr lang="en-ID" sz="2000" dirty="0">
                <a:latin typeface="Consolas" panose="020B0609020204030204" pitchFamily="49" charset="0"/>
              </a:rPr>
              <a:t>="</a:t>
            </a:r>
            <a:r>
              <a:rPr lang="en-ID" sz="2000" dirty="0" err="1">
                <a:latin typeface="Consolas" panose="020B0609020204030204" pitchFamily="49" charset="0"/>
              </a:rPr>
              <a:t>inputnama</a:t>
            </a:r>
            <a:r>
              <a:rPr lang="en-ID" sz="2000" dirty="0" smtClean="0">
                <a:latin typeface="Consolas" panose="020B0609020204030204" pitchFamily="49" charset="0"/>
              </a:rPr>
              <a:t>"&gt;</a:t>
            </a:r>
            <a:r>
              <a:rPr lang="en-ID" sz="20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Nama</a:t>
            </a:r>
            <a:r>
              <a:rPr lang="en-ID" sz="2000" dirty="0" smtClean="0">
                <a:latin typeface="Consolas" panose="020B0609020204030204" pitchFamily="49" charset="0"/>
              </a:rPr>
              <a:t>&lt;/</a:t>
            </a:r>
            <a:r>
              <a:rPr lang="en-ID" sz="2000" dirty="0" err="1">
                <a:latin typeface="Consolas" panose="020B0609020204030204" pitchFamily="49" charset="0"/>
              </a:rPr>
              <a:t>InputLabel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Input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>
                <a:latin typeface="Consolas" panose="020B0609020204030204" pitchFamily="49" charset="0"/>
              </a:rPr>
              <a:t>id="</a:t>
            </a:r>
            <a:r>
              <a:rPr lang="en-ID" sz="2000" dirty="0" err="1">
                <a:latin typeface="Consolas" panose="020B0609020204030204" pitchFamily="49" charset="0"/>
              </a:rPr>
              <a:t>inputnama</a:t>
            </a:r>
            <a:r>
              <a:rPr lang="en-ID" sz="2000" dirty="0">
                <a:latin typeface="Consolas" panose="020B0609020204030204" pitchFamily="49" charset="0"/>
              </a:rPr>
              <a:t>" </a:t>
            </a:r>
            <a:r>
              <a:rPr lang="en-ID" sz="2000" dirty="0" err="1">
                <a:latin typeface="Consolas" panose="020B0609020204030204" pitchFamily="49" charset="0"/>
              </a:rPr>
              <a:t>onChange</a:t>
            </a:r>
            <a:r>
              <a:rPr lang="en-ID" sz="2000" dirty="0">
                <a:latin typeface="Consolas" panose="020B0609020204030204" pitchFamily="49" charset="0"/>
              </a:rPr>
              <a:t>={()=&gt;{}} /&gt;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&lt;/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&lt;</a:t>
            </a:r>
            <a:r>
              <a:rPr lang="en-ID" sz="2000" dirty="0" err="1">
                <a:latin typeface="Consolas" panose="020B0609020204030204" pitchFamily="49" charset="0"/>
              </a:rPr>
              <a:t>br</a:t>
            </a:r>
            <a:r>
              <a:rPr lang="en-ID" sz="2000" dirty="0">
                <a:latin typeface="Consolas" panose="020B0609020204030204" pitchFamily="49" charset="0"/>
              </a:rPr>
              <a:t>/&gt;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&lt;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InputLabel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htmlFor</a:t>
            </a:r>
            <a:r>
              <a:rPr lang="en-ID" sz="2000" dirty="0">
                <a:latin typeface="Consolas" panose="020B0609020204030204" pitchFamily="49" charset="0"/>
              </a:rPr>
              <a:t>="</a:t>
            </a:r>
            <a:r>
              <a:rPr lang="en-ID" sz="2000" dirty="0" err="1">
                <a:latin typeface="Consolas" panose="020B0609020204030204" pitchFamily="49" charset="0"/>
              </a:rPr>
              <a:t>inputusia</a:t>
            </a:r>
            <a:r>
              <a:rPr lang="en-ID" sz="2000" dirty="0" smtClean="0">
                <a:latin typeface="Consolas" panose="020B0609020204030204" pitchFamily="49" charset="0"/>
              </a:rPr>
              <a:t>"&gt;</a:t>
            </a:r>
            <a:r>
              <a:rPr lang="en-ID" sz="20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Usia</a:t>
            </a:r>
            <a:r>
              <a:rPr lang="en-ID" sz="2000" dirty="0" smtClean="0">
                <a:latin typeface="Consolas" panose="020B0609020204030204" pitchFamily="49" charset="0"/>
              </a:rPr>
              <a:t>&lt;/</a:t>
            </a:r>
            <a:r>
              <a:rPr lang="en-ID" sz="2000" dirty="0" err="1">
                <a:latin typeface="Consolas" panose="020B0609020204030204" pitchFamily="49" charset="0"/>
              </a:rPr>
              <a:t>InputLabel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Input</a:t>
            </a:r>
            <a:r>
              <a:rPr lang="en-ID" sz="2000" dirty="0">
                <a:latin typeface="Consolas" panose="020B0609020204030204" pitchFamily="49" charset="0"/>
              </a:rPr>
              <a:t> id="</a:t>
            </a:r>
            <a:r>
              <a:rPr lang="en-ID" sz="2000" dirty="0" err="1">
                <a:latin typeface="Consolas" panose="020B0609020204030204" pitchFamily="49" charset="0"/>
              </a:rPr>
              <a:t>inputusia</a:t>
            </a:r>
            <a:r>
              <a:rPr lang="en-ID" sz="2000" dirty="0">
                <a:latin typeface="Consolas" panose="020B0609020204030204" pitchFamily="49" charset="0"/>
              </a:rPr>
              <a:t>" </a:t>
            </a:r>
            <a:r>
              <a:rPr lang="en-ID" sz="2000" dirty="0" err="1">
                <a:latin typeface="Consolas" panose="020B0609020204030204" pitchFamily="49" charset="0"/>
              </a:rPr>
              <a:t>onChange</a:t>
            </a:r>
            <a:r>
              <a:rPr lang="en-ID" sz="2000" dirty="0">
                <a:latin typeface="Consolas" panose="020B0609020204030204" pitchFamily="49" charset="0"/>
              </a:rPr>
              <a:t>={()=&gt;{}} /&gt;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&lt;/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. . . . . .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589" r="51981" b="46374"/>
          <a:stretch/>
        </p:blipFill>
        <p:spPr>
          <a:xfrm>
            <a:off x="5391151" y="4888642"/>
            <a:ext cx="3386904" cy="176487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6275" y="5628206"/>
            <a:ext cx="4267200" cy="801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Text Field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50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78128" y="1209675"/>
            <a:ext cx="8694448" cy="4648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import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latin typeface="Consolas" panose="020B0609020204030204" pitchFamily="49" charset="0"/>
              </a:rPr>
              <a:t> from '@material-</a:t>
            </a:r>
            <a:r>
              <a:rPr lang="en-US" sz="2400" dirty="0" err="1">
                <a:latin typeface="Consolas" panose="020B0609020204030204" pitchFamily="49" charset="0"/>
              </a:rPr>
              <a:t>ui</a:t>
            </a:r>
            <a:r>
              <a:rPr lang="en-US" sz="2400" dirty="0">
                <a:latin typeface="Consolas" panose="020B0609020204030204" pitchFamily="49" charset="0"/>
              </a:rPr>
              <a:t>/core/Button';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import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Tooltip</a:t>
            </a:r>
            <a:r>
              <a:rPr lang="en-US" sz="2400" dirty="0">
                <a:latin typeface="Consolas" panose="020B0609020204030204" pitchFamily="49" charset="0"/>
              </a:rPr>
              <a:t> from '@material-</a:t>
            </a:r>
            <a:r>
              <a:rPr lang="en-US" sz="2400" dirty="0" err="1">
                <a:latin typeface="Consolas" panose="020B0609020204030204" pitchFamily="49" charset="0"/>
              </a:rPr>
              <a:t>ui</a:t>
            </a:r>
            <a:r>
              <a:rPr lang="en-US" sz="2400" dirty="0">
                <a:latin typeface="Consolas" panose="020B0609020204030204" pitchFamily="49" charset="0"/>
              </a:rPr>
              <a:t>/core/Tooltip</a:t>
            </a:r>
            <a:r>
              <a:rPr lang="en-US" sz="2400" dirty="0" smtClean="0">
                <a:latin typeface="Consolas" panose="020B0609020204030204" pitchFamily="49" charset="0"/>
              </a:rPr>
              <a:t>';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000" b="1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Tooltip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title</a:t>
            </a:r>
            <a:r>
              <a:rPr lang="en-US" sz="2400" dirty="0">
                <a:latin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</a:rPr>
              <a:t>Tambah</a:t>
            </a:r>
            <a:r>
              <a:rPr lang="en-US" sz="24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latin typeface="Consolas" panose="020B0609020204030204" pitchFamily="49" charset="0"/>
              </a:rPr>
              <a:t> variant="</a:t>
            </a:r>
            <a:r>
              <a:rPr lang="en-US" sz="2400" dirty="0" smtClean="0">
                <a:latin typeface="Consolas" panose="020B0609020204030204" pitchFamily="49" charset="0"/>
              </a:rPr>
              <a:t>raised" color</a:t>
            </a:r>
            <a:r>
              <a:rPr lang="en-US" sz="2400" dirty="0">
                <a:latin typeface="Consolas" panose="020B0609020204030204" pitchFamily="49" charset="0"/>
              </a:rPr>
              <a:t>="primary</a:t>
            </a:r>
            <a:r>
              <a:rPr lang="en-US" sz="2400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i="1" dirty="0" err="1" smtClean="0">
                <a:latin typeface="Consolas" panose="020B0609020204030204" pitchFamily="49" charset="0"/>
              </a:rPr>
              <a:t>Klik</a:t>
            </a:r>
            <a:r>
              <a:rPr lang="en-US" sz="2400" b="1" i="1" dirty="0" smtClean="0">
                <a:latin typeface="Consolas" panose="020B0609020204030204" pitchFamily="49" charset="0"/>
              </a:rPr>
              <a:t>!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&lt;/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Tooltip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650" y="237056"/>
            <a:ext cx="4267200" cy="801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Tooltip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010" r="71385" b="43895"/>
          <a:stretch/>
        </p:blipFill>
        <p:spPr>
          <a:xfrm>
            <a:off x="5562600" y="4965342"/>
            <a:ext cx="2895601" cy="802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966" r="71385" b="68781"/>
          <a:stretch/>
        </p:blipFill>
        <p:spPr>
          <a:xfrm>
            <a:off x="5562602" y="3641775"/>
            <a:ext cx="2895599" cy="13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54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4725" y="5500686"/>
            <a:ext cx="4560597" cy="1114425"/>
          </a:xfrm>
          <a:prstGeom prst="round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128" y="333375"/>
            <a:ext cx="8694448" cy="5057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>
                <a:latin typeface="Consolas" panose="020B0609020204030204" pitchFamily="49" charset="0"/>
              </a:rPr>
              <a:t>import 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 from '@material-</a:t>
            </a:r>
            <a:r>
              <a:rPr lang="en-ID" sz="2000" dirty="0" err="1">
                <a:latin typeface="Consolas" panose="020B0609020204030204" pitchFamily="49" charset="0"/>
              </a:rPr>
              <a:t>ui</a:t>
            </a:r>
            <a:r>
              <a:rPr lang="en-ID" sz="2000" dirty="0">
                <a:latin typeface="Consolas" panose="020B0609020204030204" pitchFamily="49" charset="0"/>
              </a:rPr>
              <a:t>/core/Typography';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000" b="1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 variant="display4</a:t>
            </a:r>
            <a:r>
              <a:rPr lang="en-ID" sz="2000" dirty="0" smtClean="0">
                <a:latin typeface="Consolas" panose="020B0609020204030204" pitchFamily="49" charset="0"/>
              </a:rPr>
              <a:t>"&gt;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b="1" i="1" dirty="0" smtClean="0">
                <a:latin typeface="Consolas" panose="020B0609020204030204" pitchFamily="49" charset="0"/>
              </a:rPr>
              <a:t>Display </a:t>
            </a:r>
            <a:r>
              <a:rPr lang="en-ID" sz="2000" b="1" i="1" dirty="0">
                <a:latin typeface="Consolas" panose="020B0609020204030204" pitchFamily="49" charset="0"/>
              </a:rPr>
              <a:t>4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 variant="display3</a:t>
            </a:r>
            <a:r>
              <a:rPr lang="en-ID" sz="2000" dirty="0" smtClean="0">
                <a:latin typeface="Consolas" panose="020B0609020204030204" pitchFamily="49" charset="0"/>
              </a:rPr>
              <a:t>"&gt;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b="1" i="1" dirty="0" smtClean="0">
                <a:latin typeface="Consolas" panose="020B0609020204030204" pitchFamily="49" charset="0"/>
              </a:rPr>
              <a:t>Display </a:t>
            </a:r>
            <a:r>
              <a:rPr lang="en-ID" sz="2000" b="1" i="1" dirty="0">
                <a:latin typeface="Consolas" panose="020B0609020204030204" pitchFamily="49" charset="0"/>
              </a:rPr>
              <a:t>3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 variant="display2</a:t>
            </a:r>
            <a:r>
              <a:rPr lang="en-ID" sz="2000" dirty="0" smtClean="0">
                <a:latin typeface="Consolas" panose="020B0609020204030204" pitchFamily="49" charset="0"/>
              </a:rPr>
              <a:t>"&gt;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b="1" i="1" dirty="0" smtClean="0">
                <a:latin typeface="Consolas" panose="020B0609020204030204" pitchFamily="49" charset="0"/>
              </a:rPr>
              <a:t>Display </a:t>
            </a:r>
            <a:r>
              <a:rPr lang="en-ID" sz="2000" b="1" i="1" dirty="0">
                <a:latin typeface="Consolas" panose="020B0609020204030204" pitchFamily="49" charset="0"/>
              </a:rPr>
              <a:t>2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 variant="display1</a:t>
            </a:r>
            <a:r>
              <a:rPr lang="en-ID" sz="2000" dirty="0" smtClean="0">
                <a:latin typeface="Consolas" panose="020B0609020204030204" pitchFamily="49" charset="0"/>
              </a:rPr>
              <a:t>"&gt;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	</a:t>
            </a:r>
            <a:r>
              <a:rPr lang="en-ID" sz="2000" b="1" i="1" dirty="0" smtClean="0">
                <a:latin typeface="Consolas" panose="020B0609020204030204" pitchFamily="49" charset="0"/>
              </a:rPr>
              <a:t>Display </a:t>
            </a:r>
            <a:r>
              <a:rPr lang="en-ID" sz="2000" b="1" i="1" dirty="0">
                <a:latin typeface="Consolas" panose="020B0609020204030204" pitchFamily="49" charset="0"/>
              </a:rPr>
              <a:t>1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34025" y="838200"/>
            <a:ext cx="3143250" cy="942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Typography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04" r="68552" b="50227"/>
          <a:stretch/>
        </p:blipFill>
        <p:spPr>
          <a:xfrm>
            <a:off x="5283197" y="4000500"/>
            <a:ext cx="3530606" cy="252412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67588" y="5629274"/>
            <a:ext cx="4474872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display1, display2, display3, display4, headline, title, button, subheading, body1, body2, caption,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14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01928" y="952500"/>
            <a:ext cx="8513472" cy="4648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>
                <a:latin typeface="Consolas" panose="020B0609020204030204" pitchFamily="49" charset="0"/>
              </a:rPr>
              <a:t>import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  <a:r>
              <a:rPr lang="en-US" sz="2200" dirty="0">
                <a:latin typeface="Consolas" panose="020B0609020204030204" pitchFamily="49" charset="0"/>
              </a:rPr>
              <a:t> from '@material-</a:t>
            </a:r>
            <a:r>
              <a:rPr lang="en-US" sz="2200" dirty="0" err="1">
                <a:latin typeface="Consolas" panose="020B0609020204030204" pitchFamily="49" charset="0"/>
              </a:rPr>
              <a:t>ui</a:t>
            </a:r>
            <a:r>
              <a:rPr lang="en-US" sz="2200" dirty="0">
                <a:latin typeface="Consolas" panose="020B0609020204030204" pitchFamily="49" charset="0"/>
              </a:rPr>
              <a:t>/core/Paper';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import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US" sz="2200" dirty="0">
                <a:latin typeface="Consolas" panose="020B0609020204030204" pitchFamily="49" charset="0"/>
              </a:rPr>
              <a:t> from '@material-</a:t>
            </a:r>
            <a:r>
              <a:rPr lang="en-US" sz="2200" dirty="0" err="1">
                <a:latin typeface="Consolas" panose="020B0609020204030204" pitchFamily="49" charset="0"/>
              </a:rPr>
              <a:t>ui</a:t>
            </a:r>
            <a:r>
              <a:rPr lang="en-US" sz="2200" dirty="0">
                <a:latin typeface="Consolas" panose="020B0609020204030204" pitchFamily="49" charset="0"/>
              </a:rPr>
              <a:t>/core/Typography';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000" b="1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&lt;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  <a:r>
              <a:rPr lang="en-ID" sz="2200" dirty="0">
                <a:latin typeface="Consolas" panose="020B0609020204030204" pitchFamily="49" charset="0"/>
              </a:rPr>
              <a:t> elevation={4}&gt;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200" dirty="0">
                <a:latin typeface="Consolas" panose="020B0609020204030204" pitchFamily="49" charset="0"/>
              </a:rPr>
              <a:t> variant="headline" component="h3" </a:t>
            </a:r>
            <a:r>
              <a:rPr lang="en-ID" sz="22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style</a:t>
            </a:r>
            <a:r>
              <a:rPr lang="en-ID" sz="2200" dirty="0">
                <a:latin typeface="Consolas" panose="020B0609020204030204" pitchFamily="49" charset="0"/>
              </a:rPr>
              <a:t>={{padding:'10px'}}&gt;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 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Ini</a:t>
            </a:r>
            <a:r>
              <a:rPr lang="en-ID" sz="2200" b="1" i="1" dirty="0" smtClean="0">
                <a:latin typeface="Consolas" panose="020B0609020204030204" pitchFamily="49" charset="0"/>
              </a:rPr>
              <a:t> </a:t>
            </a:r>
            <a:r>
              <a:rPr lang="en-ID" sz="2200" b="1" i="1" dirty="0" err="1">
                <a:latin typeface="Consolas" panose="020B0609020204030204" pitchFamily="49" charset="0"/>
              </a:rPr>
              <a:t>komponen</a:t>
            </a:r>
            <a:r>
              <a:rPr lang="en-ID" sz="2200" b="1" i="1" dirty="0">
                <a:latin typeface="Consolas" panose="020B0609020204030204" pitchFamily="49" charset="0"/>
              </a:rPr>
              <a:t> paper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200" dirty="0">
                <a:latin typeface="Consolas" panose="020B0609020204030204" pitchFamily="49" charset="0"/>
              </a:rPr>
              <a:t> component="p" </a:t>
            </a:r>
            <a:endParaRPr lang="en-ID" sz="2200" dirty="0" smtClean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style</a:t>
            </a:r>
            <a:r>
              <a:rPr lang="en-ID" sz="2200" dirty="0">
                <a:latin typeface="Consolas" panose="020B0609020204030204" pitchFamily="49" charset="0"/>
              </a:rPr>
              <a:t>={{padding:'10px'}}&gt;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b="1" i="1" dirty="0" smtClean="0">
                <a:latin typeface="Consolas" panose="020B0609020204030204" pitchFamily="49" charset="0"/>
              </a:rPr>
              <a:t> Lorem ipsum…</a:t>
            </a:r>
            <a:endParaRPr lang="en-ID" sz="2200" b="1" i="1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&lt;/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57949" y="-76200"/>
            <a:ext cx="2800351" cy="1133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Paper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340" t="10023" r="47589" b="60380"/>
          <a:stretch/>
        </p:blipFill>
        <p:spPr>
          <a:xfrm>
            <a:off x="4848224" y="4752973"/>
            <a:ext cx="4086226" cy="188595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720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16228" y="666750"/>
            <a:ext cx="6113172" cy="45386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sz="2000" dirty="0">
                <a:latin typeface="Consolas" panose="020B0609020204030204" pitchFamily="49" charset="0"/>
              </a:rPr>
              <a:t> from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'@</a:t>
            </a:r>
            <a:r>
              <a:rPr lang="en-US" sz="2000" dirty="0">
                <a:latin typeface="Consolas" panose="020B0609020204030204" pitchFamily="49" charset="0"/>
              </a:rPr>
              <a:t>material-</a:t>
            </a:r>
            <a:r>
              <a:rPr lang="en-US" sz="2000" dirty="0" err="1">
                <a:latin typeface="Consolas" panose="020B0609020204030204" pitchFamily="49" charset="0"/>
              </a:rPr>
              <a:t>ui</a:t>
            </a:r>
            <a:r>
              <a:rPr lang="en-US" sz="2000" dirty="0">
                <a:latin typeface="Consolas" panose="020B0609020204030204" pitchFamily="49" charset="0"/>
              </a:rPr>
              <a:t>/core/Card';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CardActions</a:t>
            </a:r>
            <a:r>
              <a:rPr lang="en-US" sz="2000" dirty="0">
                <a:latin typeface="Consolas" panose="020B0609020204030204" pitchFamily="49" charset="0"/>
              </a:rPr>
              <a:t> from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'@</a:t>
            </a:r>
            <a:r>
              <a:rPr lang="en-US" sz="2000" dirty="0">
                <a:latin typeface="Consolas" panose="020B0609020204030204" pitchFamily="49" charset="0"/>
              </a:rPr>
              <a:t>material-</a:t>
            </a:r>
            <a:r>
              <a:rPr lang="en-US" sz="2000" dirty="0" err="1">
                <a:latin typeface="Consolas" panose="020B0609020204030204" pitchFamily="49" charset="0"/>
              </a:rPr>
              <a:t>ui</a:t>
            </a:r>
            <a:r>
              <a:rPr lang="en-US" sz="2000" dirty="0">
                <a:latin typeface="Consolas" panose="020B0609020204030204" pitchFamily="49" charset="0"/>
              </a:rPr>
              <a:t>/core/</a:t>
            </a:r>
            <a:r>
              <a:rPr lang="en-US" sz="2000" dirty="0" err="1">
                <a:latin typeface="Consolas" panose="020B0609020204030204" pitchFamily="49" charset="0"/>
              </a:rPr>
              <a:t>CardActions</a:t>
            </a:r>
            <a:r>
              <a:rPr lang="en-US" sz="2000" dirty="0">
                <a:latin typeface="Consolas" panose="020B0609020204030204" pitchFamily="49" charset="0"/>
              </a:rPr>
              <a:t>';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CardContent</a:t>
            </a:r>
            <a:r>
              <a:rPr lang="en-US" sz="2000" dirty="0">
                <a:latin typeface="Consolas" panose="020B0609020204030204" pitchFamily="49" charset="0"/>
              </a:rPr>
              <a:t> from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'@</a:t>
            </a:r>
            <a:r>
              <a:rPr lang="en-US" sz="2000" dirty="0">
                <a:latin typeface="Consolas" panose="020B0609020204030204" pitchFamily="49" charset="0"/>
              </a:rPr>
              <a:t>material-</a:t>
            </a:r>
            <a:r>
              <a:rPr lang="en-US" sz="2000" dirty="0" err="1">
                <a:latin typeface="Consolas" panose="020B0609020204030204" pitchFamily="49" charset="0"/>
              </a:rPr>
              <a:t>ui</a:t>
            </a:r>
            <a:r>
              <a:rPr lang="en-US" sz="2000" dirty="0">
                <a:latin typeface="Consolas" panose="020B0609020204030204" pitchFamily="49" charset="0"/>
              </a:rPr>
              <a:t>/core/</a:t>
            </a:r>
            <a:r>
              <a:rPr lang="en-US" sz="2000" dirty="0" err="1">
                <a:latin typeface="Consolas" panose="020B0609020204030204" pitchFamily="49" charset="0"/>
              </a:rPr>
              <a:t>CardContent</a:t>
            </a:r>
            <a:r>
              <a:rPr lang="en-US" sz="2000" dirty="0">
                <a:latin typeface="Consolas" panose="020B0609020204030204" pitchFamily="49" charset="0"/>
              </a:rPr>
              <a:t>';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import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latin typeface="Consolas" panose="020B0609020204030204" pitchFamily="49" charset="0"/>
              </a:rPr>
              <a:t> from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'@</a:t>
            </a:r>
            <a:r>
              <a:rPr lang="en-US" sz="2000" dirty="0">
                <a:latin typeface="Consolas" panose="020B0609020204030204" pitchFamily="49" charset="0"/>
              </a:rPr>
              <a:t>material-</a:t>
            </a:r>
            <a:r>
              <a:rPr lang="en-US" sz="2000" dirty="0" err="1">
                <a:latin typeface="Consolas" panose="020B0609020204030204" pitchFamily="49" charset="0"/>
              </a:rPr>
              <a:t>ui</a:t>
            </a:r>
            <a:r>
              <a:rPr lang="en-US" sz="2000" dirty="0">
                <a:latin typeface="Consolas" panose="020B0609020204030204" pitchFamily="49" charset="0"/>
              </a:rPr>
              <a:t>/core/Button';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import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US" sz="2000" dirty="0">
                <a:latin typeface="Consolas" panose="020B0609020204030204" pitchFamily="49" charset="0"/>
              </a:rPr>
              <a:t> from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'@</a:t>
            </a:r>
            <a:r>
              <a:rPr lang="en-US" sz="2000" dirty="0">
                <a:latin typeface="Consolas" panose="020B0609020204030204" pitchFamily="49" charset="0"/>
              </a:rPr>
              <a:t>material-</a:t>
            </a:r>
            <a:r>
              <a:rPr lang="en-US" sz="2000" dirty="0" err="1">
                <a:latin typeface="Consolas" panose="020B0609020204030204" pitchFamily="49" charset="0"/>
              </a:rPr>
              <a:t>ui</a:t>
            </a:r>
            <a:r>
              <a:rPr lang="en-US" sz="2000" dirty="0">
                <a:latin typeface="Consolas" panose="020B0609020204030204" pitchFamily="49" charset="0"/>
              </a:rPr>
              <a:t>/core/Typography</a:t>
            </a:r>
            <a:r>
              <a:rPr lang="en-US" sz="2000" dirty="0" smtClean="0">
                <a:latin typeface="Consolas" panose="020B0609020204030204" pitchFamily="49" charset="0"/>
              </a:rPr>
              <a:t>';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. . . . . .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00575" y="-76200"/>
            <a:ext cx="4657725" cy="1133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Simple Card </a:t>
            </a:r>
            <a:r>
              <a:rPr lang="en-US" sz="2800" b="1" dirty="0" smtClean="0">
                <a:solidFill>
                  <a:srgbClr val="009696"/>
                </a:solidFill>
              </a:rPr>
              <a:t>#1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353" t="10191" r="47716" b="59395"/>
          <a:stretch/>
        </p:blipFill>
        <p:spPr>
          <a:xfrm>
            <a:off x="5276899" y="3162299"/>
            <a:ext cx="4171902" cy="246697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142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7178" y="247651"/>
            <a:ext cx="8151522" cy="4814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050" dirty="0" smtClean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&lt;</a:t>
            </a:r>
            <a:r>
              <a:rPr lang="en-ID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CardContent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 variant="display3"&gt;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</a:t>
            </a:r>
            <a:r>
              <a:rPr lang="en-ID" sz="2000" b="1" i="1" dirty="0" smtClean="0">
                <a:latin typeface="Consolas" panose="020B0609020204030204" pitchFamily="49" charset="0"/>
              </a:rPr>
              <a:t>Halo </a:t>
            </a:r>
            <a:r>
              <a:rPr lang="en-ID" sz="2000" b="1" i="1" dirty="0" err="1">
                <a:latin typeface="Consolas" panose="020B0609020204030204" pitchFamily="49" charset="0"/>
              </a:rPr>
              <a:t>Dunia</a:t>
            </a:r>
            <a:r>
              <a:rPr lang="en-ID" sz="2000" b="1" i="1" dirty="0">
                <a:latin typeface="Consolas" panose="020B0609020204030204" pitchFamily="49" charset="0"/>
              </a:rPr>
              <a:t>!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 variant="headline" </a:t>
            </a:r>
            <a:r>
              <a:rPr lang="en-ID" sz="2000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latin typeface="Consolas" panose="020B0609020204030204" pitchFamily="49" charset="0"/>
              </a:rPr>
              <a:t>  component</a:t>
            </a:r>
            <a:r>
              <a:rPr lang="en-ID" sz="2000" dirty="0">
                <a:latin typeface="Consolas" panose="020B0609020204030204" pitchFamily="49" charset="0"/>
              </a:rPr>
              <a:t>="h2"&gt;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Ini</a:t>
            </a:r>
            <a:r>
              <a:rPr lang="en-ID" sz="2000" b="1" i="1" dirty="0" smtClean="0">
                <a:latin typeface="Consolas" panose="020B0609020204030204" pitchFamily="49" charset="0"/>
              </a:rPr>
              <a:t> </a:t>
            </a:r>
            <a:r>
              <a:rPr lang="en-ID" sz="2000" b="1" i="1" dirty="0" err="1">
                <a:latin typeface="Consolas" panose="020B0609020204030204" pitchFamily="49" charset="0"/>
              </a:rPr>
              <a:t>contoh</a:t>
            </a:r>
            <a:r>
              <a:rPr lang="en-ID" sz="2000" b="1" i="1" dirty="0">
                <a:latin typeface="Consolas" panose="020B0609020204030204" pitchFamily="49" charset="0"/>
              </a:rPr>
              <a:t> card.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 component="p"&gt;</a:t>
            </a:r>
          </a:p>
          <a:p>
            <a:r>
              <a:rPr lang="en-ID" sz="2000" b="1" i="1" dirty="0" smtClean="0">
                <a:latin typeface="Consolas" panose="020B0609020204030204" pitchFamily="49" charset="0"/>
              </a:rPr>
              <a:t>     Lorem ipsum...</a:t>
            </a:r>
            <a:endParaRPr lang="en-ID" sz="2000" b="1" i="1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 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&lt;/</a:t>
            </a:r>
            <a:r>
              <a:rPr lang="en-ID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CardContent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endParaRPr lang="en-ID" sz="2000" dirty="0" smtClean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&lt;</a:t>
            </a:r>
            <a:r>
              <a:rPr lang="en-ID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CardActions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000" dirty="0">
                <a:latin typeface="Consolas" panose="020B0609020204030204" pitchFamily="49" charset="0"/>
              </a:rPr>
              <a:t> size="</a:t>
            </a:r>
            <a:r>
              <a:rPr lang="en-ID" sz="2000" dirty="0" smtClean="0">
                <a:latin typeface="Consolas" panose="020B0609020204030204" pitchFamily="49" charset="0"/>
              </a:rPr>
              <a:t>small" </a:t>
            </a:r>
            <a:r>
              <a:rPr lang="en-ID" sz="2000" dirty="0" err="1" smtClean="0">
                <a:latin typeface="Consolas" panose="020B0609020204030204" pitchFamily="49" charset="0"/>
              </a:rPr>
              <a:t>color</a:t>
            </a:r>
            <a:r>
              <a:rPr lang="en-ID" sz="2000" dirty="0">
                <a:latin typeface="Consolas" panose="020B0609020204030204" pitchFamily="49" charset="0"/>
              </a:rPr>
              <a:t>="primary</a:t>
            </a:r>
            <a:r>
              <a:rPr lang="en-ID" sz="2000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</a:t>
            </a:r>
            <a:r>
              <a:rPr lang="en-ID" sz="2000" b="1" i="1" dirty="0" smtClean="0">
                <a:latin typeface="Consolas" panose="020B0609020204030204" pitchFamily="49" charset="0"/>
              </a:rPr>
              <a:t>Learn More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latin typeface="Consolas" panose="020B0609020204030204" pitchFamily="49" charset="0"/>
              </a:rPr>
              <a:t> 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&lt;/</a:t>
            </a:r>
            <a:r>
              <a:rPr lang="en-ID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CardActions</a:t>
            </a:r>
            <a:r>
              <a:rPr lang="en-ID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ID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ID" sz="1050" dirty="0" smtClean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. . . . . .</a:t>
            </a:r>
            <a:endParaRPr lang="en-ID" sz="2000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00575" y="-76200"/>
            <a:ext cx="4657725" cy="1133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Simple Card </a:t>
            </a:r>
            <a:r>
              <a:rPr lang="en-US" sz="2800" b="1" dirty="0" smtClean="0">
                <a:solidFill>
                  <a:srgbClr val="009696"/>
                </a:solidFill>
              </a:rPr>
              <a:t>#2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353" t="10191" r="47716" b="59395"/>
          <a:stretch/>
        </p:blipFill>
        <p:spPr>
          <a:xfrm>
            <a:off x="5429250" y="2000176"/>
            <a:ext cx="3833764" cy="226702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955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9553" y="666750"/>
            <a:ext cx="5655972" cy="45386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>
                <a:latin typeface="Consolas" panose="020B0609020204030204" pitchFamily="49" charset="0"/>
              </a:rPr>
              <a:t>import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from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'@</a:t>
            </a:r>
            <a:r>
              <a:rPr lang="en-US" sz="2200" dirty="0">
                <a:latin typeface="Consolas" panose="020B0609020204030204" pitchFamily="49" charset="0"/>
              </a:rPr>
              <a:t>material-ui/core/Card';</a:t>
            </a:r>
          </a:p>
          <a:p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import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CardActions</a:t>
            </a:r>
            <a:r>
              <a:rPr lang="en-US" sz="2200" dirty="0">
                <a:latin typeface="Consolas" panose="020B0609020204030204" pitchFamily="49" charset="0"/>
              </a:rPr>
              <a:t> from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'@</a:t>
            </a:r>
            <a:r>
              <a:rPr lang="en-US" sz="2200" dirty="0">
                <a:latin typeface="Consolas" panose="020B0609020204030204" pitchFamily="49" charset="0"/>
              </a:rPr>
              <a:t>material-</a:t>
            </a:r>
            <a:r>
              <a:rPr lang="en-US" sz="2200" dirty="0" err="1">
                <a:latin typeface="Consolas" panose="020B0609020204030204" pitchFamily="49" charset="0"/>
              </a:rPr>
              <a:t>ui</a:t>
            </a:r>
            <a:r>
              <a:rPr lang="en-US" sz="2200" dirty="0">
                <a:latin typeface="Consolas" panose="020B0609020204030204" pitchFamily="49" charset="0"/>
              </a:rPr>
              <a:t>/core/</a:t>
            </a:r>
            <a:r>
              <a:rPr lang="en-US" sz="2200" dirty="0" err="1">
                <a:latin typeface="Consolas" panose="020B0609020204030204" pitchFamily="49" charset="0"/>
              </a:rPr>
              <a:t>CardActions</a:t>
            </a:r>
            <a:r>
              <a:rPr lang="en-US" sz="2200" dirty="0">
                <a:latin typeface="Consolas" panose="020B0609020204030204" pitchFamily="49" charset="0"/>
              </a:rPr>
              <a:t>';</a:t>
            </a:r>
          </a:p>
          <a:p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import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CardContent</a:t>
            </a:r>
            <a:r>
              <a:rPr lang="en-US" sz="2200" dirty="0">
                <a:latin typeface="Consolas" panose="020B0609020204030204" pitchFamily="49" charset="0"/>
              </a:rPr>
              <a:t> from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'@</a:t>
            </a:r>
            <a:r>
              <a:rPr lang="en-US" sz="2200" dirty="0">
                <a:latin typeface="Consolas" panose="020B0609020204030204" pitchFamily="49" charset="0"/>
              </a:rPr>
              <a:t>material-</a:t>
            </a:r>
            <a:r>
              <a:rPr lang="en-US" sz="2200" dirty="0" err="1">
                <a:latin typeface="Consolas" panose="020B0609020204030204" pitchFamily="49" charset="0"/>
              </a:rPr>
              <a:t>ui</a:t>
            </a:r>
            <a:r>
              <a:rPr lang="en-US" sz="2200" dirty="0">
                <a:latin typeface="Consolas" panose="020B0609020204030204" pitchFamily="49" charset="0"/>
              </a:rPr>
              <a:t>/core/</a:t>
            </a:r>
            <a:r>
              <a:rPr lang="en-US" sz="2200" dirty="0" err="1">
                <a:latin typeface="Consolas" panose="020B0609020204030204" pitchFamily="49" charset="0"/>
              </a:rPr>
              <a:t>CardContent</a:t>
            </a:r>
            <a:r>
              <a:rPr lang="en-US" sz="2200" dirty="0">
                <a:latin typeface="Consolas" panose="020B0609020204030204" pitchFamily="49" charset="0"/>
              </a:rPr>
              <a:t>';</a:t>
            </a:r>
          </a:p>
          <a:p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import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CardMedia</a:t>
            </a:r>
            <a:r>
              <a:rPr lang="en-US" sz="2200" dirty="0">
                <a:latin typeface="Consolas" panose="020B0609020204030204" pitchFamily="49" charset="0"/>
              </a:rPr>
              <a:t> from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'@</a:t>
            </a:r>
            <a:r>
              <a:rPr lang="en-US" sz="2200" dirty="0">
                <a:latin typeface="Consolas" panose="020B0609020204030204" pitchFamily="49" charset="0"/>
              </a:rPr>
              <a:t>material-</a:t>
            </a:r>
            <a:r>
              <a:rPr lang="en-US" sz="2200" dirty="0" err="1">
                <a:latin typeface="Consolas" panose="020B0609020204030204" pitchFamily="49" charset="0"/>
              </a:rPr>
              <a:t>ui</a:t>
            </a:r>
            <a:r>
              <a:rPr lang="en-US" sz="2200" dirty="0">
                <a:latin typeface="Consolas" panose="020B0609020204030204" pitchFamily="49" charset="0"/>
              </a:rPr>
              <a:t>/core/</a:t>
            </a:r>
            <a:r>
              <a:rPr lang="en-US" sz="2200" dirty="0" err="1">
                <a:latin typeface="Consolas" panose="020B0609020204030204" pitchFamily="49" charset="0"/>
              </a:rPr>
              <a:t>CardMedia</a:t>
            </a:r>
            <a:r>
              <a:rPr lang="en-US" sz="2200" dirty="0">
                <a:latin typeface="Consolas" panose="020B0609020204030204" pitchFamily="49" charset="0"/>
              </a:rPr>
              <a:t>';</a:t>
            </a:r>
          </a:p>
          <a:p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import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200" dirty="0">
                <a:latin typeface="Consolas" panose="020B0609020204030204" pitchFamily="49" charset="0"/>
              </a:rPr>
              <a:t> from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'@</a:t>
            </a:r>
            <a:r>
              <a:rPr lang="en-US" sz="2200" dirty="0">
                <a:latin typeface="Consolas" panose="020B0609020204030204" pitchFamily="49" charset="0"/>
              </a:rPr>
              <a:t>material-</a:t>
            </a:r>
            <a:r>
              <a:rPr lang="en-US" sz="2200" dirty="0" err="1">
                <a:latin typeface="Consolas" panose="020B0609020204030204" pitchFamily="49" charset="0"/>
              </a:rPr>
              <a:t>ui</a:t>
            </a:r>
            <a:r>
              <a:rPr lang="en-US" sz="2200" dirty="0">
                <a:latin typeface="Consolas" panose="020B0609020204030204" pitchFamily="49" charset="0"/>
              </a:rPr>
              <a:t>/core/Button';</a:t>
            </a:r>
          </a:p>
          <a:p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import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Typography</a:t>
            </a:r>
            <a:r>
              <a:rPr lang="en-US" sz="2200" dirty="0">
                <a:latin typeface="Consolas" panose="020B0609020204030204" pitchFamily="49" charset="0"/>
              </a:rPr>
              <a:t> from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'@</a:t>
            </a:r>
            <a:r>
              <a:rPr lang="en-US" sz="2200" dirty="0">
                <a:latin typeface="Consolas" panose="020B0609020204030204" pitchFamily="49" charset="0"/>
              </a:rPr>
              <a:t>material-</a:t>
            </a:r>
            <a:r>
              <a:rPr lang="en-US" sz="2200" dirty="0" err="1">
                <a:latin typeface="Consolas" panose="020B0609020204030204" pitchFamily="49" charset="0"/>
              </a:rPr>
              <a:t>ui</a:t>
            </a:r>
            <a:r>
              <a:rPr lang="en-US" sz="2200" dirty="0">
                <a:latin typeface="Consolas" panose="020B0609020204030204" pitchFamily="49" charset="0"/>
              </a:rPr>
              <a:t>/core/Typography';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. . . . . .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00575" y="-76200"/>
            <a:ext cx="4657725" cy="1133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Media Card </a:t>
            </a:r>
            <a:r>
              <a:rPr lang="en-US" sz="2800" b="1" dirty="0" smtClean="0">
                <a:solidFill>
                  <a:srgbClr val="009696"/>
                </a:solidFill>
              </a:rPr>
              <a:t>#1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176" t="9870" r="47678" b="52721"/>
          <a:stretch/>
        </p:blipFill>
        <p:spPr>
          <a:xfrm>
            <a:off x="5530877" y="2895600"/>
            <a:ext cx="3595012" cy="25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27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7178" y="247651"/>
            <a:ext cx="8151522" cy="4814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050" dirty="0" smtClean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&lt;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&lt;</a:t>
            </a:r>
            <a:r>
              <a:rPr lang="en-ID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CardMedia</a:t>
            </a:r>
            <a:endParaRPr lang="en-ID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 style</a:t>
            </a:r>
            <a:r>
              <a:rPr lang="en-ID" sz="2000" dirty="0">
                <a:latin typeface="Consolas" panose="020B0609020204030204" pitchFamily="49" charset="0"/>
              </a:rPr>
              <a:t>={{height: 0, </a:t>
            </a:r>
            <a:r>
              <a:rPr lang="en-ID" sz="2000" dirty="0" err="1">
                <a:latin typeface="Consolas" panose="020B0609020204030204" pitchFamily="49" charset="0"/>
              </a:rPr>
              <a:t>paddingTop</a:t>
            </a:r>
            <a:r>
              <a:rPr lang="en-ID" sz="2000" dirty="0">
                <a:latin typeface="Consolas" panose="020B0609020204030204" pitchFamily="49" charset="0"/>
              </a:rPr>
              <a:t>: '35%'}}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image</a:t>
            </a:r>
            <a:r>
              <a:rPr lang="en-ID" sz="2000" dirty="0">
                <a:latin typeface="Consolas" panose="020B0609020204030204" pitchFamily="49" charset="0"/>
              </a:rPr>
              <a:t>='https</a:t>
            </a:r>
            <a:r>
              <a:rPr lang="en-ID" sz="2000" dirty="0" smtClean="0">
                <a:latin typeface="Consolas" panose="020B0609020204030204" pitchFamily="49" charset="0"/>
              </a:rPr>
              <a:t>:.../barca.jpg</a:t>
            </a:r>
            <a:r>
              <a:rPr lang="en-ID" sz="2000" dirty="0">
                <a:latin typeface="Consolas" panose="020B0609020204030204" pitchFamily="49" charset="0"/>
              </a:rPr>
              <a:t>'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title="Barcelona"/&gt;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&lt;</a:t>
            </a:r>
            <a:r>
              <a:rPr lang="en-ID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CardContent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&lt;</a:t>
            </a:r>
            <a:r>
              <a:rPr lang="en-ID" sz="2000" dirty="0">
                <a:latin typeface="Consolas" panose="020B0609020204030204" pitchFamily="49" charset="0"/>
              </a:rPr>
              <a:t>Typography </a:t>
            </a:r>
            <a:r>
              <a:rPr lang="en-ID" sz="2000" dirty="0" smtClean="0">
                <a:latin typeface="Consolas" panose="020B0609020204030204" pitchFamily="49" charset="0"/>
              </a:rPr>
              <a:t>variant</a:t>
            </a:r>
            <a:r>
              <a:rPr lang="en-ID" sz="2000" dirty="0">
                <a:latin typeface="Consolas" panose="020B0609020204030204" pitchFamily="49" charset="0"/>
              </a:rPr>
              <a:t>="headline" component="h2"&gt;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</a:t>
            </a:r>
            <a:r>
              <a:rPr lang="en-ID" sz="2000" b="1" i="1" dirty="0" smtClean="0">
                <a:latin typeface="Consolas" panose="020B0609020204030204" pitchFamily="49" charset="0"/>
              </a:rPr>
              <a:t>FC </a:t>
            </a:r>
            <a:r>
              <a:rPr lang="en-ID" sz="2000" b="1" i="1" dirty="0">
                <a:latin typeface="Consolas" panose="020B0609020204030204" pitchFamily="49" charset="0"/>
              </a:rPr>
              <a:t>Barcelona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&lt;/</a:t>
            </a:r>
            <a:r>
              <a:rPr lang="en-ID" sz="2000" dirty="0">
                <a:latin typeface="Consolas" panose="020B0609020204030204" pitchFamily="49" charset="0"/>
              </a:rPr>
              <a:t>Typography&gt;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&lt;</a:t>
            </a:r>
            <a:r>
              <a:rPr lang="en-ID" sz="2000" dirty="0">
                <a:latin typeface="Consolas" panose="020B0609020204030204" pitchFamily="49" charset="0"/>
              </a:rPr>
              <a:t>Typography component="p"&gt;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</a:t>
            </a:r>
            <a:r>
              <a:rPr lang="en-ID" sz="2000" b="1" i="1" dirty="0" smtClean="0">
                <a:latin typeface="Consolas" panose="020B0609020204030204" pitchFamily="49" charset="0"/>
              </a:rPr>
              <a:t>Tim </a:t>
            </a:r>
            <a:r>
              <a:rPr lang="en-ID" sz="2000" b="1" i="1" dirty="0" err="1">
                <a:latin typeface="Consolas" panose="020B0609020204030204" pitchFamily="49" charset="0"/>
              </a:rPr>
              <a:t>terbaik</a:t>
            </a:r>
            <a:r>
              <a:rPr lang="en-ID" sz="2000" b="1" i="1" dirty="0">
                <a:latin typeface="Consolas" panose="020B0609020204030204" pitchFamily="49" charset="0"/>
              </a:rPr>
              <a:t> </a:t>
            </a:r>
            <a:r>
              <a:rPr lang="en-ID" sz="2000" b="1" i="1" dirty="0" err="1">
                <a:latin typeface="Consolas" panose="020B0609020204030204" pitchFamily="49" charset="0"/>
              </a:rPr>
              <a:t>sepanjang</a:t>
            </a:r>
            <a:r>
              <a:rPr lang="en-ID" sz="2000" b="1" i="1" dirty="0">
                <a:latin typeface="Consolas" panose="020B0609020204030204" pitchFamily="49" charset="0"/>
              </a:rPr>
              <a:t> masa. 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&lt;/</a:t>
            </a:r>
            <a:r>
              <a:rPr lang="en-ID" sz="2000" dirty="0">
                <a:latin typeface="Consolas" panose="020B0609020204030204" pitchFamily="49" charset="0"/>
              </a:rPr>
              <a:t>Typography&gt;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&lt;/</a:t>
            </a:r>
            <a:r>
              <a:rPr lang="en-ID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CardContent</a:t>
            </a:r>
            <a:r>
              <a:rPr lang="en-ID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&lt;</a:t>
            </a:r>
            <a:r>
              <a:rPr lang="en-ID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CardActions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&lt;</a:t>
            </a:r>
            <a:r>
              <a:rPr lang="en-ID" sz="2000" dirty="0">
                <a:latin typeface="Consolas" panose="020B0609020204030204" pitchFamily="49" charset="0"/>
              </a:rPr>
              <a:t>Button size="small" </a:t>
            </a:r>
            <a:endParaRPr lang="en-ID" sz="2000" dirty="0" smtClean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dirty="0" err="1" smtClean="0">
                <a:latin typeface="Consolas" panose="020B0609020204030204" pitchFamily="49" charset="0"/>
              </a:rPr>
              <a:t>color</a:t>
            </a:r>
            <a:r>
              <a:rPr lang="en-ID" sz="2000" dirty="0">
                <a:latin typeface="Consolas" panose="020B0609020204030204" pitchFamily="49" charset="0"/>
              </a:rPr>
              <a:t>="primary"&gt;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</a:t>
            </a:r>
            <a:r>
              <a:rPr lang="en-ID" sz="2000" b="1" i="1" dirty="0" smtClean="0">
                <a:latin typeface="Consolas" panose="020B0609020204030204" pitchFamily="49" charset="0"/>
              </a:rPr>
              <a:t>Learn </a:t>
            </a:r>
            <a:r>
              <a:rPr lang="en-ID" sz="2000" b="1" i="1" dirty="0">
                <a:latin typeface="Consolas" panose="020B0609020204030204" pitchFamily="49" charset="0"/>
              </a:rPr>
              <a:t>More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&lt;/</a:t>
            </a:r>
            <a:r>
              <a:rPr lang="en-ID" sz="2000" dirty="0">
                <a:latin typeface="Consolas" panose="020B0609020204030204" pitchFamily="49" charset="0"/>
              </a:rPr>
              <a:t>Button&gt;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&lt;/</a:t>
            </a:r>
            <a:r>
              <a:rPr lang="en-ID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CardActions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&lt;/</a:t>
            </a:r>
            <a:r>
              <a:rPr lang="en-ID" sz="200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endParaRPr lang="en-ID" sz="1050" dirty="0" smtClean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. . . . . .</a:t>
            </a:r>
            <a:endParaRPr lang="en-ID" sz="2000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00575" y="-76200"/>
            <a:ext cx="4657725" cy="1133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Media Card </a:t>
            </a:r>
            <a:r>
              <a:rPr lang="en-US" sz="2800" b="1" dirty="0" smtClean="0">
                <a:solidFill>
                  <a:srgbClr val="009696"/>
                </a:solidFill>
              </a:rPr>
              <a:t>#2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176" t="9870" r="47678" b="52721"/>
          <a:stretch/>
        </p:blipFill>
        <p:spPr>
          <a:xfrm>
            <a:off x="5126818" y="3048000"/>
            <a:ext cx="4017182" cy="29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19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229583"/>
            <a:ext cx="9144000" cy="2451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 smtClean="0">
                <a:latin typeface="Gotham" pitchFamily="50" charset="0"/>
              </a:rPr>
              <a:t>Material-UI</a:t>
            </a:r>
          </a:p>
          <a:p>
            <a:pPr algn="ctr"/>
            <a:r>
              <a:rPr lang="en-US" sz="3200" b="0" dirty="0" smtClean="0">
                <a:latin typeface="Gotham" pitchFamily="50" charset="0"/>
              </a:rPr>
              <a:t>Google’s Material Design on React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55" y="1616503"/>
            <a:ext cx="2229289" cy="176942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456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52057" y="1575881"/>
            <a:ext cx="7585362" cy="2704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endParaRPr lang="en-US" sz="2200" b="1" dirty="0"/>
          </a:p>
          <a:p>
            <a:pPr marL="342900" indent="-342900">
              <a:buBlip>
                <a:blip r:embed="rId2"/>
              </a:buBlip>
            </a:pPr>
            <a:r>
              <a:rPr lang="en-US" sz="2200" b="1" i="1" dirty="0" smtClean="0"/>
              <a:t>Material-UI</a:t>
            </a:r>
            <a:r>
              <a:rPr lang="en-US" sz="2200" dirty="0" smtClean="0"/>
              <a:t> is a set of React components that implement Google's Material Design specification.</a:t>
            </a:r>
          </a:p>
          <a:p>
            <a:pPr marL="342900" indent="-342900">
              <a:buBlip>
                <a:blip r:embed="rId2"/>
              </a:buBlip>
            </a:pPr>
            <a:endParaRPr lang="en-US" sz="2200" b="1" i="1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200" b="1" i="1" dirty="0" smtClean="0"/>
              <a:t>Material-UI</a:t>
            </a:r>
            <a:r>
              <a:rPr lang="en-US" sz="2200" dirty="0" smtClean="0"/>
              <a:t> </a:t>
            </a:r>
            <a:r>
              <a:rPr lang="en-US" sz="2200" dirty="0"/>
              <a:t>components work in isolation. They are self-supporting, and will inject, and only inject, the styles they need to display. They don't rely on any global style-sheets such as normalize.css, although Material-UI does provide an optional </a:t>
            </a:r>
            <a:r>
              <a:rPr lang="en-US" sz="2200" dirty="0" err="1"/>
              <a:t>CssBaseline</a:t>
            </a:r>
            <a:r>
              <a:rPr lang="en-US" sz="2200" dirty="0"/>
              <a:t> component</a:t>
            </a:r>
            <a:r>
              <a:rPr lang="en-US" sz="2200" dirty="0" smtClean="0"/>
              <a:t>.</a:t>
            </a:r>
          </a:p>
          <a:p>
            <a:pPr marL="342900" indent="-342900">
              <a:buBlip>
                <a:blip r:embed="rId2"/>
              </a:buBlip>
            </a:pPr>
            <a:endParaRPr lang="en-US" sz="2200" dirty="0"/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More info: </a:t>
            </a:r>
            <a:r>
              <a:rPr lang="en-US" sz="2200" i="1" dirty="0" smtClean="0">
                <a:solidFill>
                  <a:srgbClr val="009696"/>
                </a:solidFill>
              </a:rPr>
              <a:t>material-ui.com</a:t>
            </a:r>
            <a:endParaRPr lang="en-US" sz="22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369778"/>
            <a:ext cx="1322961" cy="1050054"/>
          </a:xfrm>
          <a:prstGeom prst="rect">
            <a:avLst/>
          </a:prstGeom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44739" y="609138"/>
            <a:ext cx="4149066" cy="512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09696"/>
                </a:solidFill>
              </a:rPr>
              <a:t>Material-UI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9120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157608" y="31501"/>
            <a:ext cx="2986389" cy="993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Setup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2260" y="1024760"/>
            <a:ext cx="8115300" cy="4957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100" dirty="0" smtClean="0"/>
              <a:t>On our React project, Install: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r>
              <a:rPr lang="en-US" sz="21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1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 install @material-</a:t>
            </a:r>
            <a:r>
              <a:rPr lang="en-US" sz="2100" dirty="0" err="1">
                <a:solidFill>
                  <a:srgbClr val="009696"/>
                </a:solidFill>
                <a:latin typeface="Consolas" panose="020B0609020204030204" pitchFamily="49" charset="0"/>
              </a:rPr>
              <a:t>ui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/core</a:t>
            </a:r>
            <a:endParaRPr lang="en-US" sz="21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endParaRPr lang="en-US" sz="800" dirty="0" smtClean="0"/>
          </a:p>
          <a:p>
            <a:r>
              <a:rPr lang="en-US" sz="21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1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 install @</a:t>
            </a:r>
            <a:r>
              <a:rPr lang="en-US" sz="21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material-</a:t>
            </a:r>
            <a:r>
              <a:rPr lang="en-US" sz="21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ui</a:t>
            </a:r>
            <a:r>
              <a:rPr lang="en-US" sz="21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/icons</a:t>
            </a:r>
          </a:p>
          <a:p>
            <a:endParaRPr lang="en-US" sz="21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100" dirty="0"/>
              <a:t>Material-UI was designed </a:t>
            </a:r>
            <a:r>
              <a:rPr lang="en-US" sz="2100" dirty="0" smtClean="0"/>
              <a:t>with Google Web Fonts, so type codes below on 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index.html</a:t>
            </a:r>
            <a:r>
              <a:rPr lang="en-US" sz="2100" dirty="0" smtClean="0"/>
              <a:t>, inside 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&lt;head&gt;</a:t>
            </a:r>
            <a:r>
              <a:rPr lang="en-US" sz="2100" dirty="0" smtClean="0"/>
              <a:t> tag: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 smtClean="0"/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r>
              <a:rPr lang="en-US" sz="21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link </a:t>
            </a:r>
            <a:r>
              <a:rPr lang="en-US" sz="2100" dirty="0" err="1">
                <a:solidFill>
                  <a:srgbClr val="009696"/>
                </a:solidFill>
                <a:latin typeface="Consolas" panose="020B0609020204030204" pitchFamily="49" charset="0"/>
              </a:rPr>
              <a:t>rel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="stylesheet" </a:t>
            </a:r>
            <a:r>
              <a:rPr lang="en-US" sz="2100" dirty="0" err="1">
                <a:solidFill>
                  <a:srgbClr val="009696"/>
                </a:solidFill>
                <a:latin typeface="Consolas" panose="020B0609020204030204" pitchFamily="49" charset="0"/>
              </a:rPr>
              <a:t>href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="</a:t>
            </a:r>
            <a:r>
              <a:rPr lang="en-US" sz="2100" b="1" i="1" dirty="0">
                <a:solidFill>
                  <a:srgbClr val="009696"/>
                </a:solidFill>
                <a:latin typeface="Consolas" panose="020B0609020204030204" pitchFamily="49" charset="0"/>
              </a:rPr>
              <a:t>https://fonts.googleapis.com/</a:t>
            </a:r>
            <a:r>
              <a:rPr lang="en-US" sz="2100" b="1" i="1" dirty="0" err="1">
                <a:solidFill>
                  <a:srgbClr val="009696"/>
                </a:solidFill>
                <a:latin typeface="Consolas" panose="020B0609020204030204" pitchFamily="49" charset="0"/>
              </a:rPr>
              <a:t>css?family</a:t>
            </a:r>
            <a:r>
              <a:rPr lang="en-US" sz="2100" b="1" i="1" dirty="0">
                <a:solidFill>
                  <a:srgbClr val="009696"/>
                </a:solidFill>
                <a:latin typeface="Consolas" panose="020B0609020204030204" pitchFamily="49" charset="0"/>
              </a:rPr>
              <a:t>=</a:t>
            </a:r>
            <a:r>
              <a:rPr lang="en-US" sz="2100" b="1" i="1" dirty="0" err="1">
                <a:solidFill>
                  <a:srgbClr val="009696"/>
                </a:solidFill>
                <a:latin typeface="Consolas" panose="020B0609020204030204" pitchFamily="49" charset="0"/>
              </a:rPr>
              <a:t>Roboto</a:t>
            </a:r>
            <a:r>
              <a:rPr lang="en-US" sz="21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1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300,400,500</a:t>
            </a:r>
            <a:r>
              <a:rPr lang="en-US" sz="21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"&gt;</a:t>
            </a:r>
          </a:p>
          <a:p>
            <a:endParaRPr lang="en-US" sz="12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&lt;link </a:t>
            </a:r>
            <a:r>
              <a:rPr lang="en-US" sz="2100" dirty="0" err="1">
                <a:solidFill>
                  <a:srgbClr val="009696"/>
                </a:solidFill>
                <a:latin typeface="Consolas" panose="020B0609020204030204" pitchFamily="49" charset="0"/>
              </a:rPr>
              <a:t>rel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="stylesheet" </a:t>
            </a:r>
            <a:r>
              <a:rPr lang="en-US" sz="2100" dirty="0" err="1">
                <a:solidFill>
                  <a:srgbClr val="009696"/>
                </a:solidFill>
                <a:latin typeface="Consolas" panose="020B0609020204030204" pitchFamily="49" charset="0"/>
              </a:rPr>
              <a:t>href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="</a:t>
            </a:r>
            <a:r>
              <a:rPr lang="en-US" sz="2100" b="1" i="1" dirty="0">
                <a:solidFill>
                  <a:srgbClr val="009696"/>
                </a:solidFill>
                <a:latin typeface="Consolas" panose="020B0609020204030204" pitchFamily="49" charset="0"/>
              </a:rPr>
              <a:t>https://fonts.googleapis.com/</a:t>
            </a:r>
            <a:r>
              <a:rPr lang="en-US" sz="2100" b="1" i="1" dirty="0" err="1">
                <a:solidFill>
                  <a:srgbClr val="009696"/>
                </a:solidFill>
                <a:latin typeface="Consolas" panose="020B0609020204030204" pitchFamily="49" charset="0"/>
              </a:rPr>
              <a:t>icon?family</a:t>
            </a:r>
            <a:r>
              <a:rPr lang="en-US" sz="21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sz="2100" b="1" i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Material+Icons</a:t>
            </a:r>
            <a:r>
              <a:rPr lang="en-US" sz="2100" dirty="0">
                <a:solidFill>
                  <a:srgbClr val="009696"/>
                </a:solidFill>
                <a:latin typeface="Consolas" panose="020B0609020204030204" pitchFamily="49" charset="0"/>
              </a:rPr>
              <a:t>"&gt;</a:t>
            </a:r>
            <a:endParaRPr lang="en-US" sz="21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40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77259" y="1114426"/>
            <a:ext cx="7579671" cy="3701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import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200" dirty="0">
                <a:latin typeface="Consolas" panose="020B0609020204030204" pitchFamily="49" charset="0"/>
              </a:rPr>
              <a:t> from '@material-</a:t>
            </a:r>
            <a:r>
              <a:rPr lang="en-ID" sz="2200" dirty="0" err="1">
                <a:latin typeface="Consolas" panose="020B0609020204030204" pitchFamily="49" charset="0"/>
              </a:rPr>
              <a:t>ui</a:t>
            </a:r>
            <a:r>
              <a:rPr lang="en-ID" sz="2200" dirty="0">
                <a:latin typeface="Consolas" panose="020B0609020204030204" pitchFamily="49" charset="0"/>
              </a:rPr>
              <a:t>/core/Button';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render</a:t>
            </a:r>
            <a:r>
              <a:rPr lang="en-ID" sz="22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return 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&lt;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200" dirty="0">
                <a:latin typeface="Consolas" panose="020B0609020204030204" pitchFamily="49" charset="0"/>
              </a:rPr>
              <a:t> variant="raised" </a:t>
            </a:r>
            <a:r>
              <a:rPr lang="en-ID" sz="2200" dirty="0" err="1">
                <a:latin typeface="Consolas" panose="020B0609020204030204" pitchFamily="49" charset="0"/>
              </a:rPr>
              <a:t>color</a:t>
            </a:r>
            <a:r>
              <a:rPr lang="en-ID" sz="2200" dirty="0">
                <a:latin typeface="Consolas" panose="020B0609020204030204" pitchFamily="49" charset="0"/>
              </a:rPr>
              <a:t>="primary"&gt;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	</a:t>
            </a:r>
            <a:r>
              <a:rPr lang="en-ID" sz="2200" b="1" i="1" dirty="0" smtClean="0">
                <a:latin typeface="Consolas" panose="020B0609020204030204" pitchFamily="49" charset="0"/>
              </a:rPr>
              <a:t>Halo 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Dunia</a:t>
            </a:r>
            <a:r>
              <a:rPr lang="en-ID" sz="2200" b="1" i="1" dirty="0" smtClean="0">
                <a:latin typeface="Consolas" panose="020B0609020204030204" pitchFamily="49" charset="0"/>
              </a:rPr>
              <a:t>!</a:t>
            </a:r>
            <a:endParaRPr lang="en-ID" sz="2200" b="1" i="1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&lt;/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)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}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export default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81724" y="113232"/>
            <a:ext cx="2505683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Button</a:t>
            </a:r>
            <a:r>
              <a:rPr lang="en-US" sz="2800" dirty="0" smtClean="0">
                <a:solidFill>
                  <a:srgbClr val="009696"/>
                </a:solidFill>
              </a:rPr>
              <a:t> #1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971" t="7520" r="61845" b="84092"/>
          <a:stretch/>
        </p:blipFill>
        <p:spPr>
          <a:xfrm>
            <a:off x="4876800" y="4296833"/>
            <a:ext cx="3343882" cy="10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39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33426" y="581025"/>
            <a:ext cx="7713980" cy="4962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size="</a:t>
            </a:r>
            <a:r>
              <a:rPr lang="en-US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small</a:t>
            </a:r>
            <a:r>
              <a:rPr lang="en-US" sz="2200" dirty="0" smtClean="0">
                <a:latin typeface="Consolas" panose="020B0609020204030204" pitchFamily="49" charset="0"/>
              </a:rPr>
              <a:t>" color</a:t>
            </a:r>
            <a:r>
              <a:rPr lang="en-US" sz="2200" dirty="0">
                <a:latin typeface="Consolas" panose="020B0609020204030204" pitchFamily="49" charset="0"/>
              </a:rPr>
              <a:t>="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primary</a:t>
            </a:r>
            <a:r>
              <a:rPr lang="en-US" sz="22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	</a:t>
            </a:r>
            <a:r>
              <a:rPr lang="en-US" sz="2200" b="1" i="1" dirty="0" smtClean="0">
                <a:latin typeface="Consolas" panose="020B0609020204030204" pitchFamily="49" charset="0"/>
              </a:rPr>
              <a:t>A</a:t>
            </a:r>
            <a:endParaRPr lang="en-US" sz="2200" b="1" i="1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&lt;/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200" dirty="0" smtClean="0">
                <a:latin typeface="Consolas" panose="020B0609020204030204" pitchFamily="49" charset="0"/>
              </a:rPr>
              <a:t>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Button </a:t>
            </a:r>
            <a:r>
              <a:rPr lang="en-US" sz="2200" dirty="0">
                <a:latin typeface="Consolas" panose="020B0609020204030204" pitchFamily="49" charset="0"/>
              </a:rPr>
              <a:t>size</a:t>
            </a:r>
            <a:r>
              <a:rPr lang="en-US" sz="2200" dirty="0" smtClean="0">
                <a:latin typeface="Consolas" panose="020B0609020204030204" pitchFamily="49" charset="0"/>
              </a:rPr>
              <a:t>="</a:t>
            </a:r>
            <a:r>
              <a:rPr lang="en-US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large</a:t>
            </a:r>
            <a:r>
              <a:rPr lang="en-US" sz="2200" dirty="0" smtClean="0">
                <a:latin typeface="Consolas" panose="020B0609020204030204" pitchFamily="49" charset="0"/>
              </a:rPr>
              <a:t>" </a:t>
            </a:r>
            <a:r>
              <a:rPr lang="en-US" sz="2200" dirty="0">
                <a:latin typeface="Consolas" panose="020B0609020204030204" pitchFamily="49" charset="0"/>
              </a:rPr>
              <a:t>color="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secondary</a:t>
            </a:r>
            <a:r>
              <a:rPr lang="en-US" sz="22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	</a:t>
            </a:r>
            <a:r>
              <a:rPr lang="en-US" sz="2200" b="1" i="1" dirty="0" smtClean="0">
                <a:latin typeface="Consolas" panose="020B0609020204030204" pitchFamily="49" charset="0"/>
              </a:rPr>
              <a:t>B</a:t>
            </a:r>
            <a:endParaRPr lang="en-US" sz="2200" b="1" i="1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&lt;/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200" dirty="0">
                <a:latin typeface="Consolas" panose="020B0609020204030204" pitchFamily="49" charset="0"/>
              </a:rPr>
              <a:t> variant="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raised</a:t>
            </a:r>
            <a:r>
              <a:rPr lang="en-US" sz="2200" dirty="0">
                <a:latin typeface="Consolas" panose="020B0609020204030204" pitchFamily="49" charset="0"/>
              </a:rPr>
              <a:t>" color="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primary</a:t>
            </a:r>
            <a:r>
              <a:rPr lang="en-US" sz="22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	</a:t>
            </a:r>
            <a:r>
              <a:rPr lang="en-US" sz="2200" b="1" i="1" dirty="0" smtClean="0">
                <a:latin typeface="Consolas" panose="020B0609020204030204" pitchFamily="49" charset="0"/>
              </a:rPr>
              <a:t>C</a:t>
            </a:r>
            <a:endParaRPr lang="en-US" sz="2200" b="1" i="1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&lt;/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200" dirty="0">
                <a:latin typeface="Consolas" panose="020B0609020204030204" pitchFamily="49" charset="0"/>
              </a:rPr>
              <a:t> variant="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raised</a:t>
            </a:r>
            <a:r>
              <a:rPr lang="en-US" sz="2200" dirty="0">
                <a:latin typeface="Consolas" panose="020B0609020204030204" pitchFamily="49" charset="0"/>
              </a:rPr>
              <a:t>" color="</a:t>
            </a:r>
            <a:r>
              <a:rPr lang="en-US" sz="2200" dirty="0">
                <a:solidFill>
                  <a:srgbClr val="009696"/>
                </a:solidFill>
                <a:latin typeface="Consolas" panose="020B0609020204030204" pitchFamily="49" charset="0"/>
              </a:rPr>
              <a:t>secondary</a:t>
            </a:r>
            <a:r>
              <a:rPr lang="en-US" sz="22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	</a:t>
            </a:r>
            <a:r>
              <a:rPr lang="en-US" sz="2200" b="1" i="1" dirty="0" smtClean="0">
                <a:latin typeface="Consolas" panose="020B0609020204030204" pitchFamily="49" charset="0"/>
              </a:rPr>
              <a:t>D</a:t>
            </a:r>
            <a:endParaRPr lang="en-US" sz="2200" b="1" i="1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&lt;/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en-US" sz="2200" dirty="0" smtClean="0">
                <a:latin typeface="Consolas" panose="020B0609020204030204" pitchFamily="49" charset="0"/>
              </a:rPr>
              <a:t>&gt;</a:t>
            </a:r>
          </a:p>
          <a:p>
            <a:endParaRPr lang="en-ID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81724" y="113232"/>
            <a:ext cx="2505683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Button</a:t>
            </a:r>
            <a:r>
              <a:rPr lang="en-US" sz="2800" dirty="0" smtClean="0">
                <a:solidFill>
                  <a:srgbClr val="009696"/>
                </a:solidFill>
              </a:rPr>
              <a:t> #2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558" r="54172" b="83444"/>
          <a:stretch/>
        </p:blipFill>
        <p:spPr>
          <a:xfrm>
            <a:off x="3333750" y="5148140"/>
            <a:ext cx="5487007" cy="60602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869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0101" y="619125"/>
            <a:ext cx="7713980" cy="5400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>
                <a:latin typeface="Consolas" panose="020B0609020204030204" pitchFamily="49" charset="0"/>
              </a:rPr>
              <a:t>import 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Icon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from '@</a:t>
            </a:r>
            <a:r>
              <a:rPr lang="en-ID" sz="2400" dirty="0">
                <a:latin typeface="Consolas" panose="020B0609020204030204" pitchFamily="49" charset="0"/>
              </a:rPr>
              <a:t>material-</a:t>
            </a:r>
            <a:r>
              <a:rPr lang="en-ID" sz="2400" dirty="0" err="1">
                <a:latin typeface="Consolas" panose="020B0609020204030204" pitchFamily="49" charset="0"/>
              </a:rPr>
              <a:t>ui</a:t>
            </a:r>
            <a:r>
              <a:rPr lang="en-ID" sz="2400" dirty="0">
                <a:latin typeface="Consolas" panose="020B0609020204030204" pitchFamily="49" charset="0"/>
              </a:rPr>
              <a:t>/core/Icon';</a:t>
            </a:r>
          </a:p>
          <a:p>
            <a:endParaRPr lang="en-ID" sz="1200" b="1" dirty="0" smtClean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&lt;Icon&gt;</a:t>
            </a:r>
            <a:r>
              <a:rPr lang="en-ID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thumb_up</a:t>
            </a:r>
            <a:r>
              <a:rPr lang="en-ID" sz="2400" dirty="0">
                <a:latin typeface="Consolas" panose="020B0609020204030204" pitchFamily="49" charset="0"/>
              </a:rPr>
              <a:t>&lt;/Icon&gt;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&lt;</a:t>
            </a:r>
            <a:r>
              <a:rPr lang="en-ID" sz="2400" dirty="0">
                <a:latin typeface="Consolas" panose="020B0609020204030204" pitchFamily="49" charset="0"/>
              </a:rPr>
              <a:t>Icon&gt;</a:t>
            </a:r>
            <a:r>
              <a:rPr lang="en-ID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backup</a:t>
            </a:r>
            <a:r>
              <a:rPr lang="en-ID" sz="2400" dirty="0">
                <a:latin typeface="Consolas" panose="020B0609020204030204" pitchFamily="49" charset="0"/>
              </a:rPr>
              <a:t>&lt;/Icon&gt;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&lt;</a:t>
            </a:r>
            <a:r>
              <a:rPr lang="en-ID" sz="2400" dirty="0">
                <a:latin typeface="Consolas" panose="020B0609020204030204" pitchFamily="49" charset="0"/>
              </a:rPr>
              <a:t>Icon </a:t>
            </a:r>
            <a:r>
              <a:rPr lang="en-ID" sz="2400" dirty="0" err="1">
                <a:latin typeface="Consolas" panose="020B0609020204030204" pitchFamily="49" charset="0"/>
              </a:rPr>
              <a:t>color</a:t>
            </a:r>
            <a:r>
              <a:rPr lang="en-ID" sz="2400" dirty="0">
                <a:latin typeface="Consolas" panose="020B0609020204030204" pitchFamily="49" charset="0"/>
              </a:rPr>
              <a:t>="primary"&gt;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smtClean="0">
                <a:latin typeface="Consolas" panose="020B0609020204030204" pitchFamily="49" charset="0"/>
              </a:rPr>
              <a:t>  </a:t>
            </a:r>
            <a:r>
              <a:rPr lang="en-ID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android</a:t>
            </a:r>
            <a:endParaRPr lang="en-ID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&lt;/Icon</a:t>
            </a:r>
            <a:r>
              <a:rPr lang="en-ID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&lt;</a:t>
            </a:r>
            <a:r>
              <a:rPr lang="en-ID" sz="2400" dirty="0">
                <a:latin typeface="Consolas" panose="020B0609020204030204" pitchFamily="49" charset="0"/>
              </a:rPr>
              <a:t>Icon </a:t>
            </a:r>
            <a:r>
              <a:rPr lang="en-ID" sz="2400" dirty="0" err="1">
                <a:latin typeface="Consolas" panose="020B0609020204030204" pitchFamily="49" charset="0"/>
              </a:rPr>
              <a:t>color</a:t>
            </a:r>
            <a:r>
              <a:rPr lang="en-ID" sz="2400" dirty="0">
                <a:latin typeface="Consolas" panose="020B0609020204030204" pitchFamily="49" charset="0"/>
              </a:rPr>
              <a:t>="secondary"&gt;</a:t>
            </a:r>
          </a:p>
          <a:p>
            <a:r>
              <a:rPr lang="en-ID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ID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face</a:t>
            </a:r>
            <a:endParaRPr lang="en-ID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&lt;/Icon&gt;</a:t>
            </a:r>
          </a:p>
          <a:p>
            <a:endParaRPr lang="en-ID" sz="1200" dirty="0">
              <a:latin typeface="Consolas" panose="020B0609020204030204" pitchFamily="49" charset="0"/>
            </a:endParaRPr>
          </a:p>
          <a:p>
            <a:r>
              <a:rPr lang="en-ID" sz="2400" b="1" dirty="0" smtClean="0">
                <a:latin typeface="Consolas" panose="020B0609020204030204" pitchFamily="49" charset="0"/>
              </a:rPr>
              <a:t>. . . . . .</a:t>
            </a:r>
            <a:endParaRPr lang="en-ID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9823" y="237057"/>
            <a:ext cx="2505683" cy="655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Icon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650" r="69275" b="78349"/>
          <a:stretch/>
        </p:blipFill>
        <p:spPr>
          <a:xfrm>
            <a:off x="4724715" y="4791075"/>
            <a:ext cx="3976041" cy="10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9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" y="237056"/>
            <a:ext cx="9144000" cy="829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9696"/>
                </a:solidFill>
              </a:rPr>
              <a:t>https://</a:t>
            </a:r>
            <a:r>
              <a:rPr lang="en-US" sz="2800" b="1" dirty="0" smtClean="0">
                <a:solidFill>
                  <a:srgbClr val="009696"/>
                </a:solidFill>
              </a:rPr>
              <a:t>material.io/tools/icons</a:t>
            </a:r>
            <a:endParaRPr lang="en-US" sz="1800" i="1" dirty="0" smtClean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112" r="1053" b="8104"/>
          <a:stretch/>
        </p:blipFill>
        <p:spPr>
          <a:xfrm>
            <a:off x="1" y="1209675"/>
            <a:ext cx="9159082" cy="436244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7278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14976" y="113232"/>
            <a:ext cx="3134332" cy="801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Icon Button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54" t="7622" r="80792" b="75248"/>
          <a:stretch/>
        </p:blipFill>
        <p:spPr>
          <a:xfrm>
            <a:off x="6002091" y="4191000"/>
            <a:ext cx="2847242" cy="16573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6278" y="1095375"/>
            <a:ext cx="7713980" cy="4819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Icon</a:t>
            </a:r>
            <a:r>
              <a:rPr lang="en-US" sz="2400" dirty="0">
                <a:latin typeface="Consolas" panose="020B0609020204030204" pitchFamily="49" charset="0"/>
              </a:rPr>
              <a:t> from '@material-</a:t>
            </a:r>
            <a:r>
              <a:rPr lang="en-US" sz="2400" dirty="0" err="1">
                <a:latin typeface="Consolas" panose="020B0609020204030204" pitchFamily="49" charset="0"/>
              </a:rPr>
              <a:t>ui</a:t>
            </a:r>
            <a:r>
              <a:rPr lang="en-US" sz="2400" dirty="0">
                <a:latin typeface="Consolas" panose="020B0609020204030204" pitchFamily="49" charset="0"/>
              </a:rPr>
              <a:t>/core/Icon</a:t>
            </a:r>
            <a:r>
              <a:rPr lang="en-US" sz="2400" dirty="0" smtClean="0">
                <a:latin typeface="Consolas" panose="020B0609020204030204" pitchFamily="49" charset="0"/>
              </a:rPr>
              <a:t>';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IconButton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from '@</a:t>
            </a:r>
            <a:r>
              <a:rPr lang="en-US" sz="2400" dirty="0">
                <a:latin typeface="Consolas" panose="020B0609020204030204" pitchFamily="49" charset="0"/>
              </a:rPr>
              <a:t>material-</a:t>
            </a:r>
            <a:r>
              <a:rPr lang="en-US" sz="2400" dirty="0" err="1">
                <a:latin typeface="Consolas" panose="020B0609020204030204" pitchFamily="49" charset="0"/>
              </a:rPr>
              <a:t>ui</a:t>
            </a:r>
            <a:r>
              <a:rPr lang="en-US" sz="2400" dirty="0">
                <a:latin typeface="Consolas" panose="020B0609020204030204" pitchFamily="49" charset="0"/>
              </a:rPr>
              <a:t>/core/</a:t>
            </a:r>
            <a:r>
              <a:rPr lang="en-US" sz="2400" dirty="0" err="1">
                <a:latin typeface="Consolas" panose="020B0609020204030204" pitchFamily="49" charset="0"/>
              </a:rPr>
              <a:t>IconButton</a:t>
            </a:r>
            <a:r>
              <a:rPr lang="en-US" sz="2400" dirty="0" smtClean="0">
                <a:latin typeface="Consolas" panose="020B0609020204030204" pitchFamily="49" charset="0"/>
              </a:rPr>
              <a:t>';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800" b="1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&lt;</a:t>
            </a:r>
            <a:r>
              <a:rPr lang="en-ID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IconButton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color</a:t>
            </a:r>
            <a:r>
              <a:rPr lang="en-ID" sz="2400" dirty="0">
                <a:latin typeface="Consolas" panose="020B0609020204030204" pitchFamily="49" charset="0"/>
              </a:rPr>
              <a:t>="primary"&gt;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	&lt;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Icon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  <a:r>
              <a:rPr lang="en-ID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delete</a:t>
            </a:r>
            <a:r>
              <a:rPr lang="en-ID" sz="2400" dirty="0">
                <a:latin typeface="Consolas" panose="020B0609020204030204" pitchFamily="49" charset="0"/>
              </a:rPr>
              <a:t>&lt;/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Icon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&lt;/</a:t>
            </a:r>
            <a:r>
              <a:rPr lang="en-ID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IconButton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&lt;</a:t>
            </a:r>
            <a:r>
              <a:rPr lang="en-ID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IconButton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color</a:t>
            </a:r>
            <a:r>
              <a:rPr lang="en-ID" sz="2400" dirty="0">
                <a:latin typeface="Consolas" panose="020B0609020204030204" pitchFamily="49" charset="0"/>
              </a:rPr>
              <a:t>="secondary"&gt;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	&lt;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Icon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  <a:r>
              <a:rPr lang="en-ID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alarm</a:t>
            </a:r>
            <a:r>
              <a:rPr lang="en-ID" sz="2400" dirty="0">
                <a:latin typeface="Consolas" panose="020B0609020204030204" pitchFamily="49" charset="0"/>
              </a:rPr>
              <a:t>&lt;/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Icon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&lt;/</a:t>
            </a:r>
            <a:r>
              <a:rPr lang="en-ID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IconButton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0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14976" y="113232"/>
            <a:ext cx="3134332" cy="801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Avatar</a:t>
            </a:r>
            <a:endParaRPr lang="en-US" sz="2400" i="1" dirty="0" smtClean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128" y="1114424"/>
            <a:ext cx="8227722" cy="4791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>
                <a:latin typeface="Consolas" panose="020B0609020204030204" pitchFamily="49" charset="0"/>
              </a:rPr>
              <a:t>import 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Avatar</a:t>
            </a:r>
            <a:r>
              <a:rPr lang="en-ID" sz="2400" dirty="0">
                <a:latin typeface="Consolas" panose="020B0609020204030204" pitchFamily="49" charset="0"/>
              </a:rPr>
              <a:t> from </a:t>
            </a:r>
            <a:r>
              <a:rPr lang="en-ID" sz="2400" dirty="0" smtClean="0">
                <a:latin typeface="Consolas" panose="020B0609020204030204" pitchFamily="49" charset="0"/>
              </a:rPr>
              <a:t>'@</a:t>
            </a:r>
            <a:r>
              <a:rPr lang="en-ID" sz="2400" dirty="0">
                <a:latin typeface="Consolas" panose="020B0609020204030204" pitchFamily="49" charset="0"/>
              </a:rPr>
              <a:t>material-</a:t>
            </a:r>
            <a:r>
              <a:rPr lang="en-ID" sz="2400" dirty="0" err="1">
                <a:latin typeface="Consolas" panose="020B0609020204030204" pitchFamily="49" charset="0"/>
              </a:rPr>
              <a:t>ui</a:t>
            </a:r>
            <a:r>
              <a:rPr lang="en-ID" sz="2400" dirty="0">
                <a:latin typeface="Consolas" panose="020B0609020204030204" pitchFamily="49" charset="0"/>
              </a:rPr>
              <a:t>/core/Avatar</a:t>
            </a:r>
            <a:r>
              <a:rPr lang="en-ID" sz="2400" dirty="0" smtClean="0">
                <a:latin typeface="Consolas" panose="020B0609020204030204" pitchFamily="49" charset="0"/>
              </a:rPr>
              <a:t>';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800" b="1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ID" sz="2400" dirty="0">
                <a:latin typeface="Consolas" panose="020B0609020204030204" pitchFamily="49" charset="0"/>
              </a:rPr>
              <a:t>&lt;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Avatar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D" sz="2400" dirty="0">
                <a:latin typeface="Consolas" panose="020B0609020204030204" pitchFamily="49" charset="0"/>
              </a:rPr>
              <a:t>alt</a:t>
            </a:r>
            <a:r>
              <a:rPr lang="en-ID" sz="2400" dirty="0" smtClean="0">
                <a:latin typeface="Consolas" panose="020B0609020204030204" pitchFamily="49" charset="0"/>
              </a:rPr>
              <a:t>="Lionel Messi" </a:t>
            </a:r>
            <a:endParaRPr lang="en-ID" sz="2400" dirty="0">
              <a:latin typeface="Consolas" panose="020B0609020204030204" pitchFamily="49" charset="0"/>
            </a:endParaRPr>
          </a:p>
          <a:p>
            <a:pPr lvl="1"/>
            <a:r>
              <a:rPr lang="en-ID" sz="2400" dirty="0" err="1">
                <a:latin typeface="Consolas" panose="020B0609020204030204" pitchFamily="49" charset="0"/>
              </a:rPr>
              <a:t>src</a:t>
            </a:r>
            <a:r>
              <a:rPr lang="en-ID" sz="2400" dirty="0">
                <a:latin typeface="Consolas" panose="020B0609020204030204" pitchFamily="49" charset="0"/>
              </a:rPr>
              <a:t>="</a:t>
            </a:r>
            <a:r>
              <a:rPr lang="en-ID" sz="2400" dirty="0">
                <a:solidFill>
                  <a:srgbClr val="009696"/>
                </a:solidFill>
                <a:latin typeface="Consolas" panose="020B0609020204030204" pitchFamily="49" charset="0"/>
              </a:rPr>
              <a:t>https</a:t>
            </a:r>
            <a:r>
              <a:rPr lang="en-ID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:.../Messi.png</a:t>
            </a:r>
            <a:r>
              <a:rPr lang="en-ID" sz="2400" dirty="0">
                <a:latin typeface="Consolas" panose="020B0609020204030204" pitchFamily="49" charset="0"/>
              </a:rPr>
              <a:t>" </a:t>
            </a:r>
            <a:endParaRPr lang="en-ID" sz="2400" dirty="0" smtClean="0">
              <a:latin typeface="Consolas" panose="020B0609020204030204" pitchFamily="49" charset="0"/>
            </a:endParaRPr>
          </a:p>
          <a:p>
            <a:pPr lvl="1"/>
            <a:r>
              <a:rPr lang="en-ID" sz="2400" dirty="0" smtClean="0">
                <a:latin typeface="Consolas" panose="020B0609020204030204" pitchFamily="49" charset="0"/>
              </a:rPr>
              <a:t>/&gt;</a:t>
            </a:r>
            <a:endParaRPr lang="en-ID" sz="2400" dirty="0">
              <a:latin typeface="Consolas" panose="020B0609020204030204" pitchFamily="49" charset="0"/>
            </a:endParaRPr>
          </a:p>
          <a:p>
            <a:pPr lvl="1"/>
            <a:endParaRPr lang="en-ID" sz="1200" dirty="0" smtClean="0">
              <a:latin typeface="Consolas" panose="020B0609020204030204" pitchFamily="49" charset="0"/>
            </a:endParaRPr>
          </a:p>
          <a:p>
            <a:pPr lvl="1"/>
            <a:r>
              <a:rPr lang="en-ID" sz="2400" dirty="0" smtClean="0">
                <a:latin typeface="Consolas" panose="020B0609020204030204" pitchFamily="49" charset="0"/>
              </a:rPr>
              <a:t>&lt;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Avatar</a:t>
            </a:r>
          </a:p>
          <a:p>
            <a:pPr lvl="1"/>
            <a:r>
              <a:rPr lang="en-ID" sz="2400" dirty="0">
                <a:latin typeface="Consolas" panose="020B0609020204030204" pitchFamily="49" charset="0"/>
              </a:rPr>
              <a:t>alt</a:t>
            </a:r>
            <a:r>
              <a:rPr lang="en-ID" sz="2400" dirty="0" smtClean="0">
                <a:latin typeface="Consolas" panose="020B0609020204030204" pitchFamily="49" charset="0"/>
              </a:rPr>
              <a:t>="</a:t>
            </a:r>
            <a:r>
              <a:rPr lang="en-ID" sz="2400" dirty="0" err="1" smtClean="0">
                <a:latin typeface="Consolas" panose="020B0609020204030204" pitchFamily="49" charset="0"/>
              </a:rPr>
              <a:t>Lintang</a:t>
            </a:r>
            <a:r>
              <a:rPr lang="en-ID" sz="2400" dirty="0" smtClean="0">
                <a:latin typeface="Consolas" panose="020B0609020204030204" pitchFamily="49" charset="0"/>
              </a:rPr>
              <a:t>"</a:t>
            </a:r>
            <a:endParaRPr lang="en-ID" sz="2400" dirty="0">
              <a:latin typeface="Consolas" panose="020B0609020204030204" pitchFamily="49" charset="0"/>
            </a:endParaRPr>
          </a:p>
          <a:p>
            <a:pPr lvl="1"/>
            <a:r>
              <a:rPr lang="en-ID" sz="2400" dirty="0" err="1">
                <a:latin typeface="Consolas" panose="020B0609020204030204" pitchFamily="49" charset="0"/>
              </a:rPr>
              <a:t>src</a:t>
            </a:r>
            <a:r>
              <a:rPr lang="en-ID" sz="2400" dirty="0">
                <a:latin typeface="Consolas" panose="020B0609020204030204" pitchFamily="49" charset="0"/>
              </a:rPr>
              <a:t>=</a:t>
            </a:r>
            <a:r>
              <a:rPr lang="en-ID" sz="2400" dirty="0">
                <a:solidFill>
                  <a:srgbClr val="009696"/>
                </a:solidFill>
                <a:latin typeface="Consolas" panose="020B0609020204030204" pitchFamily="49" charset="0"/>
              </a:rPr>
              <a:t>{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require</a:t>
            </a:r>
            <a:r>
              <a:rPr lang="en-ID" sz="2400" dirty="0">
                <a:solidFill>
                  <a:srgbClr val="009696"/>
                </a:solidFill>
                <a:latin typeface="Consolas" panose="020B0609020204030204" pitchFamily="49" charset="0"/>
              </a:rPr>
              <a:t>('./</a:t>
            </a:r>
            <a:r>
              <a:rPr lang="en-ID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img</a:t>
            </a:r>
            <a:r>
              <a:rPr lang="en-ID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/lin.png')}</a:t>
            </a:r>
          </a:p>
          <a:p>
            <a:pPr lvl="1"/>
            <a:r>
              <a:rPr lang="en-ID" sz="2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. . . . . .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504" r="86649" b="44911"/>
          <a:stretch/>
        </p:blipFill>
        <p:spPr>
          <a:xfrm>
            <a:off x="6534150" y="1674467"/>
            <a:ext cx="2096108" cy="42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72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11164</TotalTime>
  <Words>824</Words>
  <Application>Microsoft Office PowerPoint</Application>
  <PresentationFormat>On-screen Show (4:3)</PresentationFormat>
  <Paragraphs>275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1004</cp:revision>
  <dcterms:created xsi:type="dcterms:W3CDTF">2015-11-07T11:59:24Z</dcterms:created>
  <dcterms:modified xsi:type="dcterms:W3CDTF">2018-05-25T01:55:26Z</dcterms:modified>
</cp:coreProperties>
</file>