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369" r:id="rId2"/>
    <p:sldId id="387" r:id="rId3"/>
    <p:sldId id="425" r:id="rId4"/>
    <p:sldId id="427" r:id="rId5"/>
    <p:sldId id="468" r:id="rId6"/>
    <p:sldId id="428" r:id="rId7"/>
    <p:sldId id="464" r:id="rId8"/>
    <p:sldId id="465" r:id="rId9"/>
    <p:sldId id="466" r:id="rId10"/>
    <p:sldId id="459" r:id="rId11"/>
    <p:sldId id="430" r:id="rId12"/>
    <p:sldId id="426" r:id="rId13"/>
    <p:sldId id="424" r:id="rId14"/>
    <p:sldId id="431" r:id="rId15"/>
    <p:sldId id="434" r:id="rId16"/>
    <p:sldId id="433" r:id="rId17"/>
    <p:sldId id="435" r:id="rId18"/>
    <p:sldId id="436" r:id="rId19"/>
    <p:sldId id="437" r:id="rId20"/>
    <p:sldId id="429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50" r:id="rId34"/>
    <p:sldId id="453" r:id="rId35"/>
    <p:sldId id="454" r:id="rId36"/>
    <p:sldId id="467" r:id="rId37"/>
    <p:sldId id="455" r:id="rId38"/>
    <p:sldId id="477" r:id="rId3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A9FDB9"/>
    <a:srgbClr val="F6FEA8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0231" autoAdjust="0"/>
  </p:normalViewPr>
  <p:slideViewPr>
    <p:cSldViewPr snapToGrid="0">
      <p:cViewPr varScale="1">
        <p:scale>
          <a:sx n="63" d="100"/>
          <a:sy n="63" d="100"/>
        </p:scale>
        <p:origin x="34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6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12/10/2018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Front-End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12/10/2018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2777789"/>
            <a:ext cx="9143060" cy="2838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0500" dirty="0" smtClean="0"/>
              <a:t>React</a:t>
            </a:r>
            <a:endParaRPr lang="id-ID" sz="8000" dirty="0" smtClean="0"/>
          </a:p>
          <a:p>
            <a:pPr algn="ctr"/>
            <a:r>
              <a:rPr lang="en-US" sz="3200" i="1" dirty="0" smtClean="0">
                <a:latin typeface="Gotham" pitchFamily="50" charset="0"/>
              </a:rPr>
              <a:t>#3</a:t>
            </a:r>
            <a:r>
              <a:rPr lang="en-US" sz="3200" b="0" dirty="0" smtClean="0">
                <a:latin typeface="Gotham" pitchFamily="50" charset="0"/>
              </a:rPr>
              <a:t>  Learn</a:t>
            </a:r>
            <a:r>
              <a:rPr lang="en-US" sz="3200" b="0" dirty="0">
                <a:latin typeface="Gotham" pitchFamily="50" charset="0"/>
              </a:rPr>
              <a:t> Once, Write </a:t>
            </a:r>
            <a:r>
              <a:rPr lang="en-US" sz="3200" b="0" dirty="0" smtClean="0">
                <a:latin typeface="Gotham" pitchFamily="50" charset="0"/>
              </a:rPr>
              <a:t>Anywhere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2" name="Picture 2" descr="C:\Users\usr\Downloads\react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314" y="1348298"/>
            <a:ext cx="3100433" cy="219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06971" y="2254465"/>
            <a:ext cx="7930055" cy="3294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2"/>
              </a:buBlip>
            </a:pPr>
            <a:r>
              <a:rPr lang="en-US" sz="2200" dirty="0"/>
              <a:t>A powerful GUI platform to make </a:t>
            </a:r>
            <a:r>
              <a:rPr lang="en-US" sz="2200" dirty="0" smtClean="0"/>
              <a:t>API </a:t>
            </a:r>
            <a:r>
              <a:rPr lang="en-US" sz="2200" dirty="0"/>
              <a:t>development faster &amp; easier, from building API requests through testing, documentation </a:t>
            </a:r>
            <a:r>
              <a:rPr lang="en-US" sz="2200" dirty="0" smtClean="0"/>
              <a:t>&amp; </a:t>
            </a:r>
            <a:r>
              <a:rPr lang="en-US" sz="2200" dirty="0"/>
              <a:t>sharing</a:t>
            </a:r>
            <a:r>
              <a:rPr lang="en-US" sz="2200" dirty="0" smtClean="0"/>
              <a:t>.</a:t>
            </a:r>
          </a:p>
          <a:p>
            <a:pPr marL="342900" indent="-342900" algn="just">
              <a:buBlip>
                <a:blip r:embed="rId2"/>
              </a:buBlip>
            </a:pPr>
            <a:endParaRPr lang="en-US" sz="2200" dirty="0"/>
          </a:p>
          <a:p>
            <a:pPr marL="342900" indent="-342900" algn="just">
              <a:buBlip>
                <a:blip r:embed="rId2"/>
              </a:buBlip>
            </a:pPr>
            <a:r>
              <a:rPr lang="en-US" sz="2200" dirty="0"/>
              <a:t>Postman has features for every API developer: request building, tests &amp; pre-request scripts, variables, </a:t>
            </a:r>
            <a:r>
              <a:rPr lang="en-US" sz="2200" dirty="0" smtClean="0"/>
              <a:t>environments &amp; </a:t>
            </a:r>
            <a:r>
              <a:rPr lang="en-US" sz="2200" dirty="0"/>
              <a:t>request descriptions, designed to work seamlessly together</a:t>
            </a:r>
            <a:r>
              <a:rPr lang="en-US" sz="2200" dirty="0" smtClean="0"/>
              <a:t>.</a:t>
            </a:r>
          </a:p>
          <a:p>
            <a:pPr marL="342900" indent="-342900" algn="just">
              <a:buBlip>
                <a:blip r:embed="rId2"/>
              </a:buBlip>
            </a:pPr>
            <a:endParaRPr lang="en-US" sz="2200" dirty="0"/>
          </a:p>
          <a:p>
            <a:pPr marL="342900" indent="-342900" algn="just">
              <a:buBlip>
                <a:blip r:embed="rId2"/>
              </a:buBlip>
            </a:pPr>
            <a:r>
              <a:rPr lang="en-US" sz="2200" dirty="0" smtClean="0"/>
              <a:t>Download from </a:t>
            </a:r>
            <a:r>
              <a:rPr lang="en-US" sz="2200" i="1" dirty="0" smtClean="0">
                <a:solidFill>
                  <a:srgbClr val="009696"/>
                </a:solidFill>
              </a:rPr>
              <a:t>getpostman.com</a:t>
            </a:r>
          </a:p>
        </p:txBody>
      </p:sp>
      <p:pic>
        <p:nvPicPr>
          <p:cNvPr id="1027" name="Picture 3" descr="C:\Users\usr\Pictur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60" y="250277"/>
            <a:ext cx="4324679" cy="162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980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" r="26319" b="39803"/>
          <a:stretch/>
        </p:blipFill>
        <p:spPr bwMode="auto">
          <a:xfrm>
            <a:off x="417785" y="1682998"/>
            <a:ext cx="8308428" cy="356669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346840"/>
            <a:ext cx="9143999" cy="835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GET</a:t>
            </a:r>
            <a:r>
              <a:rPr lang="en-US" sz="2400" dirty="0" smtClean="0">
                <a:solidFill>
                  <a:schemeClr val="bg1"/>
                </a:solidFill>
              </a:rPr>
              <a:t> all data from</a:t>
            </a:r>
          </a:p>
          <a:p>
            <a:pPr algn="ctr"/>
            <a:r>
              <a:rPr lang="en-US" sz="2400" i="1" dirty="0" smtClean="0">
                <a:solidFill>
                  <a:schemeClr val="bg1"/>
                </a:solidFill>
              </a:rPr>
              <a:t>https</a:t>
            </a:r>
            <a:r>
              <a:rPr lang="en-US" sz="2400" i="1" dirty="0">
                <a:solidFill>
                  <a:schemeClr val="bg1"/>
                </a:solidFill>
              </a:rPr>
              <a:t>://facebook.github.io/react-native/movies.json</a:t>
            </a:r>
          </a:p>
        </p:txBody>
      </p:sp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8955" y="5663652"/>
            <a:ext cx="5084381" cy="1052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Try on </a:t>
            </a:r>
            <a:r>
              <a:rPr lang="en-US" sz="3200" b="1" dirty="0" smtClean="0">
                <a:solidFill>
                  <a:schemeClr val="bg1"/>
                </a:solidFill>
              </a:rPr>
              <a:t>Postman</a:t>
            </a:r>
            <a:r>
              <a:rPr lang="en-US" sz="3200" dirty="0" smtClean="0">
                <a:solidFill>
                  <a:schemeClr val="bg1"/>
                </a:solidFill>
              </a:rPr>
              <a:t>!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58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9185" y="157602"/>
            <a:ext cx="8954815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Using </a:t>
            </a:r>
            <a:r>
              <a:rPr lang="en-US" sz="4000" b="1" dirty="0" err="1" smtClean="0">
                <a:solidFill>
                  <a:srgbClr val="009696"/>
                </a:solidFill>
              </a:rPr>
              <a:t>Axios</a:t>
            </a:r>
            <a:r>
              <a:rPr lang="en-US" sz="4000" b="1" dirty="0" smtClean="0">
                <a:solidFill>
                  <a:srgbClr val="009696"/>
                </a:solidFill>
              </a:rPr>
              <a:t> Package</a:t>
            </a:r>
            <a:endParaRPr lang="en-US" sz="3200" i="1" dirty="0"/>
          </a:p>
        </p:txBody>
      </p:sp>
      <p:pic>
        <p:nvPicPr>
          <p:cNvPr id="7" name="Picture 3" descr="C:\Users\usr\Downloads\react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669" y="49581"/>
            <a:ext cx="1713729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62162" y="1324291"/>
            <a:ext cx="7961586" cy="48242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r>
              <a:rPr lang="en-US" sz="2400" dirty="0" err="1" smtClean="0"/>
              <a:t>Axios</a:t>
            </a:r>
            <a:r>
              <a:rPr lang="en-US" sz="2400" dirty="0" smtClean="0"/>
              <a:t> is an NPM built-in package that allows us to:</a:t>
            </a:r>
          </a:p>
          <a:p>
            <a:pPr marL="342900" indent="-342900" algn="just">
              <a:buBlip>
                <a:blip r:embed="rId3"/>
              </a:buBlip>
            </a:pPr>
            <a:endParaRPr lang="en-US" sz="10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/>
              <a:t>Make http requests from </a:t>
            </a:r>
            <a:r>
              <a:rPr lang="en-US" sz="2400" dirty="0" smtClean="0"/>
              <a:t>node.js</a:t>
            </a:r>
          </a:p>
          <a:p>
            <a:pPr marL="342900" indent="-342900" algn="just">
              <a:buBlip>
                <a:blip r:embed="rId3"/>
              </a:buBlip>
            </a:pPr>
            <a:endParaRPr lang="en-US" sz="10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/>
              <a:t>Supports the Promise </a:t>
            </a:r>
            <a:r>
              <a:rPr lang="en-US" sz="2400" dirty="0" smtClean="0"/>
              <a:t>API</a:t>
            </a:r>
          </a:p>
          <a:p>
            <a:pPr marL="342900" indent="-342900" algn="just">
              <a:buBlip>
                <a:blip r:embed="rId3"/>
              </a:buBlip>
            </a:pPr>
            <a:endParaRPr lang="en-US" sz="10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/>
              <a:t>Intercept request and </a:t>
            </a:r>
            <a:r>
              <a:rPr lang="en-US" sz="2400" dirty="0" smtClean="0"/>
              <a:t>response</a:t>
            </a:r>
          </a:p>
          <a:p>
            <a:pPr marL="342900" indent="-342900" algn="just">
              <a:buBlip>
                <a:blip r:embed="rId3"/>
              </a:buBlip>
            </a:pPr>
            <a:endParaRPr lang="en-US" sz="10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/>
              <a:t>Transform request and response </a:t>
            </a:r>
            <a:r>
              <a:rPr lang="en-US" sz="2400" dirty="0" smtClean="0"/>
              <a:t>data</a:t>
            </a:r>
          </a:p>
          <a:p>
            <a:pPr marL="342900" indent="-342900" algn="just">
              <a:buBlip>
                <a:blip r:embed="rId3"/>
              </a:buBlip>
            </a:pPr>
            <a:endParaRPr lang="en-US" sz="10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/>
              <a:t>Cancel </a:t>
            </a:r>
            <a:r>
              <a:rPr lang="en-US" sz="2400" dirty="0" smtClean="0"/>
              <a:t>requests</a:t>
            </a:r>
          </a:p>
          <a:p>
            <a:pPr marL="342900" indent="-342900" algn="just">
              <a:buBlip>
                <a:blip r:embed="rId3"/>
              </a:buBlip>
            </a:pPr>
            <a:endParaRPr lang="en-US" sz="10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/>
              <a:t>Automatic transforms for JSON </a:t>
            </a:r>
            <a:r>
              <a:rPr lang="en-US" sz="2400" dirty="0" smtClean="0"/>
              <a:t>data</a:t>
            </a:r>
          </a:p>
          <a:p>
            <a:pPr marL="342900" indent="-342900" algn="just">
              <a:buBlip>
                <a:blip r:embed="rId3"/>
              </a:buBlip>
            </a:pPr>
            <a:endParaRPr lang="en-US" sz="1000" dirty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Install </a:t>
            </a:r>
            <a:r>
              <a:rPr lang="en-US" sz="2400" dirty="0" err="1" smtClean="0"/>
              <a:t>Axios</a:t>
            </a:r>
            <a:r>
              <a:rPr lang="en-US" sz="2400" dirty="0"/>
              <a:t> </a:t>
            </a:r>
            <a:r>
              <a:rPr lang="en-US" sz="2400" dirty="0" smtClean="0"/>
              <a:t>package:</a:t>
            </a:r>
          </a:p>
          <a:p>
            <a:pPr algn="just"/>
            <a:r>
              <a:rPr lang="en-US" sz="2400" b="1" dirty="0" smtClean="0">
                <a:solidFill>
                  <a:srgbClr val="009696"/>
                </a:solidFill>
              </a:rPr>
              <a:t>	</a:t>
            </a:r>
            <a:r>
              <a:rPr lang="en-US" sz="2800" dirty="0" smtClean="0">
                <a:solidFill>
                  <a:srgbClr val="009696"/>
                </a:solidFill>
              </a:rPr>
              <a:t>$ </a:t>
            </a:r>
            <a:r>
              <a:rPr lang="en-US" sz="2800" dirty="0" err="1" smtClean="0">
                <a:solidFill>
                  <a:srgbClr val="009696"/>
                </a:solidFill>
              </a:rPr>
              <a:t>npm</a:t>
            </a:r>
            <a:r>
              <a:rPr lang="en-US" sz="2800" dirty="0" smtClean="0">
                <a:solidFill>
                  <a:srgbClr val="009696"/>
                </a:solidFill>
              </a:rPr>
              <a:t> install </a:t>
            </a:r>
            <a:r>
              <a:rPr lang="en-US" sz="2800" dirty="0" err="1" smtClean="0">
                <a:solidFill>
                  <a:srgbClr val="009696"/>
                </a:solidFill>
              </a:rPr>
              <a:t>axios</a:t>
            </a:r>
            <a:r>
              <a:rPr lang="en-US" sz="2800" dirty="0" smtClean="0">
                <a:solidFill>
                  <a:srgbClr val="009696"/>
                </a:solidFill>
              </a:rPr>
              <a:t> --save </a:t>
            </a:r>
            <a:endParaRPr lang="en-US" sz="2800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91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0267" y="551782"/>
            <a:ext cx="8544903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import React, { Component } from 'react';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extends Component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componentDidMount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axios.get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https://facebook.github.io/react-native/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movies.json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then((</a:t>
            </a:r>
            <a:r>
              <a:rPr lang="en-US" sz="2000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20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})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render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000" b="1" i="1" dirty="0" err="1">
                <a:latin typeface="Consolas" pitchFamily="49" charset="0"/>
                <a:cs typeface="Consolas" pitchFamily="49" charset="0"/>
              </a:rPr>
              <a:t>Coba</a:t>
            </a:r>
            <a:r>
              <a:rPr lang="en-US" sz="2000" b="1" i="1" dirty="0">
                <a:latin typeface="Consolas" pitchFamily="49" charset="0"/>
                <a:cs typeface="Consolas" pitchFamily="49" charset="0"/>
              </a:rPr>
              <a:t> Get 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export default 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01711" y="930019"/>
            <a:ext cx="2844040" cy="914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Axios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#1 Get All Data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504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0" r="24744" b="28125"/>
          <a:stretch/>
        </p:blipFill>
        <p:spPr bwMode="auto">
          <a:xfrm>
            <a:off x="0" y="1208916"/>
            <a:ext cx="9144000" cy="461560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896307" y="89628"/>
            <a:ext cx="2844040" cy="914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Axios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#1 Get All Data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05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0267" y="551782"/>
            <a:ext cx="8544903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import React, { Component } from 'react';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extends Component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componentDidMount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axios.get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https://facebook.github.io/react-native/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movies.json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then((</a:t>
            </a:r>
            <a:r>
              <a:rPr lang="en-US" sz="2000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console.log(</a:t>
            </a:r>
            <a:r>
              <a:rPr lang="en-US" sz="20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ambilData.data.title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console.log(</a:t>
            </a:r>
            <a:r>
              <a:rPr lang="en-US" sz="20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ambilData.data.description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console.log(</a:t>
            </a:r>
            <a:r>
              <a:rPr lang="en-US" sz="20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ambilData.data.movies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})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render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000" b="1" i="1" dirty="0" err="1">
                <a:latin typeface="Consolas" pitchFamily="49" charset="0"/>
                <a:cs typeface="Consolas" pitchFamily="49" charset="0"/>
              </a:rPr>
              <a:t>Coba</a:t>
            </a:r>
            <a:r>
              <a:rPr lang="en-US" sz="2000" b="1" i="1" dirty="0">
                <a:latin typeface="Consolas" pitchFamily="49" charset="0"/>
                <a:cs typeface="Consolas" pitchFamily="49" charset="0"/>
              </a:rPr>
              <a:t> Get 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export default 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81903" y="740827"/>
            <a:ext cx="3663848" cy="914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Axios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#2 Get Specific Data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66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7" r="31259" b="37740"/>
          <a:stretch/>
        </p:blipFill>
        <p:spPr bwMode="auto">
          <a:xfrm>
            <a:off x="26161" y="1342002"/>
            <a:ext cx="9215454" cy="441635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060733" y="159496"/>
            <a:ext cx="3663848" cy="914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Axios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#2 Get Specific Data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111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836" y="3011177"/>
            <a:ext cx="3118447" cy="44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20267" y="425654"/>
            <a:ext cx="8544903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axios.get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'https</a:t>
            </a:r>
            <a:r>
              <a:rPr lang="en-US" sz="2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://URL.json</a:t>
            </a:r>
            <a:r>
              <a:rPr lang="en-US" sz="2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then((</a:t>
            </a:r>
            <a:r>
              <a:rPr lang="en-US" sz="2200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console.log(</a:t>
            </a:r>
            <a:r>
              <a:rPr lang="en-US" sz="22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ambilData.data.title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console.log(</a:t>
            </a:r>
            <a:r>
              <a:rPr lang="en-US" sz="22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ambilData.data.description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console.log(</a:t>
            </a:r>
            <a:r>
              <a:rPr lang="en-US" sz="22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ambilData.data.movies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})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================================ </a:t>
            </a:r>
            <a:r>
              <a:rPr lang="en-US" sz="2400" b="1" i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Can be written as</a:t>
            </a:r>
            <a:endParaRPr lang="en-US" sz="2200" b="1" i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({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url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'https://URL.json'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,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method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'GET'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}).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then((</a:t>
            </a:r>
            <a:r>
              <a:rPr lang="en-US" sz="2200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22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ambilData.data.title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22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ambilData.data.description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22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ambilData.data.movies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})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76499" y="78847"/>
            <a:ext cx="3663848" cy="914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Axios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#3 </a:t>
            </a:r>
            <a:r>
              <a:rPr lang="en-US" sz="2400" i="1" dirty="0" err="1" smtClean="0">
                <a:solidFill>
                  <a:srgbClr val="009696"/>
                </a:solidFill>
              </a:rPr>
              <a:t>Axios</a:t>
            </a:r>
            <a:r>
              <a:rPr lang="en-US" sz="2400" i="1" dirty="0" smtClean="0">
                <a:solidFill>
                  <a:srgbClr val="009696"/>
                </a:solidFill>
              </a:rPr>
              <a:t> API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713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817473" y="0"/>
            <a:ext cx="2828278" cy="130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Axios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#4 Render Data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3" r="37381" b="40580"/>
          <a:stretch/>
        </p:blipFill>
        <p:spPr bwMode="auto">
          <a:xfrm>
            <a:off x="498263" y="1549563"/>
            <a:ext cx="8147488" cy="407872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733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6034" y="0"/>
            <a:ext cx="8324188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import React, { Component } from 'react';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from '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';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super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this.state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 {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judul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'',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};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}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 err="1">
                <a:latin typeface="Consolas" pitchFamily="49" charset="0"/>
                <a:cs typeface="Consolas" pitchFamily="49" charset="0"/>
              </a:rPr>
              <a:t>componentDidMount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axios.get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4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https://facebook.github.io/react-native/</a:t>
            </a:r>
            <a:r>
              <a:rPr lang="en-US" sz="14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movies.json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then((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this.setState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judul0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ambilData.data.movies</a:t>
            </a:r>
            <a:r>
              <a:rPr lang="en-US" sz="2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[0].title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judul1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ambilData.data.movies</a:t>
            </a:r>
            <a:r>
              <a:rPr lang="en-US" sz="2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[1].title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judul2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ambilData.data.movies</a:t>
            </a:r>
            <a:r>
              <a:rPr lang="en-US" sz="2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[2].title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judul3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ambilData.data.movies</a:t>
            </a:r>
            <a:r>
              <a:rPr lang="en-US" sz="2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[3].title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judul4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ambilData.data.movies</a:t>
            </a:r>
            <a:r>
              <a:rPr lang="en-US" sz="2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[4].title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}) 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})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17473" y="394149"/>
            <a:ext cx="2828278" cy="1466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Axios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#4 Render Data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part 1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53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9185" y="157602"/>
            <a:ext cx="8954815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API</a:t>
            </a:r>
            <a:endParaRPr lang="en-US" sz="3200" i="1" dirty="0"/>
          </a:p>
        </p:txBody>
      </p:sp>
      <p:pic>
        <p:nvPicPr>
          <p:cNvPr id="7" name="Picture 3" descr="C:\Users\usr\Downloads\react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669" y="49581"/>
            <a:ext cx="1713729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51800" y="1324291"/>
            <a:ext cx="7961586" cy="48242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3"/>
              </a:buBlip>
            </a:pPr>
            <a:r>
              <a:rPr lang="en-US" sz="2400" b="1" i="1" dirty="0">
                <a:solidFill>
                  <a:srgbClr val="009696"/>
                </a:solidFill>
              </a:rPr>
              <a:t>API </a:t>
            </a:r>
            <a:r>
              <a:rPr lang="en-US" sz="2400" i="1" dirty="0" smtClean="0">
                <a:solidFill>
                  <a:srgbClr val="009696"/>
                </a:solidFill>
              </a:rPr>
              <a:t>(Application </a:t>
            </a:r>
            <a:r>
              <a:rPr lang="en-US" sz="2400" i="1" dirty="0">
                <a:solidFill>
                  <a:srgbClr val="009696"/>
                </a:solidFill>
              </a:rPr>
              <a:t>Programming </a:t>
            </a:r>
            <a:r>
              <a:rPr lang="en-US" sz="2400" i="1" dirty="0" smtClean="0">
                <a:solidFill>
                  <a:srgbClr val="009696"/>
                </a:solidFill>
              </a:rPr>
              <a:t>Interface)</a:t>
            </a:r>
            <a:r>
              <a:rPr lang="en-US" sz="2400" dirty="0" smtClean="0"/>
              <a:t> is </a:t>
            </a:r>
            <a:r>
              <a:rPr lang="en-US" sz="2400" dirty="0"/>
              <a:t>a software intermediary </a:t>
            </a:r>
            <a:r>
              <a:rPr lang="en-US" sz="2400" dirty="0" smtClean="0"/>
              <a:t>which allows </a:t>
            </a:r>
            <a:r>
              <a:rPr lang="en-US" sz="2400" dirty="0"/>
              <a:t>applications to talk to each other.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/>
              <a:t>When you use an application on your mobile phone, the application connects to the Internet and sends data to a server. The server then retrieves that data, interprets it, performs the necessary actions and sends it back to your phone. The application then interprets that data and presents </a:t>
            </a:r>
            <a:r>
              <a:rPr lang="en-US" sz="2400" dirty="0" smtClean="0"/>
              <a:t>to you </a:t>
            </a:r>
            <a:r>
              <a:rPr lang="en-US" sz="2400" dirty="0"/>
              <a:t>with the information </a:t>
            </a:r>
            <a:r>
              <a:rPr lang="en-US" sz="2400" dirty="0" smtClean="0"/>
              <a:t>that you wanted, </a:t>
            </a:r>
            <a:r>
              <a:rPr lang="en-US" sz="2400" dirty="0"/>
              <a:t>in a readable way. This is what an API is - all of this happens via API.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22524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09459" y="189184"/>
            <a:ext cx="8828683" cy="6621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render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center&gt;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400" b="1" i="1" dirty="0" err="1">
                <a:latin typeface="Consolas" pitchFamily="49" charset="0"/>
                <a:cs typeface="Consolas" pitchFamily="49" charset="0"/>
              </a:rPr>
              <a:t>Coba</a:t>
            </a:r>
            <a:r>
              <a:rPr lang="en-US" sz="2400" b="1" i="1" dirty="0">
                <a:latin typeface="Consolas" pitchFamily="49" charset="0"/>
                <a:cs typeface="Consolas" pitchFamily="49" charset="0"/>
              </a:rPr>
              <a:t> Get Data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p&gt;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{this.state.judul0}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p&gt;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{this.state.judul1}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p&gt;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{this.state.judul2}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p&gt;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{this.state.judul3}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p&gt;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{this.state.judul4}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&lt;/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center&gt;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export default App;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23337" y="331095"/>
            <a:ext cx="3143583" cy="1198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Axios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#4 Render Data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part 2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29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817473" y="0"/>
            <a:ext cx="2828278" cy="130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Axios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#5 Render Data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4" t="12716" r="40627" b="43642"/>
          <a:stretch/>
        </p:blipFill>
        <p:spPr bwMode="auto">
          <a:xfrm>
            <a:off x="1340064" y="1418896"/>
            <a:ext cx="6369272" cy="42493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467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6034" y="-15766"/>
            <a:ext cx="8324188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import React, { Component } from 'react';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from '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';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extends Component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constructor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super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this.state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=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judul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 [],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};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 </a:t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 err="1">
                <a:latin typeface="Consolas" pitchFamily="49" charset="0"/>
                <a:cs typeface="Consolas" pitchFamily="49" charset="0"/>
              </a:rPr>
              <a:t>componentDidMount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axios.get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'https://facebook.github.io/react-native/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movies.json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then((</a:t>
            </a:r>
            <a:r>
              <a:rPr lang="en-US" sz="2400" b="1" i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2400" b="1" i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this.setState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judul</a:t>
            </a:r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ambilData.data.movies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})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})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49005" y="1340078"/>
            <a:ext cx="2828278" cy="1466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Axios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#5 Render Data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part 1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94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6830" y="851316"/>
            <a:ext cx="8639516" cy="5785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render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1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this.state.judul.map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((item, index)=&gt;{</a:t>
            </a:r>
          </a:p>
          <a:p>
            <a:r>
              <a:rPr lang="en-US" sz="2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fullfilm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1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item.title</a:t>
            </a:r>
            <a:r>
              <a:rPr lang="en-US" sz="21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1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item.releaseYear</a:t>
            </a:r>
            <a:r>
              <a:rPr lang="en-US" sz="2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].join(" ")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1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&lt;li</a:t>
            </a:r>
            <a:r>
              <a:rPr lang="en-US" sz="2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key={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1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1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1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1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fullfilm</a:t>
            </a:r>
            <a:r>
              <a:rPr lang="en-US" sz="2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1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&lt;/li&gt;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})</a:t>
            </a:r>
            <a:endParaRPr lang="en-US" sz="21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return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center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100" b="1" i="1" dirty="0" err="1">
                <a:latin typeface="Consolas" pitchFamily="49" charset="0"/>
                <a:cs typeface="Consolas" pitchFamily="49" charset="0"/>
              </a:rPr>
              <a:t>Coba</a:t>
            </a:r>
            <a:r>
              <a:rPr lang="en-US" sz="2100" b="1" i="1" dirty="0">
                <a:latin typeface="Consolas" pitchFamily="49" charset="0"/>
                <a:cs typeface="Consolas" pitchFamily="49" charset="0"/>
              </a:rPr>
              <a:t> Get Data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&lt;/h1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center&gt;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100" dirty="0" err="1">
                <a:latin typeface="Consolas" pitchFamily="49" charset="0"/>
                <a:cs typeface="Consolas" pitchFamily="49" charset="0"/>
              </a:rPr>
              <a:t>ul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1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 }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100" dirty="0" err="1">
                <a:latin typeface="Consolas" pitchFamily="49" charset="0"/>
                <a:cs typeface="Consolas" pitchFamily="49" charset="0"/>
              </a:rPr>
              <a:t>ul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);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100" dirty="0">
                <a:latin typeface="Consolas" pitchFamily="49" charset="0"/>
                <a:cs typeface="Consolas" pitchFamily="49" charset="0"/>
              </a:rPr>
            </a:br>
            <a:r>
              <a:rPr lang="en-US" sz="2100" dirty="0">
                <a:latin typeface="Consolas" pitchFamily="49" charset="0"/>
                <a:cs typeface="Consolas" pitchFamily="49" charset="0"/>
              </a:rPr>
              <a:t>export default </a:t>
            </a:r>
            <a:r>
              <a:rPr lang="en-US" sz="2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12529" y="31541"/>
            <a:ext cx="3143583" cy="1198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Axios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#5 Render Data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part 2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5" t="8621" b="45690"/>
          <a:stretch/>
        </p:blipFill>
        <p:spPr bwMode="auto">
          <a:xfrm>
            <a:off x="4700140" y="4556234"/>
            <a:ext cx="4237323" cy="208102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499" y="3170800"/>
            <a:ext cx="2771614" cy="116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55451" y="3170801"/>
            <a:ext cx="2617078" cy="11647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Tanpa</a:t>
            </a:r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en-US" sz="1600" b="1" dirty="0" smtClean="0">
                <a:solidFill>
                  <a:schemeClr val="bg1"/>
                </a:solidFill>
              </a:rPr>
              <a:t>Keys</a:t>
            </a:r>
            <a:r>
              <a:rPr lang="en-US" sz="1600" dirty="0" smtClean="0">
                <a:solidFill>
                  <a:schemeClr val="bg1"/>
                </a:solidFill>
              </a:rPr>
              <a:t>, output program </a:t>
            </a:r>
            <a:r>
              <a:rPr lang="en-US" sz="1600" dirty="0" err="1" smtClean="0">
                <a:solidFill>
                  <a:schemeClr val="bg1"/>
                </a:solidFill>
              </a:rPr>
              <a:t>tetap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berhasil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namun</a:t>
            </a:r>
            <a:r>
              <a:rPr lang="en-US" sz="1600" dirty="0" smtClean="0">
                <a:solidFill>
                  <a:schemeClr val="bg1"/>
                </a:solidFill>
              </a:rPr>
              <a:t> di Console </a:t>
            </a:r>
            <a:r>
              <a:rPr lang="en-US" sz="1600" dirty="0" err="1" smtClean="0">
                <a:solidFill>
                  <a:schemeClr val="bg1"/>
                </a:solidFill>
              </a:rPr>
              <a:t>muncul</a:t>
            </a:r>
            <a:r>
              <a:rPr lang="en-US" sz="1600" dirty="0" smtClean="0">
                <a:solidFill>
                  <a:schemeClr val="bg1"/>
                </a:solidFill>
              </a:rPr>
              <a:t> Warning</a:t>
            </a:r>
            <a:endParaRPr lang="en-US" sz="1100" i="1" dirty="0">
              <a:solidFill>
                <a:schemeClr val="bg1"/>
              </a:solidFill>
            </a:endParaRPr>
          </a:p>
        </p:txBody>
      </p:sp>
      <p:cxnSp>
        <p:nvCxnSpPr>
          <p:cNvPr id="11" name="Elbow Connector 10"/>
          <p:cNvCxnSpPr>
            <a:endCxn id="7" idx="0"/>
          </p:cNvCxnSpPr>
          <p:nvPr/>
        </p:nvCxnSpPr>
        <p:spPr>
          <a:xfrm>
            <a:off x="3121572" y="2427890"/>
            <a:ext cx="4242418" cy="742911"/>
          </a:xfrm>
          <a:prstGeom prst="bentConnector2">
            <a:avLst/>
          </a:prstGeom>
          <a:ln w="76200">
            <a:solidFill>
              <a:srgbClr val="00969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349062" y="2427890"/>
            <a:ext cx="154502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444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75390"/>
            <a:ext cx="9143999" cy="835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https://jsonplaceholder.typicode.com/</a:t>
            </a:r>
          </a:p>
        </p:txBody>
      </p:sp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1" t="16164" r="27672" b="39583"/>
          <a:stretch/>
        </p:blipFill>
        <p:spPr bwMode="auto">
          <a:xfrm>
            <a:off x="1590673" y="1182413"/>
            <a:ext cx="5962650" cy="323718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26222" y="4699431"/>
            <a:ext cx="7291551" cy="835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000" i="1" dirty="0" err="1">
                <a:solidFill>
                  <a:schemeClr val="bg1"/>
                </a:solidFill>
              </a:rPr>
              <a:t>JSONPlaceholder</a:t>
            </a:r>
            <a:r>
              <a:rPr lang="en-US" sz="2000" i="1" dirty="0">
                <a:solidFill>
                  <a:schemeClr val="bg1"/>
                </a:solidFill>
              </a:rPr>
              <a:t> is a free online REST service that you can use whenever you need some fake data.</a:t>
            </a:r>
          </a:p>
        </p:txBody>
      </p:sp>
    </p:spTree>
    <p:extLst>
      <p:ext uri="{BB962C8B-B14F-4D97-AF65-F5344CB8AC3E}">
        <p14:creationId xmlns:p14="http://schemas.microsoft.com/office/powerpoint/2010/main" val="2691517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3999" cy="1087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GET</a:t>
            </a:r>
            <a:r>
              <a:rPr lang="en-US" sz="2400" dirty="0">
                <a:solidFill>
                  <a:schemeClr val="bg1"/>
                </a:solidFill>
              </a:rPr>
              <a:t> all data </a:t>
            </a:r>
            <a:r>
              <a:rPr lang="en-US" sz="2400" dirty="0" smtClean="0">
                <a:solidFill>
                  <a:schemeClr val="bg1"/>
                </a:solidFill>
              </a:rPr>
              <a:t>from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https</a:t>
            </a:r>
            <a:r>
              <a:rPr lang="en-US" sz="2400" dirty="0">
                <a:solidFill>
                  <a:schemeClr val="bg1"/>
                </a:solidFill>
              </a:rPr>
              <a:t>://jsonplaceholder.typicode.com/posts</a:t>
            </a:r>
          </a:p>
        </p:txBody>
      </p:sp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9" b="8993"/>
          <a:stretch/>
        </p:blipFill>
        <p:spPr bwMode="auto">
          <a:xfrm>
            <a:off x="0" y="1150882"/>
            <a:ext cx="9148037" cy="446784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8955" y="5663652"/>
            <a:ext cx="5084381" cy="1052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Try on </a:t>
            </a:r>
            <a:r>
              <a:rPr lang="en-US" sz="2400" b="1" dirty="0" smtClean="0">
                <a:solidFill>
                  <a:schemeClr val="bg1"/>
                </a:solidFill>
              </a:rPr>
              <a:t>Postman</a:t>
            </a:r>
            <a:r>
              <a:rPr lang="en-US" sz="2400" dirty="0" smtClean="0">
                <a:solidFill>
                  <a:schemeClr val="bg1"/>
                </a:solidFill>
              </a:rPr>
              <a:t>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935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3999" cy="1216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i="1" dirty="0">
                <a:solidFill>
                  <a:srgbClr val="009696"/>
                </a:solidFill>
              </a:rPr>
              <a:t>Get all 100 data (id &amp; title) from</a:t>
            </a:r>
            <a:endParaRPr lang="en-US" sz="2400" b="1" i="1" dirty="0" smtClean="0">
              <a:solidFill>
                <a:srgbClr val="009696"/>
              </a:solidFill>
            </a:endParaRPr>
          </a:p>
          <a:p>
            <a:pPr algn="ctr"/>
            <a:r>
              <a:rPr lang="en-US" sz="2400" dirty="0" smtClean="0">
                <a:solidFill>
                  <a:srgbClr val="009696"/>
                </a:solidFill>
              </a:rPr>
              <a:t>https</a:t>
            </a:r>
            <a:r>
              <a:rPr lang="en-US" sz="2400" dirty="0">
                <a:solidFill>
                  <a:srgbClr val="009696"/>
                </a:solidFill>
              </a:rPr>
              <a:t>://</a:t>
            </a:r>
            <a:r>
              <a:rPr lang="en-US" sz="2400" dirty="0" smtClean="0">
                <a:solidFill>
                  <a:srgbClr val="009696"/>
                </a:solidFill>
              </a:rPr>
              <a:t>jsonplaceholder.typicode.com/posts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1" r="44420" b="32327"/>
          <a:stretch/>
        </p:blipFill>
        <p:spPr bwMode="auto">
          <a:xfrm>
            <a:off x="728994" y="1263460"/>
            <a:ext cx="7737263" cy="447004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910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4140" y="-15766"/>
            <a:ext cx="9080932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React, { Component } from 'react';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from '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';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200" dirty="0">
                <a:latin typeface="Consolas" pitchFamily="49" charset="0"/>
                <a:cs typeface="Consolas" pitchFamily="49" charset="0"/>
              </a:rPr>
            </a:br>
            <a:r>
              <a:rPr lang="en-US" sz="2200" dirty="0"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constructor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super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this.state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{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dataKu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: [],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};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} 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200" dirty="0">
                <a:latin typeface="Consolas" pitchFamily="49" charset="0"/>
                <a:cs typeface="Consolas" pitchFamily="49" charset="0"/>
              </a:rPr>
            </a:b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componentDidMount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2200" dirty="0" err="1">
                <a:latin typeface="Consolas" pitchFamily="49" charset="0"/>
                <a:cs typeface="Consolas" pitchFamily="49" charset="0"/>
              </a:rPr>
              <a:t>axios.get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('https://jsonplaceholder.typicode.com/posts')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.then((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this.setState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({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dataKu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ambilData.data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}) 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46731" y="-78829"/>
            <a:ext cx="1797268" cy="898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i="1" dirty="0" smtClean="0">
                <a:solidFill>
                  <a:srgbClr val="009696"/>
                </a:solidFill>
              </a:rPr>
              <a:t>Part 1</a:t>
            </a:r>
            <a:endParaRPr lang="en-US" sz="2400" b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81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2" y="-15766"/>
            <a:ext cx="8466084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render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data =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this.state.dataKu.map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((item, index)=&gt;{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id_title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= [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item.id,item.title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].join(" - ");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&lt;li key={index}&gt;{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id_title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}&lt;/li&gt;; 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return (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Coba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Get Data&lt;/h1&gt;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{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data }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export default App;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346731" y="-78829"/>
            <a:ext cx="1797268" cy="898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i="1" dirty="0" smtClean="0">
                <a:solidFill>
                  <a:srgbClr val="009696"/>
                </a:solidFill>
              </a:rPr>
              <a:t>Part 2</a:t>
            </a:r>
            <a:endParaRPr lang="en-US" sz="2400" b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102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80794"/>
            <a:ext cx="9143999" cy="1007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GET</a:t>
            </a:r>
            <a:r>
              <a:rPr lang="en-US" sz="2400" dirty="0">
                <a:solidFill>
                  <a:schemeClr val="bg1"/>
                </a:solidFill>
              </a:rPr>
              <a:t> all data </a:t>
            </a:r>
            <a:r>
              <a:rPr lang="en-US" sz="2400" dirty="0" smtClean="0">
                <a:solidFill>
                  <a:schemeClr val="bg1"/>
                </a:solidFill>
              </a:rPr>
              <a:t>from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https</a:t>
            </a:r>
            <a:r>
              <a:rPr lang="en-US" sz="2400" dirty="0">
                <a:solidFill>
                  <a:schemeClr val="bg1"/>
                </a:solidFill>
              </a:rPr>
              <a:t>://jsonplaceholder.typicode.com/users</a:t>
            </a:r>
          </a:p>
        </p:txBody>
      </p:sp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" r="20097" b="17564"/>
          <a:stretch/>
        </p:blipFill>
        <p:spPr bwMode="auto">
          <a:xfrm>
            <a:off x="713197" y="1292773"/>
            <a:ext cx="7717604" cy="427245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8955" y="5663652"/>
            <a:ext cx="5084381" cy="1052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Try on </a:t>
            </a:r>
            <a:r>
              <a:rPr lang="en-US" sz="2400" b="1" dirty="0" smtClean="0">
                <a:solidFill>
                  <a:schemeClr val="bg1"/>
                </a:solidFill>
              </a:rPr>
              <a:t>Postman</a:t>
            </a:r>
            <a:r>
              <a:rPr lang="en-US" sz="2400" dirty="0" smtClean="0">
                <a:solidFill>
                  <a:schemeClr val="bg1"/>
                </a:solidFill>
              </a:rPr>
              <a:t>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29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57602"/>
            <a:ext cx="9144000" cy="1309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6600" b="1" dirty="0" smtClean="0">
                <a:solidFill>
                  <a:srgbClr val="009696"/>
                </a:solidFill>
              </a:rPr>
              <a:t>API</a:t>
            </a:r>
            <a:endParaRPr lang="en-US" sz="5400" i="1" dirty="0"/>
          </a:p>
        </p:txBody>
      </p:sp>
      <p:pic>
        <p:nvPicPr>
          <p:cNvPr id="7" name="Picture 3" descr="C:\Users\usr\Downloads\react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669" y="49581"/>
            <a:ext cx="1713729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usr\Downloads\nom-nom-consuming-rest-apis-21-63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0" t="30636" r="8763" b="14960"/>
          <a:stretch/>
        </p:blipFill>
        <p:spPr bwMode="auto">
          <a:xfrm>
            <a:off x="424353" y="2024166"/>
            <a:ext cx="8295294" cy="305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02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3999" cy="1072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i="1" dirty="0">
                <a:solidFill>
                  <a:srgbClr val="009696"/>
                </a:solidFill>
              </a:rPr>
              <a:t>Get all </a:t>
            </a:r>
            <a:r>
              <a:rPr lang="en-US" sz="2400" b="1" i="1" dirty="0" smtClean="0">
                <a:solidFill>
                  <a:srgbClr val="009696"/>
                </a:solidFill>
              </a:rPr>
              <a:t>10 </a:t>
            </a:r>
            <a:r>
              <a:rPr lang="en-US" sz="2400" b="1" i="1" dirty="0">
                <a:solidFill>
                  <a:srgbClr val="009696"/>
                </a:solidFill>
              </a:rPr>
              <a:t>data (</a:t>
            </a:r>
            <a:r>
              <a:rPr lang="en-US" sz="2400" b="1" i="1" dirty="0" smtClean="0">
                <a:solidFill>
                  <a:srgbClr val="009696"/>
                </a:solidFill>
              </a:rPr>
              <a:t>id, name, email &amp; address) </a:t>
            </a:r>
            <a:r>
              <a:rPr lang="en-US" sz="2400" b="1" i="1" dirty="0">
                <a:solidFill>
                  <a:srgbClr val="009696"/>
                </a:solidFill>
              </a:rPr>
              <a:t>from</a:t>
            </a:r>
            <a:endParaRPr lang="en-US" sz="2400" b="1" i="1" dirty="0" smtClean="0">
              <a:solidFill>
                <a:srgbClr val="009696"/>
              </a:solidFill>
            </a:endParaRPr>
          </a:p>
          <a:p>
            <a:pPr algn="ctr"/>
            <a:r>
              <a:rPr lang="en-US" sz="2400" dirty="0" smtClean="0">
                <a:solidFill>
                  <a:srgbClr val="009696"/>
                </a:solidFill>
              </a:rPr>
              <a:t>https</a:t>
            </a:r>
            <a:r>
              <a:rPr lang="en-US" sz="2400" dirty="0">
                <a:solidFill>
                  <a:srgbClr val="009696"/>
                </a:solidFill>
              </a:rPr>
              <a:t>://</a:t>
            </a:r>
            <a:r>
              <a:rPr lang="en-US" sz="2400" dirty="0" smtClean="0">
                <a:solidFill>
                  <a:srgbClr val="009696"/>
                </a:solidFill>
              </a:rPr>
              <a:t>jsonplaceholder.typicode.com/users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48350" y="5770179"/>
            <a:ext cx="3122229" cy="9774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" t="9267" r="31055" b="12239"/>
          <a:stretch/>
        </p:blipFill>
        <p:spPr bwMode="auto">
          <a:xfrm>
            <a:off x="500909" y="1072055"/>
            <a:ext cx="8142179" cy="554117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707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4140" y="-15766"/>
            <a:ext cx="9080932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React, { Component } from 'react';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from '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axios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';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constructor()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super();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this.state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dataKu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 [],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 err="1">
                <a:latin typeface="Consolas" pitchFamily="49" charset="0"/>
                <a:cs typeface="Consolas" pitchFamily="49" charset="0"/>
              </a:rPr>
              <a:t>componentDidMount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axios.get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('https://jsonplaceholder.typicode.com/users')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.then((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ambilData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this.setState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({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dataKu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ambilData.data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346731" y="-78829"/>
            <a:ext cx="1797268" cy="898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i="1" dirty="0" smtClean="0">
                <a:solidFill>
                  <a:srgbClr val="009696"/>
                </a:solidFill>
              </a:rPr>
              <a:t>Part 1</a:t>
            </a:r>
            <a:endParaRPr lang="en-US" sz="2400" b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50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4140" y="-15766"/>
            <a:ext cx="9080932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render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{border:'1px solid black', padding:'12px'}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data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this.state.dataKu.map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((item, index)=&gt;{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id = item.id;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name = item.name;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mail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item.email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alamat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 [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item.address.suite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item.address.street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item.address.city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].join(", ");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return &lt;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style={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} key={index}&gt;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&lt;td style={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}&gt;{id}&lt;/td&gt;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&lt;td style={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}&gt;{name}&lt;/td&gt;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&lt;td style={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}&gt;{mail}&lt;/td&gt;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&lt;td style={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}&gt;{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alamat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}&lt;/td&gt;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&gt;;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346731" y="-78829"/>
            <a:ext cx="1797268" cy="898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i="1" dirty="0" smtClean="0">
                <a:solidFill>
                  <a:srgbClr val="009696"/>
                </a:solidFill>
              </a:rPr>
              <a:t>Part 2</a:t>
            </a:r>
            <a:endParaRPr lang="en-US" sz="2400" b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569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4140" y="-15766"/>
            <a:ext cx="9080932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&lt;div&gt;&lt;center&gt;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Coba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Get Data&lt;/h1&gt;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&lt;table style={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}&gt;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tbody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&gt;No&lt;/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&gt;Email&lt;/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Alamat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{ data }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tbody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&lt;/table&gt;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&lt;/center&gt;&lt;/div&gt;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export default App;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346731" y="-78829"/>
            <a:ext cx="1797268" cy="898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i="1" dirty="0" smtClean="0">
                <a:solidFill>
                  <a:srgbClr val="009696"/>
                </a:solidFill>
              </a:rPr>
              <a:t>Part 3</a:t>
            </a:r>
            <a:endParaRPr lang="en-US" sz="2400" b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34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311262" y="-94597"/>
            <a:ext cx="3451167" cy="1529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i="1" dirty="0" smtClean="0">
                <a:solidFill>
                  <a:srgbClr val="009696"/>
                </a:solidFill>
              </a:rPr>
              <a:t>Free API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Part 1 </a:t>
            </a:r>
            <a:r>
              <a:rPr lang="en-US" sz="2400" i="1" dirty="0" err="1" smtClean="0">
                <a:solidFill>
                  <a:srgbClr val="009696"/>
                </a:solidFill>
              </a:rPr>
              <a:t>CoPas</a:t>
            </a:r>
            <a:r>
              <a:rPr lang="en-US" sz="2400" i="1" dirty="0" smtClean="0">
                <a:solidFill>
                  <a:srgbClr val="009696"/>
                </a:solidFill>
              </a:rPr>
              <a:t> only</a:t>
            </a:r>
            <a:endParaRPr lang="en-US" sz="4000" dirty="0" smtClean="0">
              <a:solidFill>
                <a:srgbClr val="009696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8827" y="623887"/>
            <a:ext cx="2168251" cy="1779203"/>
            <a:chOff x="618550" y="1582135"/>
            <a:chExt cx="2168251" cy="1779203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618550" y="2573062"/>
              <a:ext cx="2168251" cy="7882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US" sz="1800" dirty="0" smtClean="0">
                  <a:solidFill>
                    <a:srgbClr val="FF0000"/>
                  </a:solidFill>
                  <a:cs typeface="Consolas" pitchFamily="49" charset="0"/>
                </a:rPr>
                <a:t>aladhan.com</a:t>
              </a:r>
              <a:endParaRPr lang="en-US" sz="1800" dirty="0">
                <a:solidFill>
                  <a:srgbClr val="FF0000"/>
                </a:solidFill>
                <a:cs typeface="Consolas" pitchFamily="49" charset="0"/>
              </a:endParaRPr>
            </a:p>
          </p:txBody>
        </p:sp>
        <p:pic>
          <p:nvPicPr>
            <p:cNvPr id="1027" name="Picture 3" descr="C:\Users\usr\Pictures\aladha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839" y="1582135"/>
              <a:ext cx="1971675" cy="125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2932091" y="445974"/>
            <a:ext cx="2302093" cy="1962699"/>
            <a:chOff x="3058509" y="1398639"/>
            <a:chExt cx="2302093" cy="1962699"/>
          </a:xfrm>
        </p:grpSpPr>
        <p:pic>
          <p:nvPicPr>
            <p:cNvPr id="1026" name="Picture 2" descr="C:\Users\usr\Pictures\quran api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380" y="1398639"/>
              <a:ext cx="1332350" cy="1332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itle 1"/>
            <p:cNvSpPr txBox="1">
              <a:spLocks/>
            </p:cNvSpPr>
            <p:nvPr/>
          </p:nvSpPr>
          <p:spPr>
            <a:xfrm>
              <a:off x="3058509" y="2573062"/>
              <a:ext cx="2302093" cy="7882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US" sz="1800" dirty="0" err="1">
                  <a:solidFill>
                    <a:srgbClr val="FF0000"/>
                  </a:solidFill>
                  <a:cs typeface="Consolas" pitchFamily="49" charset="0"/>
                </a:rPr>
                <a:t>alquran.cloud</a:t>
              </a:r>
              <a:r>
                <a:rPr lang="en-US" sz="1800" dirty="0">
                  <a:solidFill>
                    <a:srgbClr val="FF0000"/>
                  </a:solidFill>
                  <a:cs typeface="Consolas" pitchFamily="49" charset="0"/>
                </a:rPr>
                <a:t>/</a:t>
              </a:r>
              <a:r>
                <a:rPr lang="en-US" sz="1800" dirty="0" err="1">
                  <a:solidFill>
                    <a:srgbClr val="FF0000"/>
                  </a:solidFill>
                  <a:cs typeface="Consolas" pitchFamily="49" charset="0"/>
                </a:rPr>
                <a:t>api</a:t>
              </a:r>
              <a:endParaRPr lang="en-US" sz="1800" dirty="0">
                <a:solidFill>
                  <a:srgbClr val="FF0000"/>
                </a:solidFill>
                <a:cs typeface="Consolas" pitchFamily="49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560504" y="1744195"/>
            <a:ext cx="2921878" cy="1589446"/>
            <a:chOff x="5697784" y="1775175"/>
            <a:chExt cx="2921878" cy="1589446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5697784" y="2576345"/>
              <a:ext cx="2921878" cy="7882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  <a:cs typeface="Consolas" pitchFamily="49" charset="0"/>
                </a:rPr>
                <a:t>quotesondesign.com</a:t>
              </a:r>
            </a:p>
          </p:txBody>
        </p:sp>
        <p:pic>
          <p:nvPicPr>
            <p:cNvPr id="1028" name="Picture 4" descr="C:\Users\usr\Pictures\quotondsi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984" y="1775175"/>
              <a:ext cx="2661478" cy="1016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619978" y="3760914"/>
            <a:ext cx="4142451" cy="1795133"/>
            <a:chOff x="716839" y="3296148"/>
            <a:chExt cx="4142451" cy="1795133"/>
          </a:xfrm>
        </p:grpSpPr>
        <p:pic>
          <p:nvPicPr>
            <p:cNvPr id="1029" name="Picture 5" descr="C:\Users\usr\Pictures\planetLogoAndTex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839" y="3296148"/>
              <a:ext cx="4142451" cy="102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1408123" y="4303005"/>
              <a:ext cx="2759882" cy="7882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  <a:cs typeface="Consolas" pitchFamily="49" charset="0"/>
                </a:rPr>
                <a:t>fabian7593.github.io/</a:t>
              </a:r>
              <a:r>
                <a:rPr lang="en-US" sz="1800" dirty="0" err="1">
                  <a:solidFill>
                    <a:srgbClr val="FF0000"/>
                  </a:solidFill>
                  <a:cs typeface="Consolas" pitchFamily="49" charset="0"/>
                </a:rPr>
                <a:t>CountryAPI</a:t>
              </a:r>
              <a:r>
                <a:rPr lang="en-US" sz="1800" dirty="0">
                  <a:solidFill>
                    <a:srgbClr val="FF0000"/>
                  </a:solidFill>
                  <a:cs typeface="Consolas" pitchFamily="49" charset="0"/>
                </a:rPr>
                <a:t>/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1134" y="4994254"/>
            <a:ext cx="4119919" cy="1353493"/>
            <a:chOff x="4413677" y="3602638"/>
            <a:chExt cx="4119919" cy="1353493"/>
          </a:xfrm>
        </p:grpSpPr>
        <p:pic>
          <p:nvPicPr>
            <p:cNvPr id="1030" name="Picture 6" descr="C:\Users\usr\Pictures\logo (1)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3677" y="3602638"/>
              <a:ext cx="4119919" cy="827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itle 1"/>
            <p:cNvSpPr txBox="1">
              <a:spLocks/>
            </p:cNvSpPr>
            <p:nvPr/>
          </p:nvSpPr>
          <p:spPr>
            <a:xfrm>
              <a:off x="4679761" y="4323363"/>
              <a:ext cx="3587750" cy="6327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  <a:cs typeface="Consolas" pitchFamily="49" charset="0"/>
                </a:rPr>
                <a:t>thesportsdb.com/</a:t>
              </a:r>
              <a:r>
                <a:rPr lang="en-US" sz="1800" dirty="0" err="1">
                  <a:solidFill>
                    <a:srgbClr val="FF0000"/>
                  </a:solidFill>
                  <a:cs typeface="Consolas" pitchFamily="49" charset="0"/>
                </a:rPr>
                <a:t>api.php</a:t>
              </a:r>
              <a:endParaRPr lang="en-US" sz="1800" dirty="0">
                <a:solidFill>
                  <a:srgbClr val="FF0000"/>
                </a:solidFill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6754" y="2717730"/>
            <a:ext cx="4692719" cy="1554727"/>
            <a:chOff x="225424" y="4484827"/>
            <a:chExt cx="4692719" cy="1554727"/>
          </a:xfrm>
        </p:grpSpPr>
        <p:sp>
          <p:nvSpPr>
            <p:cNvPr id="19" name="Title 1"/>
            <p:cNvSpPr txBox="1">
              <a:spLocks/>
            </p:cNvSpPr>
            <p:nvPr/>
          </p:nvSpPr>
          <p:spPr>
            <a:xfrm>
              <a:off x="1304077" y="5251278"/>
              <a:ext cx="2591374" cy="7882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  <a:cs typeface="Consolas" pitchFamily="49" charset="0"/>
                </a:rPr>
                <a:t>blockchain.info/</a:t>
              </a:r>
              <a:r>
                <a:rPr lang="en-US" sz="1800" dirty="0" err="1">
                  <a:solidFill>
                    <a:srgbClr val="FF0000"/>
                  </a:solidFill>
                  <a:cs typeface="Consolas" pitchFamily="49" charset="0"/>
                </a:rPr>
                <a:t>api</a:t>
              </a:r>
              <a:r>
                <a:rPr lang="en-US" sz="1800" dirty="0">
                  <a:solidFill>
                    <a:srgbClr val="FF0000"/>
                  </a:solidFill>
                  <a:cs typeface="Consolas" pitchFamily="49" charset="0"/>
                </a:rPr>
                <a:t>/</a:t>
              </a:r>
              <a:r>
                <a:rPr lang="en-US" sz="1800" dirty="0" err="1">
                  <a:solidFill>
                    <a:srgbClr val="FF0000"/>
                  </a:solidFill>
                  <a:cs typeface="Consolas" pitchFamily="49" charset="0"/>
                </a:rPr>
                <a:t>exchange_rates_api</a:t>
              </a:r>
              <a:endParaRPr lang="en-US" sz="1800" dirty="0">
                <a:solidFill>
                  <a:srgbClr val="FF0000"/>
                </a:solidFill>
                <a:cs typeface="Consolas" pitchFamily="49" charset="0"/>
              </a:endParaRPr>
            </a:p>
          </p:txBody>
        </p:sp>
        <p:pic>
          <p:nvPicPr>
            <p:cNvPr id="1031" name="Picture 7" descr="C:\Users\usr\Pictures\Untitled-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424" y="4484827"/>
              <a:ext cx="4692719" cy="813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5145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22427" y="-94597"/>
            <a:ext cx="2751952" cy="1529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i="1" dirty="0" smtClean="0">
                <a:solidFill>
                  <a:srgbClr val="009696"/>
                </a:solidFill>
              </a:rPr>
              <a:t>Free API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Part 2 </a:t>
            </a:r>
            <a:r>
              <a:rPr lang="en-US" sz="2400" i="1" dirty="0" err="1" smtClean="0">
                <a:solidFill>
                  <a:srgbClr val="009696"/>
                </a:solidFill>
              </a:rPr>
              <a:t>Auth</a:t>
            </a:r>
            <a:r>
              <a:rPr lang="en-US" sz="2400" i="1" dirty="0" smtClean="0">
                <a:solidFill>
                  <a:srgbClr val="009696"/>
                </a:solidFill>
              </a:rPr>
              <a:t> Key</a:t>
            </a:r>
            <a:endParaRPr lang="en-US" sz="4000" dirty="0" smtClean="0">
              <a:solidFill>
                <a:srgbClr val="00969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897" y="2046365"/>
            <a:ext cx="2168251" cy="788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FF0000"/>
                </a:solidFill>
                <a:cs typeface="Consolas" pitchFamily="49" charset="0"/>
              </a:rPr>
              <a:t>themoviedb.org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59511" y="4959299"/>
            <a:ext cx="2302093" cy="788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FF0000"/>
                </a:solidFill>
                <a:cs typeface="Consolas" pitchFamily="49" charset="0"/>
              </a:rPr>
              <a:t>last.fm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99798" y="2997441"/>
            <a:ext cx="2921878" cy="788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FF0000"/>
                </a:solidFill>
                <a:cs typeface="Consolas" pitchFamily="49" charset="0"/>
              </a:rPr>
              <a:t>wunderground.com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907140" y="2046365"/>
            <a:ext cx="2759882" cy="788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FF0000"/>
                </a:solidFill>
                <a:cs typeface="Consolas" pitchFamily="49" charset="0"/>
              </a:rPr>
              <a:t>api.nasa.gov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1978" y="5037053"/>
            <a:ext cx="3587750" cy="632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FF0000"/>
                </a:solidFill>
                <a:cs typeface="Consolas" pitchFamily="49" charset="0"/>
              </a:rPr>
              <a:t>food2fork.com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037112" y="2999423"/>
            <a:ext cx="2772814" cy="788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FF0000"/>
                </a:solidFill>
                <a:cs typeface="Consolas" pitchFamily="49" charset="0"/>
              </a:rPr>
              <a:t>openweathermap.org</a:t>
            </a:r>
          </a:p>
        </p:txBody>
      </p:sp>
      <p:pic>
        <p:nvPicPr>
          <p:cNvPr id="2050" name="Picture 2" descr="C:\Users\usr\Pictures\web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60" y="4001632"/>
            <a:ext cx="3287187" cy="91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r\Pictures\wundergroundLogo_4c_re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146" y="1779766"/>
            <a:ext cx="2217182" cy="132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r\Pictures\312x276-primary-green-74212f6247252a023be0f02a5a45794925c3689117da9d20ffe47742a665c5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2" y="745364"/>
            <a:ext cx="1406862" cy="124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r\Pictures\2000px-Lastfm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980" y="4099680"/>
            <a:ext cx="3339156" cy="84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usr\Pictures\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864" y="662555"/>
            <a:ext cx="1480435" cy="12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usr\Pictures\openweatherma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14" y="1596093"/>
            <a:ext cx="1417811" cy="144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18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459511" y="-94597"/>
            <a:ext cx="3314868" cy="1529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i="1" dirty="0" smtClean="0">
                <a:solidFill>
                  <a:srgbClr val="009696"/>
                </a:solidFill>
              </a:rPr>
              <a:t>Free API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Indonesian!</a:t>
            </a:r>
            <a:endParaRPr lang="en-US" sz="4000" dirty="0" smtClean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59511" y="2412583"/>
            <a:ext cx="2302093" cy="788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FF0000"/>
                </a:solidFill>
                <a:cs typeface="Consolas" pitchFamily="49" charset="0"/>
              </a:rPr>
              <a:t>mainapi.net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427725" y="5621359"/>
            <a:ext cx="2302093" cy="788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rgbClr val="FF0000"/>
                </a:solidFill>
                <a:cs typeface="Consolas" pitchFamily="49" charset="0"/>
              </a:rPr>
              <a:t>api.jakarta.go.id</a:t>
            </a:r>
            <a:endParaRPr lang="en-US" sz="1800" dirty="0">
              <a:solidFill>
                <a:srgbClr val="FF0000"/>
              </a:solidFill>
              <a:cs typeface="Consolas" pitchFamily="49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83861" y="2601775"/>
            <a:ext cx="2302093" cy="788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FF0000"/>
                </a:solidFill>
                <a:cs typeface="Consolas" pitchFamily="49" charset="0"/>
              </a:rPr>
              <a:t>telkomxsight.com</a:t>
            </a:r>
          </a:p>
        </p:txBody>
      </p:sp>
      <p:pic>
        <p:nvPicPr>
          <p:cNvPr id="2" name="Picture 2" descr="C:\Users\usr\Downloads\hi-res-logo-jsc-landscape-approved-02-570771f7272d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73" b="30709"/>
          <a:stretch/>
        </p:blipFill>
        <p:spPr bwMode="auto">
          <a:xfrm>
            <a:off x="346841" y="3445889"/>
            <a:ext cx="7682596" cy="227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r\Downloads\DVmKTN0UQAAWmOK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" t="2835" r="84709" b="85924"/>
          <a:stretch/>
        </p:blipFill>
        <p:spPr bwMode="auto">
          <a:xfrm>
            <a:off x="457200" y="116168"/>
            <a:ext cx="2755417" cy="265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usr\Downloads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202" y="670031"/>
            <a:ext cx="4906954" cy="238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48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66140" y="-110363"/>
            <a:ext cx="3799490" cy="1529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i="1" dirty="0" smtClean="0">
                <a:solidFill>
                  <a:srgbClr val="009696"/>
                </a:solidFill>
              </a:rPr>
              <a:t>Free API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Part 3 Header Key</a:t>
            </a:r>
            <a:endParaRPr lang="en-US" sz="4000" dirty="0" smtClean="0">
              <a:solidFill>
                <a:srgbClr val="009696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77088" y="4201355"/>
            <a:ext cx="2921878" cy="788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FF0000"/>
                </a:solidFill>
                <a:cs typeface="Consolas" pitchFamily="49" charset="0"/>
              </a:rPr>
              <a:t>zomato.com</a:t>
            </a:r>
          </a:p>
        </p:txBody>
      </p:sp>
      <p:pic>
        <p:nvPicPr>
          <p:cNvPr id="3074" name="Picture 2" descr="C:\Users\usr\Pictures\Zomato_company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341" y="1857983"/>
            <a:ext cx="2343372" cy="23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5023" y="276064"/>
            <a:ext cx="5474376" cy="590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url</a:t>
            </a:r>
            <a:r>
              <a:rPr lang="en-ID" sz="2000" dirty="0">
                <a:latin typeface="Consolas" panose="020B0609020204030204" pitchFamily="49" charset="0"/>
              </a:rPr>
              <a:t> = </a:t>
            </a:r>
            <a:r>
              <a:rPr lang="en-ID" sz="2000" dirty="0" smtClean="0">
                <a:latin typeface="Consolas" panose="020B0609020204030204" pitchFamily="49" charset="0"/>
              </a:rPr>
              <a:t>  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smtClean="0">
                <a:latin typeface="Consolas" panose="020B0609020204030204" pitchFamily="49" charset="0"/>
              </a:rPr>
              <a:t> </a:t>
            </a:r>
            <a:r>
              <a:rPr lang="en-ID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'https</a:t>
            </a:r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://</a:t>
            </a:r>
            <a:r>
              <a:rPr lang="en-ID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developers.zomato.com/</a:t>
            </a:r>
            <a:r>
              <a:rPr lang="en-ID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api</a:t>
            </a:r>
            <a:r>
              <a:rPr lang="en-ID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D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v2.1/</a:t>
            </a:r>
            <a:r>
              <a:rPr lang="en-ID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search?q</a:t>
            </a:r>
            <a:r>
              <a:rPr lang="en-ID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=kebab'</a:t>
            </a:r>
            <a:r>
              <a:rPr lang="en-ID" sz="2000" dirty="0" smtClean="0">
                <a:latin typeface="Consolas" panose="020B0609020204030204" pitchFamily="49" charset="0"/>
              </a:rPr>
              <a:t>;</a:t>
            </a:r>
            <a:endParaRPr lang="en-ID" sz="2000" dirty="0">
              <a:latin typeface="Consolas" panose="020B0609020204030204" pitchFamily="49" charset="0"/>
            </a:endParaRPr>
          </a:p>
          <a:p>
            <a:endParaRPr lang="en-ID" sz="2000" dirty="0" smtClean="0">
              <a:latin typeface="Consolas" panose="020B0609020204030204" pitchFamily="49" charset="0"/>
            </a:endParaRPr>
          </a:p>
          <a:p>
            <a:r>
              <a:rPr lang="en-ID" sz="2000" dirty="0" err="1" smtClean="0">
                <a:latin typeface="Consolas" panose="020B0609020204030204" pitchFamily="49" charset="0"/>
              </a:rPr>
              <a:t>var</a:t>
            </a:r>
            <a:r>
              <a:rPr lang="en-ID" sz="2000" dirty="0" smtClean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config</a:t>
            </a:r>
            <a:r>
              <a:rPr lang="en-ID" sz="2000" dirty="0">
                <a:latin typeface="Consolas" panose="020B0609020204030204" pitchFamily="49" charset="0"/>
              </a:rPr>
              <a:t> = {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smtClean="0">
                <a:latin typeface="Consolas" panose="020B0609020204030204" pitchFamily="49" charset="0"/>
              </a:rPr>
              <a:t> headers</a:t>
            </a:r>
            <a:r>
              <a:rPr lang="en-ID" sz="2000" dirty="0">
                <a:latin typeface="Consolas" panose="020B0609020204030204" pitchFamily="49" charset="0"/>
              </a:rPr>
              <a:t>: </a:t>
            </a:r>
            <a:r>
              <a:rPr lang="en-ID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D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'user-key'</a:t>
            </a:r>
            <a:r>
              <a:rPr lang="en-ID" sz="2000" b="1" dirty="0" smtClean="0">
                <a:latin typeface="Consolas" panose="020B0609020204030204" pitchFamily="49" charset="0"/>
              </a:rPr>
              <a:t>:</a:t>
            </a:r>
            <a:r>
              <a:rPr lang="en-ID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your_zomato_api_key</a:t>
            </a:r>
            <a:r>
              <a:rPr lang="en-ID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}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}</a:t>
            </a:r>
          </a:p>
          <a:p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 err="1">
                <a:latin typeface="Consolas" panose="020B0609020204030204" pitchFamily="49" charset="0"/>
              </a:rPr>
              <a:t>axios.get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dirty="0" err="1">
                <a:latin typeface="Consolas" panose="020B0609020204030204" pitchFamily="49" charset="0"/>
              </a:rPr>
              <a:t>url</a:t>
            </a:r>
            <a:r>
              <a:rPr lang="en-ID" sz="2000" dirty="0">
                <a:latin typeface="Consolas" panose="020B0609020204030204" pitchFamily="49" charset="0"/>
              </a:rPr>
              <a:t>, </a:t>
            </a:r>
            <a:r>
              <a:rPr lang="en-ID" sz="2000" dirty="0" err="1">
                <a:latin typeface="Consolas" panose="020B0609020204030204" pitchFamily="49" charset="0"/>
              </a:rPr>
              <a:t>config</a:t>
            </a:r>
            <a:r>
              <a:rPr lang="en-ID" sz="20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.then((</a:t>
            </a:r>
            <a:r>
              <a:rPr lang="en-ID" sz="2000" b="1" i="1" dirty="0">
                <a:latin typeface="Consolas" panose="020B0609020204030204" pitchFamily="49" charset="0"/>
              </a:rPr>
              <a:t>x</a:t>
            </a:r>
            <a:r>
              <a:rPr lang="en-ID" sz="2000" dirty="0">
                <a:latin typeface="Consolas" panose="020B0609020204030204" pitchFamily="49" charset="0"/>
              </a:rPr>
              <a:t>)=&gt;{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console.log(</a:t>
            </a:r>
            <a:r>
              <a:rPr lang="en-ID" sz="2000" b="1" i="1" dirty="0" err="1" smtClean="0">
                <a:latin typeface="Consolas" panose="020B0609020204030204" pitchFamily="49" charset="0"/>
              </a:rPr>
              <a:t>x.data.restaurants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})</a:t>
            </a:r>
            <a:endParaRPr lang="en-ID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563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2777789"/>
            <a:ext cx="9143060" cy="2838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0500" dirty="0" smtClean="0"/>
              <a:t>React</a:t>
            </a:r>
            <a:endParaRPr lang="id-ID" sz="8000" dirty="0" smtClean="0"/>
          </a:p>
          <a:p>
            <a:pPr algn="ctr"/>
            <a:r>
              <a:rPr lang="en-US" sz="3200" i="1" dirty="0" smtClean="0">
                <a:latin typeface="Gotham" pitchFamily="50" charset="0"/>
              </a:rPr>
              <a:t>#3</a:t>
            </a:r>
            <a:r>
              <a:rPr lang="en-US" sz="3200" b="0" dirty="0" smtClean="0">
                <a:latin typeface="Gotham" pitchFamily="50" charset="0"/>
              </a:rPr>
              <a:t>  Learn</a:t>
            </a:r>
            <a:r>
              <a:rPr lang="en-US" sz="3200" b="0" dirty="0">
                <a:latin typeface="Gotham" pitchFamily="50" charset="0"/>
              </a:rPr>
              <a:t> </a:t>
            </a:r>
            <a:r>
              <a:rPr lang="en-US" sz="3200" b="0" dirty="0" smtClean="0">
                <a:latin typeface="Gotham" pitchFamily="50" charset="0"/>
              </a:rPr>
              <a:t>Once</a:t>
            </a:r>
            <a:r>
              <a:rPr lang="en-US" sz="3200" b="0" dirty="0">
                <a:latin typeface="Gotham" pitchFamily="50" charset="0"/>
              </a:rPr>
              <a:t>, Write </a:t>
            </a:r>
            <a:r>
              <a:rPr lang="en-US" sz="3200" b="0" dirty="0" smtClean="0">
                <a:latin typeface="Gotham" pitchFamily="50" charset="0"/>
              </a:rPr>
              <a:t>Anywhere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2" name="Picture 2" descr="C:\Users\usr\Downloads\react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314" y="1348298"/>
            <a:ext cx="3100433" cy="219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286" y="5761101"/>
            <a:ext cx="1369206" cy="10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121" y="-59"/>
            <a:ext cx="8434563" cy="145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rgbClr val="009696"/>
                </a:solidFill>
              </a:rPr>
              <a:t>HTTP Methods </a:t>
            </a:r>
            <a:endParaRPr lang="en-US" b="1" dirty="0" smtClean="0">
              <a:solidFill>
                <a:srgbClr val="009696"/>
              </a:solidFill>
            </a:endParaRPr>
          </a:p>
        </p:txBody>
      </p:sp>
      <p:pic>
        <p:nvPicPr>
          <p:cNvPr id="7" name="Picture 3" descr="C:\Users\usr\Downloads\react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669" y="49581"/>
            <a:ext cx="1713729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62162" y="1655379"/>
            <a:ext cx="7719838" cy="4493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3"/>
              </a:buBlip>
            </a:pPr>
            <a:r>
              <a:rPr lang="en-US" sz="2400" b="1" i="1" dirty="0" smtClean="0">
                <a:solidFill>
                  <a:srgbClr val="009696"/>
                </a:solidFill>
              </a:rPr>
              <a:t>HTTP </a:t>
            </a:r>
            <a:r>
              <a:rPr lang="en-US" sz="2400" i="1" dirty="0" smtClean="0">
                <a:solidFill>
                  <a:srgbClr val="009696"/>
                </a:solidFill>
              </a:rPr>
              <a:t>(The Hypertext Transfer Protocol)</a:t>
            </a:r>
            <a:r>
              <a:rPr lang="en-US" sz="2400" dirty="0" smtClean="0"/>
              <a:t> is designed to enable communications between clients &amp; servers. It works as a request &amp; response protocol between a client &amp; server.</a:t>
            </a:r>
          </a:p>
          <a:p>
            <a:pPr marL="342900" indent="-342900" algn="just">
              <a:buBlip>
                <a:blip r:embed="rId3"/>
              </a:buBlip>
            </a:pPr>
            <a:endParaRPr lang="en-US" sz="24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 smtClean="0"/>
              <a:t>A web browser may be the client, and an application on a computer that hosts a web site may be the server.</a:t>
            </a:r>
          </a:p>
          <a:p>
            <a:pPr marL="342900" indent="-342900" algn="just">
              <a:buBlip>
                <a:blip r:embed="rId3"/>
              </a:buBlip>
            </a:pPr>
            <a:endParaRPr lang="en-US" sz="24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 smtClean="0"/>
              <a:t>The most commonly used HTTP Methods are POST, GET, PUT, PATCH &amp; DELETE.</a:t>
            </a:r>
          </a:p>
        </p:txBody>
      </p:sp>
    </p:spTree>
    <p:extLst>
      <p:ext uri="{BB962C8B-B14F-4D97-AF65-F5344CB8AC3E}">
        <p14:creationId xmlns:p14="http://schemas.microsoft.com/office/powerpoint/2010/main" val="2399937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121" y="-59"/>
            <a:ext cx="8434563" cy="145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RESTful</a:t>
            </a:r>
            <a:r>
              <a:rPr lang="en-US" b="1" dirty="0" smtClean="0">
                <a:solidFill>
                  <a:srgbClr val="009696"/>
                </a:solidFill>
              </a:rPr>
              <a:t> </a:t>
            </a:r>
            <a:r>
              <a:rPr lang="en-US" b="1" dirty="0">
                <a:solidFill>
                  <a:srgbClr val="009696"/>
                </a:solidFill>
              </a:rPr>
              <a:t>APIs</a:t>
            </a:r>
            <a:endParaRPr lang="en-US" sz="2800" b="1" i="1" dirty="0">
              <a:solidFill>
                <a:srgbClr val="009696"/>
              </a:solidFill>
            </a:endParaRPr>
          </a:p>
        </p:txBody>
      </p:sp>
      <p:pic>
        <p:nvPicPr>
          <p:cNvPr id="7" name="Picture 3" descr="C:\Users\usr\Downloads\react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669" y="49581"/>
            <a:ext cx="1713729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76311" y="1724339"/>
            <a:ext cx="7520140" cy="4051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3"/>
              </a:buBlip>
            </a:pPr>
            <a:r>
              <a:rPr lang="en-US" sz="2600" b="1" i="1" dirty="0" err="1">
                <a:solidFill>
                  <a:srgbClr val="009696"/>
                </a:solidFill>
              </a:rPr>
              <a:t>RESTful</a:t>
            </a:r>
            <a:r>
              <a:rPr lang="en-US" sz="2600" b="1" i="1" dirty="0">
                <a:solidFill>
                  <a:srgbClr val="009696"/>
                </a:solidFill>
              </a:rPr>
              <a:t> </a:t>
            </a:r>
            <a:r>
              <a:rPr lang="en-US" sz="2600" i="1" dirty="0" smtClean="0">
                <a:solidFill>
                  <a:srgbClr val="009696"/>
                </a:solidFill>
              </a:rPr>
              <a:t>(Representational State Transfer)</a:t>
            </a:r>
            <a:r>
              <a:rPr lang="en-US" sz="2600" dirty="0" smtClean="0"/>
              <a:t> web services is a way of providing  interoperability between computer system on the internet.</a:t>
            </a:r>
          </a:p>
          <a:p>
            <a:pPr algn="just"/>
            <a:endParaRPr lang="en-US" sz="2600" dirty="0" smtClean="0"/>
          </a:p>
          <a:p>
            <a:pPr marL="342900" indent="-342900" algn="just">
              <a:buBlip>
                <a:blip r:embed="rId3"/>
              </a:buBlip>
            </a:pPr>
            <a:r>
              <a:rPr lang="en-US" sz="2600" dirty="0" smtClean="0"/>
              <a:t>A </a:t>
            </a:r>
            <a:r>
              <a:rPr lang="en-US" sz="2600" dirty="0" err="1" smtClean="0"/>
              <a:t>RESTful</a:t>
            </a:r>
            <a:r>
              <a:rPr lang="en-US" sz="2600" dirty="0" smtClean="0"/>
              <a:t> API is an application program interface that uses HTTP requests to GET, PUT, POST or UPDATE data, based on representational state transfer (</a:t>
            </a:r>
            <a:r>
              <a:rPr lang="en-US" sz="2600" dirty="0" err="1" smtClean="0"/>
              <a:t>RESTful</a:t>
            </a:r>
            <a:r>
              <a:rPr lang="en-US" sz="2600" dirty="0" smtClean="0"/>
              <a:t>) architecture technology. </a:t>
            </a:r>
          </a:p>
        </p:txBody>
      </p:sp>
    </p:spTree>
    <p:extLst>
      <p:ext uri="{BB962C8B-B14F-4D97-AF65-F5344CB8AC3E}">
        <p14:creationId xmlns:p14="http://schemas.microsoft.com/office/powerpoint/2010/main" val="4048074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15083" y="3231926"/>
            <a:ext cx="7765451" cy="2427874"/>
          </a:xfrm>
          <a:prstGeom prst="round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9185" y="157602"/>
            <a:ext cx="8954815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J S O N</a:t>
            </a:r>
            <a:endParaRPr lang="en-US" sz="3200" i="1" dirty="0"/>
          </a:p>
        </p:txBody>
      </p:sp>
      <p:pic>
        <p:nvPicPr>
          <p:cNvPr id="7" name="Picture 3" descr="C:\Users\usr\Downloads\react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265" y="-29249"/>
            <a:ext cx="1713729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88944" y="1245465"/>
            <a:ext cx="7961586" cy="4587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3"/>
              </a:buBlip>
            </a:pPr>
            <a:r>
              <a:rPr lang="en-US" sz="2400" b="1" dirty="0" smtClean="0">
                <a:solidFill>
                  <a:srgbClr val="009696"/>
                </a:solidFill>
              </a:rPr>
              <a:t>JSON </a:t>
            </a:r>
            <a:r>
              <a:rPr lang="en-US" sz="2400" dirty="0" smtClean="0">
                <a:solidFill>
                  <a:srgbClr val="009696"/>
                </a:solidFill>
              </a:rPr>
              <a:t>(</a:t>
            </a:r>
            <a:r>
              <a:rPr lang="en-US" sz="2400" i="1" dirty="0" err="1" smtClean="0">
                <a:solidFill>
                  <a:srgbClr val="009696"/>
                </a:solidFill>
              </a:rPr>
              <a:t>Javascript</a:t>
            </a:r>
            <a:r>
              <a:rPr lang="en-US" sz="2400" i="1" dirty="0" smtClean="0">
                <a:solidFill>
                  <a:srgbClr val="009696"/>
                </a:solidFill>
              </a:rPr>
              <a:t> </a:t>
            </a:r>
            <a:r>
              <a:rPr lang="en-US" sz="2400" i="1" dirty="0">
                <a:solidFill>
                  <a:srgbClr val="009696"/>
                </a:solidFill>
              </a:rPr>
              <a:t>Object </a:t>
            </a:r>
            <a:r>
              <a:rPr lang="en-US" sz="2400" i="1" dirty="0" smtClean="0">
                <a:solidFill>
                  <a:srgbClr val="009696"/>
                </a:solidFill>
              </a:rPr>
              <a:t>Notation</a:t>
            </a:r>
            <a:r>
              <a:rPr lang="en-US" sz="2400" dirty="0" smtClean="0">
                <a:solidFill>
                  <a:srgbClr val="009696"/>
                </a:solidFill>
              </a:rPr>
              <a:t>)</a:t>
            </a:r>
            <a:r>
              <a:rPr lang="en-US" sz="2400" b="1" dirty="0" smtClean="0">
                <a:solidFill>
                  <a:srgbClr val="009696"/>
                </a:solidFill>
              </a:rPr>
              <a:t>    </a:t>
            </a:r>
            <a:r>
              <a:rPr lang="en-US" sz="2400" dirty="0" smtClean="0"/>
              <a:t>                    is a lightweight </a:t>
            </a:r>
            <a:r>
              <a:rPr lang="en-US" sz="2400" dirty="0"/>
              <a:t>data-interchange </a:t>
            </a:r>
            <a:r>
              <a:rPr lang="en-US" sz="2400" dirty="0" smtClean="0"/>
              <a:t>format that based </a:t>
            </a:r>
            <a:r>
              <a:rPr lang="en-US" sz="2400" dirty="0"/>
              <a:t>on a subset of </a:t>
            </a:r>
            <a:r>
              <a:rPr lang="en-US" sz="2400" dirty="0" smtClean="0"/>
              <a:t>JS. It’s easy </a:t>
            </a:r>
            <a:r>
              <a:rPr lang="en-US" sz="2400" dirty="0"/>
              <a:t>to </a:t>
            </a:r>
            <a:r>
              <a:rPr lang="en-US" sz="2400" dirty="0" smtClean="0"/>
              <a:t>read, write and  can </a:t>
            </a:r>
            <a:r>
              <a:rPr lang="en-US" sz="2400" dirty="0"/>
              <a:t>be used with </a:t>
            </a:r>
            <a:r>
              <a:rPr lang="en-US" sz="2400" dirty="0" smtClean="0"/>
              <a:t>any modern language.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JSON is not a JavaScript Object!</a:t>
            </a:r>
          </a:p>
          <a:p>
            <a:pPr marL="342900" indent="-342900">
              <a:buBlip>
                <a:blip r:embed="rId3"/>
              </a:buBlip>
            </a:pPr>
            <a:endParaRPr lang="en-US" sz="1200" dirty="0" smtClean="0"/>
          </a:p>
          <a:p>
            <a:pPr marL="342900" indent="-342900">
              <a:buBlip>
                <a:blip r:embed="rId3"/>
              </a:buBlip>
            </a:pPr>
            <a:endParaRPr lang="en-US" sz="2400" dirty="0"/>
          </a:p>
          <a:p>
            <a:r>
              <a:rPr lang="en-US" sz="2400" b="1" dirty="0">
                <a:solidFill>
                  <a:schemeClr val="bg1"/>
                </a:solidFill>
              </a:rPr>
              <a:t>JSON </a:t>
            </a:r>
            <a:r>
              <a:rPr lang="en-US" sz="2400" b="1" dirty="0" smtClean="0">
                <a:solidFill>
                  <a:schemeClr val="bg1"/>
                </a:solidFill>
              </a:rPr>
              <a:t>rules:</a:t>
            </a: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Blip>
                <a:blip r:embed="rId4"/>
              </a:buBlip>
            </a:pPr>
            <a:r>
              <a:rPr lang="en-US" sz="2400" dirty="0" smtClean="0">
                <a:solidFill>
                  <a:schemeClr val="bg1"/>
                </a:solidFill>
              </a:rPr>
              <a:t>Uses </a:t>
            </a:r>
            <a:r>
              <a:rPr lang="en-US" sz="2400" dirty="0">
                <a:solidFill>
                  <a:schemeClr val="bg1"/>
                </a:solidFill>
              </a:rPr>
              <a:t>property/value pairs = </a:t>
            </a:r>
            <a:r>
              <a:rPr lang="en-US" sz="2400" b="1" dirty="0">
                <a:solidFill>
                  <a:srgbClr val="FFFF00"/>
                </a:solidFill>
              </a:rPr>
              <a:t>{"</a:t>
            </a:r>
            <a:r>
              <a:rPr lang="en-US" sz="2400" b="1" dirty="0" err="1" smtClean="0">
                <a:solidFill>
                  <a:srgbClr val="FFFF00"/>
                </a:solidFill>
              </a:rPr>
              <a:t>nama</a:t>
            </a:r>
            <a:r>
              <a:rPr lang="en-US" sz="2400" b="1" dirty="0" smtClean="0">
                <a:solidFill>
                  <a:srgbClr val="FFFF00"/>
                </a:solidFill>
              </a:rPr>
              <a:t>" : "</a:t>
            </a:r>
            <a:r>
              <a:rPr lang="en-US" sz="2400" b="1" dirty="0" err="1" smtClean="0">
                <a:solidFill>
                  <a:srgbClr val="FFFF00"/>
                </a:solidFill>
              </a:rPr>
              <a:t>Andi</a:t>
            </a:r>
            <a:r>
              <a:rPr lang="en-US" sz="2400" b="1" dirty="0">
                <a:solidFill>
                  <a:srgbClr val="FFFF00"/>
                </a:solidFill>
              </a:rPr>
              <a:t>"}</a:t>
            </a:r>
          </a:p>
          <a:p>
            <a:pPr marL="342900" indent="-342900">
              <a:buBlip>
                <a:blip r:embed="rId4"/>
              </a:buBlip>
            </a:pPr>
            <a:r>
              <a:rPr lang="en-US" sz="2400" dirty="0" smtClean="0">
                <a:solidFill>
                  <a:schemeClr val="bg1"/>
                </a:solidFill>
              </a:rPr>
              <a:t>Uses </a:t>
            </a:r>
            <a:r>
              <a:rPr lang="en-US" sz="2400" dirty="0" err="1" smtClean="0">
                <a:solidFill>
                  <a:schemeClr val="bg1"/>
                </a:solidFill>
              </a:rPr>
              <a:t>dblquote</a:t>
            </a:r>
            <a:r>
              <a:rPr lang="en-US" sz="2400" dirty="0" smtClean="0">
                <a:solidFill>
                  <a:schemeClr val="bg1"/>
                </a:solidFill>
              </a:rPr>
              <a:t> on its prop </a:t>
            </a:r>
            <a:r>
              <a:rPr lang="en-US" sz="2400" dirty="0">
                <a:solidFill>
                  <a:schemeClr val="bg1"/>
                </a:solidFill>
              </a:rPr>
              <a:t>&amp; </a:t>
            </a:r>
            <a:r>
              <a:rPr lang="en-US" sz="2400" dirty="0" err="1">
                <a:solidFill>
                  <a:schemeClr val="bg1"/>
                </a:solidFill>
              </a:rPr>
              <a:t>val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smtClean="0">
                <a:solidFill>
                  <a:schemeClr val="bg1"/>
                </a:solidFill>
              </a:rPr>
              <a:t>ex </a:t>
            </a:r>
            <a:r>
              <a:rPr lang="en-US" sz="2400" dirty="0">
                <a:solidFill>
                  <a:schemeClr val="bg1"/>
                </a:solidFill>
              </a:rPr>
              <a:t>number)</a:t>
            </a:r>
          </a:p>
          <a:p>
            <a:pPr marL="342900" indent="-342900">
              <a:buBlip>
                <a:blip r:embed="rId4"/>
              </a:buBlip>
            </a:pPr>
            <a:r>
              <a:rPr lang="en-US" sz="2400" dirty="0" smtClean="0">
                <a:solidFill>
                  <a:schemeClr val="bg1"/>
                </a:solidFill>
              </a:rPr>
              <a:t>Must </a:t>
            </a:r>
            <a:r>
              <a:rPr lang="en-US" sz="2400" dirty="0">
                <a:solidFill>
                  <a:schemeClr val="bg1"/>
                </a:solidFill>
              </a:rPr>
              <a:t>use specified data type</a:t>
            </a:r>
          </a:p>
          <a:p>
            <a:pPr marL="342900" indent="-342900">
              <a:buBlip>
                <a:blip r:embed="rId4"/>
              </a:buBlip>
            </a:pPr>
            <a:r>
              <a:rPr lang="en-US" sz="2400" dirty="0" smtClean="0">
                <a:solidFill>
                  <a:schemeClr val="bg1"/>
                </a:solidFill>
              </a:rPr>
              <a:t>File </a:t>
            </a:r>
            <a:r>
              <a:rPr lang="en-US" sz="2400" dirty="0">
                <a:solidFill>
                  <a:schemeClr val="bg1"/>
                </a:solidFill>
              </a:rPr>
              <a:t>type is </a:t>
            </a:r>
            <a:r>
              <a:rPr lang="en-US" sz="2400" b="1" dirty="0">
                <a:solidFill>
                  <a:srgbClr val="FFFF00"/>
                </a:solidFill>
              </a:rPr>
              <a:t>".</a:t>
            </a:r>
            <a:r>
              <a:rPr lang="en-US" sz="2400" b="1" dirty="0" err="1">
                <a:solidFill>
                  <a:srgbClr val="FFFF00"/>
                </a:solidFill>
              </a:rPr>
              <a:t>json</a:t>
            </a:r>
            <a:r>
              <a:rPr lang="en-US" sz="2400" b="1" dirty="0">
                <a:solidFill>
                  <a:srgbClr val="FFFF00"/>
                </a:solidFill>
              </a:rPr>
              <a:t>"</a:t>
            </a:r>
          </a:p>
          <a:p>
            <a:pPr marL="342900" indent="-342900">
              <a:buBlip>
                <a:blip r:embed="rId4"/>
              </a:buBlip>
            </a:pPr>
            <a:r>
              <a:rPr lang="en-US" sz="2400" dirty="0" smtClean="0">
                <a:solidFill>
                  <a:schemeClr val="bg1"/>
                </a:solidFill>
              </a:rPr>
              <a:t>Mime </a:t>
            </a:r>
            <a:r>
              <a:rPr lang="en-US" sz="2400" dirty="0">
                <a:solidFill>
                  <a:schemeClr val="bg1"/>
                </a:solidFill>
              </a:rPr>
              <a:t>type is </a:t>
            </a:r>
            <a:r>
              <a:rPr lang="en-US" sz="2400" b="1" dirty="0">
                <a:solidFill>
                  <a:srgbClr val="FFFF00"/>
                </a:solidFill>
              </a:rPr>
              <a:t>"application/</a:t>
            </a:r>
            <a:r>
              <a:rPr lang="en-US" sz="2400" b="1" dirty="0" err="1">
                <a:solidFill>
                  <a:srgbClr val="FFFF00"/>
                </a:solidFill>
              </a:rPr>
              <a:t>json</a:t>
            </a:r>
            <a:r>
              <a:rPr lang="en-US" sz="2400" b="1" dirty="0">
                <a:solidFill>
                  <a:srgbClr val="FFFF00"/>
                </a:solidFill>
              </a:rPr>
              <a:t>"</a:t>
            </a:r>
            <a:endParaRPr lang="en-US" sz="2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618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9185" y="157601"/>
            <a:ext cx="8481849" cy="11036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Validate JSON</a:t>
            </a:r>
            <a:r>
              <a:rPr lang="en-US" sz="2800" b="1" dirty="0" smtClean="0">
                <a:solidFill>
                  <a:srgbClr val="009696"/>
                </a:solidFill>
              </a:rPr>
              <a:t> </a:t>
            </a:r>
          </a:p>
          <a:p>
            <a:pPr algn="r"/>
            <a:r>
              <a:rPr lang="en-US" sz="3200" b="1" i="1" dirty="0" smtClean="0">
                <a:solidFill>
                  <a:srgbClr val="009696"/>
                </a:solidFill>
              </a:rPr>
              <a:t>jsonlint.com</a:t>
            </a:r>
            <a:endParaRPr lang="en-US" sz="2400" i="1" dirty="0"/>
          </a:p>
        </p:txBody>
      </p:sp>
      <p:pic>
        <p:nvPicPr>
          <p:cNvPr id="7" name="Picture 3" descr="C:\Users\usr\Downloads\react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669" y="49581"/>
            <a:ext cx="1713729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959206" y="1426456"/>
            <a:ext cx="7130996" cy="4225158"/>
            <a:chOff x="-788277" y="1891862"/>
            <a:chExt cx="6632781" cy="3452648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08" t="11638" r="44897" b="67673"/>
            <a:stretch/>
          </p:blipFill>
          <p:spPr bwMode="auto">
            <a:xfrm>
              <a:off x="-788277" y="1891862"/>
              <a:ext cx="6632780" cy="1668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3" t="62177" r="40219" b="11314"/>
            <a:stretch/>
          </p:blipFill>
          <p:spPr bwMode="auto">
            <a:xfrm>
              <a:off x="-788276" y="3405352"/>
              <a:ext cx="6632780" cy="1939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4" t="9698" r="66826" b="69717"/>
          <a:stretch/>
        </p:blipFill>
        <p:spPr bwMode="auto">
          <a:xfrm>
            <a:off x="4288221" y="1426455"/>
            <a:ext cx="3801981" cy="185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9" t="60237" r="62856" b="7651"/>
          <a:stretch/>
        </p:blipFill>
        <p:spPr bwMode="auto">
          <a:xfrm>
            <a:off x="4331649" y="3278581"/>
            <a:ext cx="3758553" cy="237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331649" y="1426456"/>
            <a:ext cx="0" cy="4225158"/>
          </a:xfrm>
          <a:prstGeom prst="line">
            <a:avLst/>
          </a:prstGeom>
          <a:ln w="76200">
            <a:solidFill>
              <a:srgbClr val="00969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77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157602"/>
            <a:ext cx="9144000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Object </a:t>
            </a:r>
            <a:r>
              <a:rPr lang="en-US" sz="4000" b="1" dirty="0" smtClean="0">
                <a:solidFill>
                  <a:srgbClr val="009696"/>
                </a:solidFill>
                <a:sym typeface="Wingdings" pitchFamily="2" charset="2"/>
              </a:rPr>
              <a:t> </a:t>
            </a:r>
            <a:r>
              <a:rPr lang="en-US" sz="4000" b="1" dirty="0" smtClean="0">
                <a:solidFill>
                  <a:srgbClr val="009696"/>
                </a:solidFill>
              </a:rPr>
              <a:t>JSON</a:t>
            </a:r>
            <a:endParaRPr lang="en-US" sz="3200" i="1" dirty="0"/>
          </a:p>
        </p:txBody>
      </p:sp>
      <p:pic>
        <p:nvPicPr>
          <p:cNvPr id="7" name="Picture 3" descr="C:\Users\usr\Downloads\react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265" y="-29249"/>
            <a:ext cx="1713729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03610" y="1245465"/>
            <a:ext cx="7961586" cy="4587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orang = {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nama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 "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Andi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usia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 21,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asal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 "Lampung"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orang =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JSON.stringify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(orang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console.log(orang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orang.nama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71207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9185" y="157602"/>
            <a:ext cx="8954815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JSON </a:t>
            </a:r>
            <a:r>
              <a:rPr lang="en-US" sz="4000" b="1" dirty="0" smtClean="0">
                <a:solidFill>
                  <a:srgbClr val="009696"/>
                </a:solidFill>
                <a:sym typeface="Wingdings" pitchFamily="2" charset="2"/>
              </a:rPr>
              <a:t> Object</a:t>
            </a:r>
            <a:endParaRPr lang="en-US" sz="3200" i="1" dirty="0"/>
          </a:p>
        </p:txBody>
      </p:sp>
      <p:pic>
        <p:nvPicPr>
          <p:cNvPr id="7" name="Picture 3" descr="C:\Users\usr\Downloads\react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265" y="-29249"/>
            <a:ext cx="1713729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93744" y="1169265"/>
            <a:ext cx="6945356" cy="4587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orang = {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nama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"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Andi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usia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21,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asal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: "Lampung"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orang =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JSON.stringify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(orang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orang =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JSON.parse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(orang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console.log(orang); 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orang.nama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); </a:t>
            </a:r>
            <a:endParaRPr lang="en-US" sz="3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804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11380</TotalTime>
  <Words>1303</Words>
  <Application>Microsoft Office PowerPoint</Application>
  <PresentationFormat>On-screen Show (4:3)</PresentationFormat>
  <Paragraphs>380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997</cp:revision>
  <dcterms:created xsi:type="dcterms:W3CDTF">2015-11-07T11:59:24Z</dcterms:created>
  <dcterms:modified xsi:type="dcterms:W3CDTF">2018-10-12T06:04:03Z</dcterms:modified>
</cp:coreProperties>
</file>