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69" r:id="rId2"/>
    <p:sldId id="456" r:id="rId3"/>
    <p:sldId id="455" r:id="rId4"/>
    <p:sldId id="459" r:id="rId5"/>
    <p:sldId id="463" r:id="rId6"/>
    <p:sldId id="465" r:id="rId7"/>
    <p:sldId id="472" r:id="rId8"/>
    <p:sldId id="476" r:id="rId9"/>
    <p:sldId id="461" r:id="rId10"/>
    <p:sldId id="464" r:id="rId11"/>
    <p:sldId id="462" r:id="rId12"/>
    <p:sldId id="473" r:id="rId13"/>
    <p:sldId id="467" r:id="rId14"/>
    <p:sldId id="468" r:id="rId15"/>
    <p:sldId id="469" r:id="rId16"/>
    <p:sldId id="470" r:id="rId17"/>
    <p:sldId id="471" r:id="rId18"/>
    <p:sldId id="474" r:id="rId19"/>
    <p:sldId id="475" r:id="rId20"/>
    <p:sldId id="477" r:id="rId21"/>
    <p:sldId id="478" r:id="rId22"/>
    <p:sldId id="479" r:id="rId23"/>
    <p:sldId id="480" r:id="rId24"/>
    <p:sldId id="481" r:id="rId25"/>
    <p:sldId id="482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0231" autoAdjust="0"/>
  </p:normalViewPr>
  <p:slideViewPr>
    <p:cSldViewPr snapToGrid="0">
      <p:cViewPr varScale="1">
        <p:scale>
          <a:sx n="72" d="100"/>
          <a:sy n="72" d="100"/>
        </p:scale>
        <p:origin x="4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06/09/2018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Gotham Medium" pitchFamily="2" charset="0"/>
              </a:rPr>
              <a:t>React &amp; Firebase</a:t>
            </a:r>
            <a:endParaRPr lang="id-ID" sz="72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Gotham" pitchFamily="50" charset="0"/>
              </a:rPr>
              <a:t>#2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 Firebase Database &amp; Storage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5" y="1294540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r\Downloads\firebase-logo-402F407EE0-seeklo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33" y="1532210"/>
            <a:ext cx="1330708" cy="1822887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32306" y="48640"/>
            <a:ext cx="5593405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#4</a:t>
            </a:r>
            <a:r>
              <a:rPr lang="en-US" sz="3200" b="1" dirty="0" smtClean="0">
                <a:solidFill>
                  <a:srgbClr val="009696"/>
                </a:solidFill>
              </a:rPr>
              <a:t> Set Reference to</a:t>
            </a:r>
          </a:p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Firebase Database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2299" y="1536971"/>
            <a:ext cx="8287965" cy="5116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18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import fire from './fire';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/>
            </a:r>
            <a:br>
              <a:rPr lang="en-ID" sz="1800" dirty="0">
                <a:latin typeface="Consolas" panose="020B0609020204030204" pitchFamily="49" charset="0"/>
              </a:rPr>
            </a:br>
            <a:r>
              <a:rPr lang="en-ID" sz="1800" dirty="0">
                <a:latin typeface="Consolas" panose="020B0609020204030204" pitchFamily="49" charset="0"/>
              </a:rPr>
              <a:t>class </a:t>
            </a:r>
            <a:r>
              <a:rPr lang="en-ID" sz="18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18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constructor(props</a:t>
            </a:r>
            <a:r>
              <a:rPr lang="en-ID" sz="18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super(props</a:t>
            </a:r>
            <a:r>
              <a:rPr lang="en-ID" sz="18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</a:t>
            </a:r>
            <a:r>
              <a:rPr lang="en-ID" sz="1800" dirty="0" err="1" smtClean="0">
                <a:latin typeface="Consolas" panose="020B0609020204030204" pitchFamily="49" charset="0"/>
              </a:rPr>
              <a:t>this.state</a:t>
            </a:r>
            <a:r>
              <a:rPr lang="en-ID" sz="1800" dirty="0" smtClean="0">
                <a:latin typeface="Consolas" panose="020B0609020204030204" pitchFamily="49" charset="0"/>
              </a:rPr>
              <a:t> </a:t>
            </a:r>
            <a:r>
              <a:rPr lang="en-ID" sz="1800" dirty="0">
                <a:latin typeface="Consolas" panose="020B0609020204030204" pitchFamily="49" charset="0"/>
              </a:rPr>
              <a:t>= { messages: [] </a:t>
            </a:r>
            <a:r>
              <a:rPr lang="en-ID" sz="1800" dirty="0" smtClean="0">
                <a:latin typeface="Consolas" panose="020B0609020204030204" pitchFamily="49" charset="0"/>
              </a:rPr>
              <a:t>};</a:t>
            </a:r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 smtClean="0">
                <a:latin typeface="Consolas" panose="020B0609020204030204" pitchFamily="49" charset="0"/>
              </a:rPr>
              <a:t>}</a:t>
            </a:r>
          </a:p>
          <a:p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componentWillMount</a:t>
            </a:r>
            <a:r>
              <a:rPr lang="en-ID" sz="1800" dirty="0">
                <a:latin typeface="Consolas" panose="020B0609020204030204" pitchFamily="49" charset="0"/>
              </a:rPr>
              <a:t>(){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let </a:t>
            </a:r>
            <a:r>
              <a:rPr lang="en-ID" sz="1800" dirty="0" err="1">
                <a:latin typeface="Consolas" panose="020B0609020204030204" pitchFamily="49" charset="0"/>
              </a:rPr>
              <a:t>messagesRef</a:t>
            </a:r>
            <a:r>
              <a:rPr lang="en-ID" sz="1800" dirty="0">
                <a:latin typeface="Consolas" panose="020B0609020204030204" pitchFamily="49" charset="0"/>
              </a:rPr>
              <a:t> = </a:t>
            </a:r>
            <a:r>
              <a:rPr lang="en-ID" sz="1800" dirty="0" err="1" smtClean="0">
                <a:latin typeface="Consolas" panose="020B0609020204030204" pitchFamily="49" charset="0"/>
              </a:rPr>
              <a:t>fire.database</a:t>
            </a:r>
            <a:r>
              <a:rPr lang="en-ID" sz="1800" dirty="0">
                <a:latin typeface="Consolas" panose="020B0609020204030204" pitchFamily="49" charset="0"/>
              </a:rPr>
              <a:t>().ref(</a:t>
            </a:r>
            <a:r>
              <a:rPr lang="en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data_lin</a:t>
            </a:r>
            <a:r>
              <a:rPr lang="en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1800" dirty="0">
                <a:latin typeface="Consolas" panose="020B0609020204030204" pitchFamily="49" charset="0"/>
              </a:rPr>
              <a:t>).</a:t>
            </a:r>
            <a:r>
              <a:rPr lang="en-ID" sz="1800" dirty="0" err="1">
                <a:latin typeface="Consolas" panose="020B0609020204030204" pitchFamily="49" charset="0"/>
              </a:rPr>
              <a:t>orderByKey</a:t>
            </a:r>
            <a:r>
              <a:rPr lang="en-ID" sz="1800" dirty="0">
                <a:latin typeface="Consolas" panose="020B0609020204030204" pitchFamily="49" charset="0"/>
              </a:rPr>
              <a:t>().</a:t>
            </a:r>
            <a:r>
              <a:rPr lang="en-ID" sz="1800" dirty="0" err="1">
                <a:latin typeface="Consolas" panose="020B0609020204030204" pitchFamily="49" charset="0"/>
              </a:rPr>
              <a:t>limitToLast</a:t>
            </a:r>
            <a:r>
              <a:rPr lang="en-ID" sz="1800" dirty="0">
                <a:latin typeface="Consolas" panose="020B0609020204030204" pitchFamily="49" charset="0"/>
              </a:rPr>
              <a:t>(100);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</a:t>
            </a:r>
            <a:r>
              <a:rPr lang="en-ID" sz="1800" dirty="0" err="1" smtClean="0">
                <a:latin typeface="Consolas" panose="020B0609020204030204" pitchFamily="49" charset="0"/>
              </a:rPr>
              <a:t>messagesRef.on</a:t>
            </a:r>
            <a:r>
              <a:rPr lang="en-ID" sz="1800" dirty="0">
                <a:latin typeface="Consolas" panose="020B0609020204030204" pitchFamily="49" charset="0"/>
              </a:rPr>
              <a:t>(</a:t>
            </a:r>
            <a:r>
              <a:rPr lang="en-ID" sz="1800" b="1" dirty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1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child_added</a:t>
            </a:r>
            <a:r>
              <a:rPr lang="en-ID" sz="1800" b="1" dirty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1800" dirty="0">
                <a:latin typeface="Consolas" panose="020B0609020204030204" pitchFamily="49" charset="0"/>
              </a:rPr>
              <a:t>, snapshot =&gt; </a:t>
            </a:r>
            <a:r>
              <a:rPr lang="en-ID" sz="1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let </a:t>
            </a:r>
            <a:r>
              <a:rPr lang="en-ID" sz="1800" dirty="0">
                <a:latin typeface="Consolas" panose="020B0609020204030204" pitchFamily="49" charset="0"/>
              </a:rPr>
              <a:t>message = { </a:t>
            </a:r>
            <a:r>
              <a:rPr lang="en-ID" sz="1800" b="1" i="1" dirty="0">
                <a:latin typeface="Consolas" panose="020B0609020204030204" pitchFamily="49" charset="0"/>
              </a:rPr>
              <a:t>text</a:t>
            </a:r>
            <a:r>
              <a:rPr lang="en-ID" sz="1800" dirty="0">
                <a:latin typeface="Consolas" panose="020B0609020204030204" pitchFamily="49" charset="0"/>
              </a:rPr>
              <a:t>: </a:t>
            </a:r>
            <a:r>
              <a:rPr lang="en-ID" sz="1800" dirty="0" err="1">
                <a:latin typeface="Consolas" panose="020B0609020204030204" pitchFamily="49" charset="0"/>
              </a:rPr>
              <a:t>snapshot.val</a:t>
            </a:r>
            <a:r>
              <a:rPr lang="en-ID" sz="1800" dirty="0">
                <a:latin typeface="Consolas" panose="020B0609020204030204" pitchFamily="49" charset="0"/>
              </a:rPr>
              <a:t>(), </a:t>
            </a:r>
            <a:r>
              <a:rPr lang="en-ID" sz="1800" b="1" i="1" dirty="0">
                <a:latin typeface="Consolas" panose="020B0609020204030204" pitchFamily="49" charset="0"/>
              </a:rPr>
              <a:t>id</a:t>
            </a:r>
            <a:r>
              <a:rPr lang="en-ID" sz="1800" dirty="0">
                <a:latin typeface="Consolas" panose="020B0609020204030204" pitchFamily="49" charset="0"/>
              </a:rPr>
              <a:t>: </a:t>
            </a:r>
            <a:r>
              <a:rPr lang="en-ID" sz="1800" dirty="0" err="1">
                <a:latin typeface="Consolas" panose="020B0609020204030204" pitchFamily="49" charset="0"/>
              </a:rPr>
              <a:t>snapshot.key</a:t>
            </a:r>
            <a:r>
              <a:rPr lang="en-ID" sz="1800" dirty="0">
                <a:latin typeface="Consolas" panose="020B0609020204030204" pitchFamily="49" charset="0"/>
              </a:rPr>
              <a:t> };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</a:t>
            </a:r>
            <a:r>
              <a:rPr lang="en-ID" sz="1800" dirty="0" err="1" smtClean="0">
                <a:latin typeface="Consolas" panose="020B0609020204030204" pitchFamily="49" charset="0"/>
              </a:rPr>
              <a:t>this.setState</a:t>
            </a:r>
            <a:r>
              <a:rPr lang="en-ID" sz="1800" dirty="0">
                <a:latin typeface="Consolas" panose="020B0609020204030204" pitchFamily="49" charset="0"/>
              </a:rPr>
              <a:t>({ messages: [message].</a:t>
            </a:r>
            <a:r>
              <a:rPr lang="en-ID" sz="1800" dirty="0" err="1">
                <a:latin typeface="Consolas" panose="020B0609020204030204" pitchFamily="49" charset="0"/>
              </a:rPr>
              <a:t>concat</a:t>
            </a:r>
            <a:r>
              <a:rPr lang="en-ID" sz="1800" dirty="0">
                <a:latin typeface="Consolas" panose="020B0609020204030204" pitchFamily="49" charset="0"/>
              </a:rPr>
              <a:t>(</a:t>
            </a:r>
            <a:r>
              <a:rPr lang="en-ID" sz="1800" dirty="0" err="1">
                <a:latin typeface="Consolas" panose="020B0609020204030204" pitchFamily="49" charset="0"/>
              </a:rPr>
              <a:t>this.state.messages</a:t>
            </a:r>
            <a:r>
              <a:rPr lang="en-ID" sz="18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});</a:t>
            </a:r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})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579" y="39271"/>
            <a:ext cx="2435158" cy="754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i="1" dirty="0" err="1" smtClean="0">
                <a:solidFill>
                  <a:srgbClr val="7030A0"/>
                </a:solidFill>
              </a:rPr>
              <a:t>src</a:t>
            </a:r>
            <a:r>
              <a:rPr lang="en-US" sz="3200" b="1" i="1" dirty="0" smtClean="0">
                <a:solidFill>
                  <a:srgbClr val="7030A0"/>
                </a:solidFill>
              </a:rPr>
              <a:t>/App.js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18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32306" y="48640"/>
            <a:ext cx="5593405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#4 </a:t>
            </a:r>
            <a:r>
              <a:rPr lang="en-US" sz="3200" b="1" dirty="0" smtClean="0">
                <a:solidFill>
                  <a:srgbClr val="009696"/>
                </a:solidFill>
              </a:rPr>
              <a:t>Set Reference to</a:t>
            </a:r>
          </a:p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Firebase Database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6309" y="1186777"/>
            <a:ext cx="7908586" cy="5116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1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addMessage</a:t>
            </a:r>
            <a:r>
              <a:rPr lang="en-ID" sz="1800" dirty="0" smtClean="0">
                <a:latin typeface="Consolas" panose="020B0609020204030204" pitchFamily="49" charset="0"/>
              </a:rPr>
              <a:t>(e</a:t>
            </a:r>
            <a:r>
              <a:rPr lang="en-ID" sz="1800" dirty="0">
                <a:latin typeface="Consolas" panose="020B0609020204030204" pitchFamily="49" charset="0"/>
              </a:rPr>
              <a:t>){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</a:t>
            </a:r>
            <a:r>
              <a:rPr lang="en-ID" sz="1800" dirty="0" err="1" smtClean="0">
                <a:latin typeface="Consolas" panose="020B0609020204030204" pitchFamily="49" charset="0"/>
              </a:rPr>
              <a:t>e.preventDefault</a:t>
            </a:r>
            <a:r>
              <a:rPr lang="en-ID" sz="1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</a:t>
            </a:r>
            <a:r>
              <a:rPr lang="en-ID" sz="1800" dirty="0" err="1" smtClean="0">
                <a:latin typeface="Consolas" panose="020B0609020204030204" pitchFamily="49" charset="0"/>
              </a:rPr>
              <a:t>fire.database</a:t>
            </a:r>
            <a:r>
              <a:rPr lang="en-ID" sz="1800" dirty="0">
                <a:latin typeface="Consolas" panose="020B0609020204030204" pitchFamily="49" charset="0"/>
              </a:rPr>
              <a:t>().ref(</a:t>
            </a:r>
            <a:r>
              <a:rPr lang="en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data_lin</a:t>
            </a:r>
            <a:r>
              <a:rPr lang="en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1800" dirty="0">
                <a:latin typeface="Consolas" panose="020B0609020204030204" pitchFamily="49" charset="0"/>
              </a:rPr>
              <a:t>).push( </a:t>
            </a:r>
            <a:r>
              <a:rPr lang="en-ID" sz="1800" dirty="0" err="1">
                <a:latin typeface="Consolas" panose="020B0609020204030204" pitchFamily="49" charset="0"/>
              </a:rPr>
              <a:t>this.inputEl.value</a:t>
            </a:r>
            <a:r>
              <a:rPr lang="en-ID" sz="1800" dirty="0">
                <a:latin typeface="Consolas" panose="020B0609020204030204" pitchFamily="49" charset="0"/>
              </a:rPr>
              <a:t> );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</a:t>
            </a:r>
            <a:r>
              <a:rPr lang="en-ID" sz="1800" dirty="0" err="1" smtClean="0">
                <a:latin typeface="Consolas" panose="020B0609020204030204" pitchFamily="49" charset="0"/>
              </a:rPr>
              <a:t>this.inputEl.value</a:t>
            </a:r>
            <a:r>
              <a:rPr lang="en-ID" sz="1800" dirty="0" smtClean="0">
                <a:latin typeface="Consolas" panose="020B0609020204030204" pitchFamily="49" charset="0"/>
              </a:rPr>
              <a:t> </a:t>
            </a:r>
            <a:r>
              <a:rPr lang="en-ID" sz="1800" dirty="0">
                <a:latin typeface="Consolas" panose="020B0609020204030204" pitchFamily="49" charset="0"/>
              </a:rPr>
              <a:t>= </a:t>
            </a:r>
            <a:r>
              <a:rPr lang="en-ID" sz="1800" dirty="0" smtClean="0">
                <a:latin typeface="Consolas" panose="020B0609020204030204" pitchFamily="49" charset="0"/>
              </a:rPr>
              <a:t>'';</a:t>
            </a:r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}</a:t>
            </a:r>
          </a:p>
          <a:p>
            <a:endParaRPr lang="en-ID" sz="1800" dirty="0" smtClean="0">
              <a:latin typeface="Consolas" panose="020B0609020204030204" pitchFamily="49" charset="0"/>
            </a:endParaRPr>
          </a:p>
          <a:p>
            <a:r>
              <a:rPr lang="en-ID" sz="1800" dirty="0" smtClean="0">
                <a:latin typeface="Consolas" panose="020B0609020204030204" pitchFamily="49" charset="0"/>
              </a:rPr>
              <a:t>render</a:t>
            </a:r>
            <a:r>
              <a:rPr lang="en-ID" sz="18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return </a:t>
            </a:r>
            <a:r>
              <a:rPr lang="en-ID" sz="1800" dirty="0">
                <a:latin typeface="Consolas" panose="020B0609020204030204" pitchFamily="49" charset="0"/>
              </a:rPr>
              <a:t>(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&lt;</a:t>
            </a:r>
            <a:r>
              <a:rPr lang="en-ID" sz="1800" dirty="0">
                <a:latin typeface="Consolas" panose="020B0609020204030204" pitchFamily="49" charset="0"/>
              </a:rPr>
              <a:t>form </a:t>
            </a:r>
            <a:r>
              <a:rPr lang="en-ID" sz="1800" dirty="0" err="1">
                <a:latin typeface="Consolas" panose="020B0609020204030204" pitchFamily="49" charset="0"/>
              </a:rPr>
              <a:t>onSubmit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 err="1">
                <a:solidFill>
                  <a:srgbClr val="009696"/>
                </a:solidFill>
                <a:latin typeface="Consolas" panose="020B0609020204030204" pitchFamily="49" charset="0"/>
              </a:rPr>
              <a:t>this</a:t>
            </a:r>
            <a:r>
              <a:rPr lang="en-ID" sz="1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.addMessage.bind</a:t>
            </a:r>
            <a:r>
              <a:rPr lang="en-ID" sz="1800" b="1" dirty="0">
                <a:solidFill>
                  <a:srgbClr val="009696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9696"/>
                </a:solidFill>
                <a:latin typeface="Consolas" panose="020B0609020204030204" pitchFamily="49" charset="0"/>
              </a:rPr>
              <a:t>this</a:t>
            </a:r>
            <a:r>
              <a:rPr lang="en-ID" sz="1800" b="1" dirty="0">
                <a:solidFill>
                  <a:srgbClr val="009696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latin typeface="Consolas" panose="020B0609020204030204" pitchFamily="49" charset="0"/>
              </a:rPr>
              <a:t>}&gt;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 &lt;</a:t>
            </a:r>
            <a:r>
              <a:rPr lang="en-ID" sz="1800" dirty="0">
                <a:latin typeface="Consolas" panose="020B0609020204030204" pitchFamily="49" charset="0"/>
              </a:rPr>
              <a:t>input type="text" ref={ el =&gt; </a:t>
            </a:r>
            <a:r>
              <a:rPr lang="en-ID" sz="1800" dirty="0" err="1">
                <a:latin typeface="Consolas" panose="020B0609020204030204" pitchFamily="49" charset="0"/>
              </a:rPr>
              <a:t>this.inputEl</a:t>
            </a:r>
            <a:r>
              <a:rPr lang="en-ID" sz="1800" dirty="0">
                <a:latin typeface="Consolas" panose="020B0609020204030204" pitchFamily="49" charset="0"/>
              </a:rPr>
              <a:t> = el }/&gt;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 &lt;</a:t>
            </a:r>
            <a:r>
              <a:rPr lang="en-ID" sz="1800" dirty="0">
                <a:latin typeface="Consolas" panose="020B0609020204030204" pitchFamily="49" charset="0"/>
              </a:rPr>
              <a:t>input type="submit"/&gt;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 &lt;</a:t>
            </a:r>
            <a:r>
              <a:rPr lang="en-ID" sz="1800" dirty="0" err="1">
                <a:latin typeface="Consolas" panose="020B0609020204030204" pitchFamily="49" charset="0"/>
              </a:rPr>
              <a:t>ul</a:t>
            </a:r>
            <a:r>
              <a:rPr lang="en-ID" sz="18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  {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smtClean="0">
                <a:latin typeface="Consolas" panose="020B0609020204030204" pitchFamily="49" charset="0"/>
              </a:rPr>
              <a:t>    </a:t>
            </a:r>
            <a:r>
              <a:rPr lang="en-ID" sz="1800" dirty="0" err="1" smtClean="0">
                <a:latin typeface="Consolas" panose="020B0609020204030204" pitchFamily="49" charset="0"/>
              </a:rPr>
              <a:t>this.state.messages.map</a:t>
            </a:r>
            <a:r>
              <a:rPr lang="en-ID" sz="1800" dirty="0">
                <a:latin typeface="Consolas" panose="020B0609020204030204" pitchFamily="49" charset="0"/>
              </a:rPr>
              <a:t>( message =&gt; &lt;</a:t>
            </a:r>
            <a:r>
              <a:rPr lang="en-ID" sz="1800" dirty="0" smtClean="0">
                <a:latin typeface="Consolas" panose="020B0609020204030204" pitchFamily="49" charset="0"/>
              </a:rPr>
              <a:t>li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smtClean="0">
                <a:latin typeface="Consolas" panose="020B0609020204030204" pitchFamily="49" charset="0"/>
              </a:rPr>
              <a:t>    key</a:t>
            </a:r>
            <a:r>
              <a:rPr lang="en-ID" sz="1800" dirty="0">
                <a:latin typeface="Consolas" panose="020B0609020204030204" pitchFamily="49" charset="0"/>
              </a:rPr>
              <a:t>={message.id</a:t>
            </a:r>
            <a:r>
              <a:rPr lang="en-ID" sz="1800" dirty="0" smtClean="0">
                <a:latin typeface="Consolas" panose="020B0609020204030204" pitchFamily="49" charset="0"/>
              </a:rPr>
              <a:t>}&gt;{</a:t>
            </a:r>
            <a:r>
              <a:rPr lang="en-ID" sz="1800" dirty="0" err="1">
                <a:latin typeface="Consolas" panose="020B0609020204030204" pitchFamily="49" charset="0"/>
              </a:rPr>
              <a:t>message.text</a:t>
            </a:r>
            <a:r>
              <a:rPr lang="en-ID" sz="1800" dirty="0">
                <a:latin typeface="Consolas" panose="020B0609020204030204" pitchFamily="49" charset="0"/>
              </a:rPr>
              <a:t>}&lt;/li&gt; )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  }</a:t>
            </a:r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 smtClean="0">
                <a:latin typeface="Consolas" panose="020B0609020204030204" pitchFamily="49" charset="0"/>
              </a:rPr>
              <a:t>   &lt;/</a:t>
            </a:r>
            <a:r>
              <a:rPr lang="en-ID" sz="1800" dirty="0" err="1">
                <a:latin typeface="Consolas" panose="020B0609020204030204" pitchFamily="49" charset="0"/>
              </a:rPr>
              <a:t>ul</a:t>
            </a:r>
            <a:r>
              <a:rPr lang="en-ID" sz="18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&lt;/</a:t>
            </a:r>
            <a:r>
              <a:rPr lang="en-ID" sz="1800" dirty="0">
                <a:latin typeface="Consolas" panose="020B0609020204030204" pitchFamily="49" charset="0"/>
              </a:rPr>
              <a:t>form&gt;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);}}</a:t>
            </a:r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/>
            </a:r>
            <a:br>
              <a:rPr lang="en-ID" sz="1800" dirty="0">
                <a:latin typeface="Consolas" panose="020B0609020204030204" pitchFamily="49" charset="0"/>
              </a:rPr>
            </a:br>
            <a:r>
              <a:rPr lang="en-ID" sz="1800" dirty="0"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579" y="39271"/>
            <a:ext cx="2435158" cy="754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i="1" dirty="0" err="1" smtClean="0">
                <a:solidFill>
                  <a:srgbClr val="7030A0"/>
                </a:solidFill>
              </a:rPr>
              <a:t>src</a:t>
            </a:r>
            <a:r>
              <a:rPr lang="en-US" sz="3200" b="1" i="1" dirty="0" smtClean="0">
                <a:solidFill>
                  <a:srgbClr val="7030A0"/>
                </a:solidFill>
              </a:rPr>
              <a:t>/App.js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2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023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9696"/>
                </a:solidFill>
              </a:rPr>
              <a:t>React &amp; Firebase Database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82" t="3460" r="7733" b="12668"/>
          <a:stretch/>
        </p:blipFill>
        <p:spPr>
          <a:xfrm>
            <a:off x="17392" y="1060313"/>
            <a:ext cx="9091024" cy="46984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33672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</a:rPr>
              <a:t>How to Connect </a:t>
            </a: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</a:rPr>
              <a:t>React Project to </a:t>
            </a: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</a:rPr>
              <a:t>Firebase Storage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0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85043" y="2579914"/>
            <a:ext cx="7350912" cy="3931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009696"/>
                </a:solidFill>
              </a:rPr>
              <a:t>Firebase </a:t>
            </a:r>
            <a:r>
              <a:rPr lang="en-US" sz="2200" b="1" dirty="0" smtClean="0">
                <a:solidFill>
                  <a:srgbClr val="009696"/>
                </a:solidFill>
              </a:rPr>
              <a:t>Storage</a:t>
            </a:r>
            <a:r>
              <a:rPr lang="en-US" sz="2200" dirty="0" smtClean="0"/>
              <a:t> </a:t>
            </a:r>
            <a:r>
              <a:rPr lang="en-US" sz="2200" dirty="0"/>
              <a:t>is a powerful, simple, and cost-effective object storage service built for Google scale. The Firebase SDKs for Cloud Storage add Google security to file uploads and downloads for your Firebase apps, regardless of network quality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You </a:t>
            </a:r>
            <a:r>
              <a:rPr lang="en-US" sz="2200" dirty="0"/>
              <a:t>can use our SDKs to store images, audio, video, or other user-generated content. On the server, you can </a:t>
            </a:r>
            <a:r>
              <a:rPr lang="en-US" sz="2200" dirty="0" smtClean="0"/>
              <a:t>use </a:t>
            </a:r>
            <a:r>
              <a:rPr lang="en-US" sz="2200" b="1" dirty="0" smtClean="0">
                <a:solidFill>
                  <a:srgbClr val="009696"/>
                </a:solidFill>
              </a:rPr>
              <a:t>Google Cloud Storage</a:t>
            </a:r>
            <a:r>
              <a:rPr lang="en-US" sz="2200" dirty="0" smtClean="0"/>
              <a:t>, </a:t>
            </a:r>
            <a:r>
              <a:rPr lang="en-US" sz="2200" dirty="0"/>
              <a:t>to access the same files.</a:t>
            </a:r>
            <a:endParaRPr lang="en-US" sz="2200" i="1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 descr="C:\Users\usr\Downloads\logo-stand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2" y="59752"/>
            <a:ext cx="6900040" cy="23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95" t="46276" r="87711" b="47071"/>
          <a:stretch/>
        </p:blipFill>
        <p:spPr>
          <a:xfrm>
            <a:off x="5922081" y="1821929"/>
            <a:ext cx="1316919" cy="4363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3278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023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9696"/>
                </a:solidFill>
              </a:rPr>
              <a:t>React &amp; Firebase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6" t="2701" r="10702" b="5907"/>
          <a:stretch/>
        </p:blipFill>
        <p:spPr>
          <a:xfrm>
            <a:off x="355059" y="936033"/>
            <a:ext cx="8433881" cy="489340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6538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5931" y="1031131"/>
            <a:ext cx="7299435" cy="1841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Create a new Firebase project, or simply you can use your old project too.</a:t>
            </a:r>
          </a:p>
          <a:p>
            <a:pPr marL="342900" indent="-342900">
              <a:buBlip>
                <a:blip r:embed="rId2"/>
              </a:buBlip>
            </a:pPr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On Firebase project, click </a:t>
            </a:r>
            <a:r>
              <a:rPr lang="en-US" sz="2200" b="1" i="1" dirty="0" smtClean="0"/>
              <a:t>Project Overview </a:t>
            </a:r>
            <a:r>
              <a:rPr lang="en-US" sz="2200" b="1" i="1" dirty="0" smtClean="0">
                <a:sym typeface="Wingdings" panose="05000000000000000000" pitchFamily="2" charset="2"/>
              </a:rPr>
              <a:t>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Add Firebase to Your Web App</a:t>
            </a:r>
            <a:r>
              <a:rPr lang="en-US" sz="2200" dirty="0" smtClean="0"/>
              <a:t> then copy its snippet code.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89890" y="48640"/>
            <a:ext cx="6935822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#1</a:t>
            </a:r>
            <a:r>
              <a:rPr lang="en-US" sz="3200" b="1" dirty="0" smtClean="0">
                <a:solidFill>
                  <a:srgbClr val="009696"/>
                </a:solidFill>
              </a:rPr>
              <a:t> Setup Firebase Storage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5846323" y="5817140"/>
            <a:ext cx="3083668" cy="933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794" t="17335" r="12884" b="14045"/>
          <a:stretch/>
        </p:blipFill>
        <p:spPr>
          <a:xfrm>
            <a:off x="1673157" y="3365764"/>
            <a:ext cx="5826867" cy="298601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8765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07019" y="1070041"/>
            <a:ext cx="7594955" cy="4241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100" dirty="0" smtClean="0"/>
              <a:t>On Firebase Storage Rules, turn off </a:t>
            </a:r>
            <a:r>
              <a:rPr lang="en-US" sz="2100" dirty="0" err="1" smtClean="0"/>
              <a:t>auth</a:t>
            </a:r>
            <a:r>
              <a:rPr lang="en-US" sz="2100" dirty="0" smtClean="0"/>
              <a:t> request by set its code as following, then publish it: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service </a:t>
            </a:r>
            <a:r>
              <a:rPr lang="en-US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firebase.storage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  match /b/{bucket}/o {</a:t>
            </a:r>
          </a:p>
          <a:p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    match /{</a:t>
            </a:r>
            <a:r>
              <a:rPr lang="en-US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allPaths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=**} {</a:t>
            </a:r>
          </a:p>
          <a:p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allow read, write: if </a:t>
            </a:r>
            <a:r>
              <a:rPr lang="en-US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request.auth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 == null;</a:t>
            </a:r>
          </a:p>
          <a:p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1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89890" y="48640"/>
            <a:ext cx="6935822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#1</a:t>
            </a:r>
            <a:r>
              <a:rPr lang="en-US" sz="3200" b="1" dirty="0" smtClean="0">
                <a:solidFill>
                  <a:srgbClr val="009696"/>
                </a:solidFill>
              </a:rPr>
              <a:t> Setup Firebase Storage</a:t>
            </a:r>
            <a:endParaRPr lang="en-US" sz="2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402732" y="3278221"/>
            <a:ext cx="6381348" cy="3245789"/>
            <a:chOff x="3764608" y="3715959"/>
            <a:chExt cx="5019472" cy="2808051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21287" t="13992" r="35043" b="69608"/>
            <a:stretch/>
          </p:blipFill>
          <p:spPr>
            <a:xfrm>
              <a:off x="3764608" y="3715959"/>
              <a:ext cx="5019472" cy="10603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1287" t="41726" r="35043" b="31241"/>
            <a:stretch/>
          </p:blipFill>
          <p:spPr>
            <a:xfrm>
              <a:off x="3764608" y="4776278"/>
              <a:ext cx="5019472" cy="174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596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18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#2 Create/Prepare Your React App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568312"/>
            <a:ext cx="7299435" cy="4020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Install create-react-app utility globally on your PC (if you have not done yet before)</a:t>
            </a:r>
          </a:p>
          <a:p>
            <a:endParaRPr lang="en-US" sz="1200" dirty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install -g create-react-app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Create </a:t>
            </a:r>
            <a:r>
              <a:rPr lang="en-US" sz="2500" dirty="0"/>
              <a:t>a </a:t>
            </a:r>
            <a:r>
              <a:rPr lang="en-US" sz="2500" dirty="0" smtClean="0"/>
              <a:t>new </a:t>
            </a:r>
            <a:r>
              <a:rPr lang="en-US" sz="2500" dirty="0"/>
              <a:t>react</a:t>
            </a:r>
            <a:r>
              <a:rPr lang="en-US" sz="2500" dirty="0" smtClean="0"/>
              <a:t> app or prepare yours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create-react-app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linyoa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linyoa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/>
              <a:t>Make </a:t>
            </a:r>
            <a:r>
              <a:rPr lang="en-US" sz="2500" dirty="0" smtClean="0"/>
              <a:t>sure </a:t>
            </a:r>
            <a:r>
              <a:rPr lang="en-US" sz="2500" dirty="0"/>
              <a:t>that </a:t>
            </a:r>
            <a:r>
              <a:rPr lang="en-US" sz="2500" dirty="0" smtClean="0"/>
              <a:t>it</a:t>
            </a:r>
            <a:r>
              <a:rPr lang="en-US" sz="2500" dirty="0"/>
              <a:t> runs </a:t>
            </a:r>
            <a:r>
              <a:rPr lang="en-US" sz="2500" dirty="0" smtClean="0"/>
              <a:t>successfully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start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9379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18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#2 Create/Prepare Your React App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568312"/>
            <a:ext cx="7721414" cy="4020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Install Firebase packages needed:</a:t>
            </a:r>
          </a:p>
          <a:p>
            <a:endParaRPr lang="en-US" sz="1200" dirty="0"/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 -g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firebase-tools</a:t>
            </a:r>
          </a:p>
          <a:p>
            <a:endParaRPr lang="en-US" sz="1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firebase</a:t>
            </a:r>
          </a:p>
          <a:p>
            <a:endParaRPr lang="en-US" sz="1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react-firebase-file-uploader</a:t>
            </a:r>
          </a:p>
        </p:txBody>
      </p:sp>
    </p:spTree>
    <p:extLst>
      <p:ext uri="{BB962C8B-B14F-4D97-AF65-F5344CB8AC3E}">
        <p14:creationId xmlns:p14="http://schemas.microsoft.com/office/powerpoint/2010/main" val="137962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</a:rPr>
              <a:t>How to Connect </a:t>
            </a: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</a:rPr>
              <a:t>React Project to </a:t>
            </a: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</a:rPr>
              <a:t>Firebase Database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69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35030" y="58368"/>
            <a:ext cx="5593405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#3</a:t>
            </a:r>
            <a:r>
              <a:rPr lang="en-US" sz="3200" b="1" dirty="0" smtClean="0">
                <a:solidFill>
                  <a:srgbClr val="009696"/>
                </a:solidFill>
              </a:rPr>
              <a:t> Insert Snippet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Create </a:t>
            </a:r>
            <a:r>
              <a:rPr lang="en-US" sz="2400" i="1" dirty="0" err="1" smtClean="0">
                <a:solidFill>
                  <a:srgbClr val="009696"/>
                </a:solidFill>
              </a:rPr>
              <a:t>src</a:t>
            </a:r>
            <a:r>
              <a:rPr lang="en-US" sz="2400" i="1" dirty="0" smtClean="0">
                <a:solidFill>
                  <a:srgbClr val="009696"/>
                </a:solidFill>
              </a:rPr>
              <a:t>/fire.js</a:t>
            </a:r>
            <a:endParaRPr lang="en-US" sz="2000" b="1" i="1" dirty="0" smtClean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5563" y="1536971"/>
            <a:ext cx="8287965" cy="5116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>
                <a:latin typeface="Consolas" panose="020B0609020204030204" pitchFamily="49" charset="0"/>
              </a:rPr>
              <a:t>import </a:t>
            </a:r>
            <a:r>
              <a:rPr lang="en-ID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firebase</a:t>
            </a:r>
            <a:r>
              <a:rPr lang="en-ID" sz="2000" dirty="0">
                <a:latin typeface="Consolas" panose="020B0609020204030204" pitchFamily="49" charset="0"/>
              </a:rPr>
              <a:t> from </a:t>
            </a:r>
            <a:r>
              <a:rPr lang="en-ID" sz="2000" dirty="0" smtClean="0">
                <a:latin typeface="Consolas" panose="020B0609020204030204" pitchFamily="49" charset="0"/>
              </a:rPr>
              <a:t>'firebase';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config</a:t>
            </a:r>
            <a:r>
              <a:rPr lang="en-ID" sz="2000" dirty="0">
                <a:latin typeface="Consolas" panose="020B0609020204030204" pitchFamily="49" charset="0"/>
              </a:rPr>
              <a:t> =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apiKey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"a1b2c3d4e5f6g7h8i9j0"</a:t>
            </a:r>
            <a:r>
              <a:rPr lang="en-ID" sz="2000" dirty="0" smtClean="0">
                <a:latin typeface="Consolas" panose="020B0609020204030204" pitchFamily="49" charset="0"/>
              </a:rPr>
              <a:t>,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authDomain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"linyoa-37d9d.firebaseapp.com"</a:t>
            </a:r>
            <a:r>
              <a:rPr lang="en-ID" sz="20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databaseURL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"https://linyoa-37d9d.firebaseio.com"</a:t>
            </a:r>
            <a:r>
              <a:rPr lang="en-ID" sz="20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projectId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"linyoa-37d9d"</a:t>
            </a:r>
            <a:r>
              <a:rPr lang="en-ID" sz="20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storageBucket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"linyoa-37d9d.appspot.com"</a:t>
            </a:r>
            <a:r>
              <a:rPr lang="en-ID" sz="20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messagingSenderId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"1234567890"</a:t>
            </a:r>
            <a:endParaRPr lang="en-ID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};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fire =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firebase</a:t>
            </a:r>
            <a:r>
              <a:rPr lang="en-ID" sz="2000" dirty="0" err="1">
                <a:latin typeface="Consolas" panose="020B0609020204030204" pitchFamily="49" charset="0"/>
              </a:rPr>
              <a:t>.initializeApp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config</a:t>
            </a:r>
            <a:r>
              <a:rPr lang="en-ID" sz="2000" dirty="0" smtClean="0">
                <a:latin typeface="Consolas" panose="020B0609020204030204" pitchFamily="49" charset="0"/>
              </a:rPr>
              <a:t>);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export default fire;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579" y="39271"/>
            <a:ext cx="2435158" cy="754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i="1" dirty="0" err="1" smtClean="0">
                <a:solidFill>
                  <a:srgbClr val="7030A0"/>
                </a:solidFill>
              </a:rPr>
              <a:t>src</a:t>
            </a:r>
            <a:r>
              <a:rPr lang="en-US" sz="3200" b="1" i="1" dirty="0" smtClean="0">
                <a:solidFill>
                  <a:srgbClr val="7030A0"/>
                </a:solidFill>
              </a:rPr>
              <a:t>/fire.js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6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32306" y="48640"/>
            <a:ext cx="5593405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#4</a:t>
            </a:r>
            <a:r>
              <a:rPr lang="en-US" sz="3200" b="1" dirty="0" smtClean="0">
                <a:solidFill>
                  <a:srgbClr val="009696"/>
                </a:solidFill>
              </a:rPr>
              <a:t> Set Reference to</a:t>
            </a:r>
          </a:p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Firebase Storage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2299" y="1536971"/>
            <a:ext cx="8287965" cy="5116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import fire from './fire';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import firebase from 'firebase';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import </a:t>
            </a:r>
            <a:r>
              <a:rPr lang="en-ID" sz="2000" dirty="0" err="1">
                <a:latin typeface="Consolas" panose="020B0609020204030204" pitchFamily="49" charset="0"/>
              </a:rPr>
              <a:t>FileUploader</a:t>
            </a:r>
            <a:r>
              <a:rPr lang="en-ID" sz="2000" dirty="0">
                <a:latin typeface="Consolas" panose="020B0609020204030204" pitchFamily="49" charset="0"/>
              </a:rPr>
              <a:t> from 'react-firebase-file-uploader';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class </a:t>
            </a:r>
            <a:r>
              <a:rPr lang="en-ID" sz="2000" dirty="0" err="1">
                <a:latin typeface="Consolas" panose="020B0609020204030204" pitchFamily="49" charset="0"/>
              </a:rPr>
              <a:t>ProfilePage</a:t>
            </a:r>
            <a:r>
              <a:rPr lang="en-ID" sz="20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state = 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username: '',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avatar: '',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isUploading</a:t>
            </a:r>
            <a:r>
              <a:rPr lang="en-ID" sz="2000" dirty="0">
                <a:latin typeface="Consolas" panose="020B0609020204030204" pitchFamily="49" charset="0"/>
              </a:rPr>
              <a:t>: false,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progress: 0,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avatarURL</a:t>
            </a:r>
            <a:r>
              <a:rPr lang="en-ID" sz="2000" dirty="0">
                <a:latin typeface="Consolas" panose="020B0609020204030204" pitchFamily="49" charset="0"/>
              </a:rPr>
              <a:t>: ''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579" y="39271"/>
            <a:ext cx="2435158" cy="754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i="1" dirty="0" err="1" smtClean="0">
                <a:solidFill>
                  <a:srgbClr val="7030A0"/>
                </a:solidFill>
              </a:rPr>
              <a:t>src</a:t>
            </a:r>
            <a:r>
              <a:rPr lang="en-US" sz="3200" b="1" i="1" dirty="0" smtClean="0">
                <a:solidFill>
                  <a:srgbClr val="7030A0"/>
                </a:solidFill>
              </a:rPr>
              <a:t>/App.js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08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32306" y="48640"/>
            <a:ext cx="5593405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#4</a:t>
            </a:r>
            <a:r>
              <a:rPr lang="en-US" sz="3200" b="1" dirty="0" smtClean="0">
                <a:solidFill>
                  <a:srgbClr val="009696"/>
                </a:solidFill>
              </a:rPr>
              <a:t> Set Reference to</a:t>
            </a:r>
          </a:p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Firebase Storage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2299" y="1536971"/>
            <a:ext cx="8287965" cy="5116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1800" dirty="0" err="1">
                <a:latin typeface="Consolas" panose="020B0609020204030204" pitchFamily="49" charset="0"/>
              </a:rPr>
              <a:t>handleChangeUsername</a:t>
            </a:r>
            <a:r>
              <a:rPr lang="en-ID" sz="1800" dirty="0">
                <a:latin typeface="Consolas" panose="020B0609020204030204" pitchFamily="49" charset="0"/>
              </a:rPr>
              <a:t> = (event) =&gt; </a:t>
            </a:r>
            <a:r>
              <a:rPr lang="en-ID" sz="1800" dirty="0" err="1">
                <a:latin typeface="Consolas" panose="020B0609020204030204" pitchFamily="49" charset="0"/>
              </a:rPr>
              <a:t>this.setState</a:t>
            </a:r>
            <a:r>
              <a:rPr lang="en-ID" sz="1800" dirty="0">
                <a:latin typeface="Consolas" panose="020B0609020204030204" pitchFamily="49" charset="0"/>
              </a:rPr>
              <a:t>({username: </a:t>
            </a:r>
            <a:r>
              <a:rPr lang="en-ID" sz="1800" dirty="0" err="1">
                <a:latin typeface="Consolas" panose="020B0609020204030204" pitchFamily="49" charset="0"/>
              </a:rPr>
              <a:t>event.target.value</a:t>
            </a:r>
            <a:r>
              <a:rPr lang="en-ID" sz="1800" dirty="0">
                <a:latin typeface="Consolas" panose="020B0609020204030204" pitchFamily="49" charset="0"/>
              </a:rPr>
              <a:t>});</a:t>
            </a:r>
          </a:p>
          <a:p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 err="1">
                <a:latin typeface="Consolas" panose="020B0609020204030204" pitchFamily="49" charset="0"/>
              </a:rPr>
              <a:t>handleUploadStart</a:t>
            </a:r>
            <a:r>
              <a:rPr lang="en-ID" sz="1800" dirty="0">
                <a:latin typeface="Consolas" panose="020B0609020204030204" pitchFamily="49" charset="0"/>
              </a:rPr>
              <a:t> = () =&gt; </a:t>
            </a:r>
            <a:r>
              <a:rPr lang="en-ID" sz="1800" dirty="0" err="1">
                <a:latin typeface="Consolas" panose="020B0609020204030204" pitchFamily="49" charset="0"/>
              </a:rPr>
              <a:t>this.setState</a:t>
            </a:r>
            <a:r>
              <a:rPr lang="en-ID" sz="1800" dirty="0">
                <a:latin typeface="Consolas" panose="020B0609020204030204" pitchFamily="49" charset="0"/>
              </a:rPr>
              <a:t>({</a:t>
            </a:r>
            <a:r>
              <a:rPr lang="en-ID" sz="1800" dirty="0" err="1">
                <a:latin typeface="Consolas" panose="020B0609020204030204" pitchFamily="49" charset="0"/>
              </a:rPr>
              <a:t>isUploading</a:t>
            </a:r>
            <a:r>
              <a:rPr lang="en-ID" sz="1800" dirty="0">
                <a:latin typeface="Consolas" panose="020B0609020204030204" pitchFamily="49" charset="0"/>
              </a:rPr>
              <a:t>: true, progress: 0});</a:t>
            </a:r>
          </a:p>
          <a:p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 err="1">
                <a:latin typeface="Consolas" panose="020B0609020204030204" pitchFamily="49" charset="0"/>
              </a:rPr>
              <a:t>handleProgress</a:t>
            </a:r>
            <a:r>
              <a:rPr lang="en-ID" sz="1800" dirty="0">
                <a:latin typeface="Consolas" panose="020B0609020204030204" pitchFamily="49" charset="0"/>
              </a:rPr>
              <a:t> = (progress) =&gt; </a:t>
            </a:r>
            <a:r>
              <a:rPr lang="en-ID" sz="1800" dirty="0" err="1">
                <a:latin typeface="Consolas" panose="020B0609020204030204" pitchFamily="49" charset="0"/>
              </a:rPr>
              <a:t>this.setState</a:t>
            </a:r>
            <a:r>
              <a:rPr lang="en-ID" sz="1800" dirty="0">
                <a:latin typeface="Consolas" panose="020B0609020204030204" pitchFamily="49" charset="0"/>
              </a:rPr>
              <a:t>({progress});</a:t>
            </a:r>
          </a:p>
          <a:p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 err="1">
                <a:latin typeface="Consolas" panose="020B0609020204030204" pitchFamily="49" charset="0"/>
              </a:rPr>
              <a:t>handleUploadError</a:t>
            </a:r>
            <a:r>
              <a:rPr lang="en-ID" sz="1800" dirty="0">
                <a:latin typeface="Consolas" panose="020B0609020204030204" pitchFamily="49" charset="0"/>
              </a:rPr>
              <a:t> = (error) =&gt; {</a:t>
            </a:r>
          </a:p>
          <a:p>
            <a:r>
              <a:rPr lang="en-ID" sz="1800" dirty="0" err="1">
                <a:latin typeface="Consolas" panose="020B0609020204030204" pitchFamily="49" charset="0"/>
              </a:rPr>
              <a:t>this.setState</a:t>
            </a:r>
            <a:r>
              <a:rPr lang="en-ID" sz="1800" dirty="0">
                <a:latin typeface="Consolas" panose="020B0609020204030204" pitchFamily="49" charset="0"/>
              </a:rPr>
              <a:t>({</a:t>
            </a:r>
            <a:r>
              <a:rPr lang="en-ID" sz="1800" dirty="0" err="1">
                <a:latin typeface="Consolas" panose="020B0609020204030204" pitchFamily="49" charset="0"/>
              </a:rPr>
              <a:t>isUploading</a:t>
            </a:r>
            <a:r>
              <a:rPr lang="en-ID" sz="1800" dirty="0">
                <a:latin typeface="Consolas" panose="020B0609020204030204" pitchFamily="49" charset="0"/>
              </a:rPr>
              <a:t>: false});</a:t>
            </a:r>
          </a:p>
          <a:p>
            <a:r>
              <a:rPr lang="en-ID" sz="1800" dirty="0" err="1">
                <a:latin typeface="Consolas" panose="020B0609020204030204" pitchFamily="49" charset="0"/>
              </a:rPr>
              <a:t>console.error</a:t>
            </a:r>
            <a:r>
              <a:rPr lang="en-ID" sz="1800" dirty="0">
                <a:latin typeface="Consolas" panose="020B0609020204030204" pitchFamily="49" charset="0"/>
              </a:rPr>
              <a:t>(error);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}</a:t>
            </a:r>
          </a:p>
          <a:p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 err="1">
                <a:latin typeface="Consolas" panose="020B0609020204030204" pitchFamily="49" charset="0"/>
              </a:rPr>
              <a:t>handleUploadSuccess</a:t>
            </a:r>
            <a:r>
              <a:rPr lang="en-ID" sz="1800" dirty="0">
                <a:latin typeface="Consolas" panose="020B0609020204030204" pitchFamily="49" charset="0"/>
              </a:rPr>
              <a:t> = (filename) =&gt; {</a:t>
            </a:r>
          </a:p>
          <a:p>
            <a:r>
              <a:rPr lang="en-ID" sz="1800" dirty="0" err="1">
                <a:latin typeface="Consolas" panose="020B0609020204030204" pitchFamily="49" charset="0"/>
              </a:rPr>
              <a:t>this.setState</a:t>
            </a:r>
            <a:r>
              <a:rPr lang="en-ID" sz="1800" dirty="0">
                <a:latin typeface="Consolas" panose="020B0609020204030204" pitchFamily="49" charset="0"/>
              </a:rPr>
              <a:t>({avatar: filename, progress: 100, </a:t>
            </a:r>
            <a:r>
              <a:rPr lang="en-ID" sz="1800" dirty="0" err="1">
                <a:latin typeface="Consolas" panose="020B0609020204030204" pitchFamily="49" charset="0"/>
              </a:rPr>
              <a:t>isUploading</a:t>
            </a:r>
            <a:r>
              <a:rPr lang="en-ID" sz="1800" dirty="0">
                <a:latin typeface="Consolas" panose="020B0609020204030204" pitchFamily="49" charset="0"/>
              </a:rPr>
              <a:t>: false});</a:t>
            </a:r>
          </a:p>
          <a:p>
            <a:r>
              <a:rPr lang="en-ID" sz="1800" dirty="0" err="1">
                <a:latin typeface="Consolas" panose="020B0609020204030204" pitchFamily="49" charset="0"/>
              </a:rPr>
              <a:t>fire.storage</a:t>
            </a:r>
            <a:r>
              <a:rPr lang="en-ID" sz="1800" dirty="0">
                <a:latin typeface="Consolas" panose="020B0609020204030204" pitchFamily="49" charset="0"/>
              </a:rPr>
              <a:t>().ref</a:t>
            </a:r>
            <a:r>
              <a:rPr lang="en-ID" sz="1800" dirty="0" smtClean="0">
                <a:latin typeface="Consolas" panose="020B0609020204030204" pitchFamily="49" charset="0"/>
              </a:rPr>
              <a:t>(</a:t>
            </a:r>
            <a:r>
              <a:rPr lang="en-ID" sz="1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1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lin_foto</a:t>
            </a:r>
            <a:r>
              <a:rPr lang="en-ID" sz="1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1800" dirty="0" smtClean="0">
                <a:latin typeface="Consolas" panose="020B0609020204030204" pitchFamily="49" charset="0"/>
              </a:rPr>
              <a:t>).</a:t>
            </a:r>
            <a:r>
              <a:rPr lang="en-ID" sz="1800" dirty="0">
                <a:latin typeface="Consolas" panose="020B0609020204030204" pitchFamily="49" charset="0"/>
              </a:rPr>
              <a:t>child(filename).</a:t>
            </a:r>
            <a:r>
              <a:rPr lang="en-ID" sz="1800" dirty="0" err="1">
                <a:latin typeface="Consolas" panose="020B0609020204030204" pitchFamily="49" charset="0"/>
              </a:rPr>
              <a:t>getDownloadURL</a:t>
            </a:r>
            <a:r>
              <a:rPr lang="en-ID" sz="1800" dirty="0">
                <a:latin typeface="Consolas" panose="020B0609020204030204" pitchFamily="49" charset="0"/>
              </a:rPr>
              <a:t>().then(</a:t>
            </a:r>
            <a:r>
              <a:rPr lang="en-ID" sz="1800" dirty="0" err="1">
                <a:latin typeface="Consolas" panose="020B0609020204030204" pitchFamily="49" charset="0"/>
              </a:rPr>
              <a:t>url</a:t>
            </a:r>
            <a:r>
              <a:rPr lang="en-ID" sz="1800" dirty="0">
                <a:latin typeface="Consolas" panose="020B0609020204030204" pitchFamily="49" charset="0"/>
              </a:rPr>
              <a:t> =&gt; </a:t>
            </a:r>
            <a:r>
              <a:rPr lang="en-ID" sz="1800" dirty="0" err="1">
                <a:latin typeface="Consolas" panose="020B0609020204030204" pitchFamily="49" charset="0"/>
              </a:rPr>
              <a:t>this.setState</a:t>
            </a:r>
            <a:r>
              <a:rPr lang="en-ID" sz="1800" dirty="0">
                <a:latin typeface="Consolas" panose="020B0609020204030204" pitchFamily="49" charset="0"/>
              </a:rPr>
              <a:t>({</a:t>
            </a:r>
            <a:r>
              <a:rPr lang="en-ID" sz="1800" dirty="0" err="1">
                <a:latin typeface="Consolas" panose="020B0609020204030204" pitchFamily="49" charset="0"/>
              </a:rPr>
              <a:t>avatarURL</a:t>
            </a:r>
            <a:r>
              <a:rPr lang="en-ID" sz="1800" dirty="0">
                <a:latin typeface="Consolas" panose="020B0609020204030204" pitchFamily="49" charset="0"/>
              </a:rPr>
              <a:t>: </a:t>
            </a:r>
            <a:r>
              <a:rPr lang="en-ID" sz="1800" dirty="0" err="1">
                <a:latin typeface="Consolas" panose="020B0609020204030204" pitchFamily="49" charset="0"/>
              </a:rPr>
              <a:t>url</a:t>
            </a:r>
            <a:r>
              <a:rPr lang="en-ID" sz="1800" dirty="0">
                <a:latin typeface="Consolas" panose="020B0609020204030204" pitchFamily="49" charset="0"/>
              </a:rPr>
              <a:t>}));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579" y="39271"/>
            <a:ext cx="2435158" cy="754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i="1" dirty="0" err="1" smtClean="0">
                <a:solidFill>
                  <a:srgbClr val="7030A0"/>
                </a:solidFill>
              </a:rPr>
              <a:t>src</a:t>
            </a:r>
            <a:r>
              <a:rPr lang="en-US" sz="3200" b="1" i="1" dirty="0" smtClean="0">
                <a:solidFill>
                  <a:srgbClr val="7030A0"/>
                </a:solidFill>
              </a:rPr>
              <a:t>/App.js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3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32306" y="48640"/>
            <a:ext cx="5593405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#4</a:t>
            </a:r>
            <a:r>
              <a:rPr lang="en-US" sz="3200" b="1" dirty="0" smtClean="0">
                <a:solidFill>
                  <a:srgbClr val="009696"/>
                </a:solidFill>
              </a:rPr>
              <a:t> Set Reference to</a:t>
            </a:r>
          </a:p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Firebase Storage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571" y="972771"/>
            <a:ext cx="8608978" cy="5116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1800" dirty="0">
                <a:latin typeface="Consolas" panose="020B0609020204030204" pitchFamily="49" charset="0"/>
              </a:rPr>
              <a:t>render() {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return (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&lt;div&gt;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&lt;form&gt;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&lt;p&gt;&lt;label&gt;Nama:&lt;/</a:t>
            </a:r>
            <a:r>
              <a:rPr lang="en-ID" sz="18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&lt;input type="text" value={</a:t>
            </a:r>
            <a:r>
              <a:rPr lang="en-ID" sz="1800" dirty="0" err="1">
                <a:latin typeface="Consolas" panose="020B0609020204030204" pitchFamily="49" charset="0"/>
              </a:rPr>
              <a:t>this.state.username</a:t>
            </a:r>
            <a:r>
              <a:rPr lang="en-ID" sz="1800" dirty="0">
                <a:latin typeface="Consolas" panose="020B0609020204030204" pitchFamily="49" charset="0"/>
              </a:rPr>
              <a:t>} name="username" </a:t>
            </a:r>
            <a:r>
              <a:rPr lang="en-ID" sz="1800" dirty="0" err="1">
                <a:latin typeface="Consolas" panose="020B0609020204030204" pitchFamily="49" charset="0"/>
              </a:rPr>
              <a:t>onChange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 err="1">
                <a:latin typeface="Consolas" panose="020B0609020204030204" pitchFamily="49" charset="0"/>
              </a:rPr>
              <a:t>this.handleChangeUsername</a:t>
            </a:r>
            <a:r>
              <a:rPr lang="en-ID" sz="1800" dirty="0">
                <a:latin typeface="Consolas" panose="020B0609020204030204" pitchFamily="49" charset="0"/>
              </a:rPr>
              <a:t>} /&gt;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&lt;/p&gt;&lt;label&gt;</a:t>
            </a:r>
            <a:r>
              <a:rPr lang="en-ID" sz="1800" dirty="0" err="1" smtClean="0">
                <a:latin typeface="Consolas" panose="020B0609020204030204" pitchFamily="49" charset="0"/>
              </a:rPr>
              <a:t>Foto</a:t>
            </a:r>
            <a:r>
              <a:rPr lang="en-ID" sz="1800" dirty="0" smtClean="0">
                <a:latin typeface="Consolas" panose="020B0609020204030204" pitchFamily="49" charset="0"/>
              </a:rPr>
              <a:t> </a:t>
            </a:r>
            <a:r>
              <a:rPr lang="en-ID" sz="1800" dirty="0" err="1" smtClean="0">
                <a:latin typeface="Consolas" panose="020B0609020204030204" pitchFamily="49" charset="0"/>
              </a:rPr>
              <a:t>Diri</a:t>
            </a:r>
            <a:r>
              <a:rPr lang="en-ID" sz="1800" dirty="0" smtClean="0">
                <a:latin typeface="Consolas" panose="020B0609020204030204" pitchFamily="49" charset="0"/>
              </a:rPr>
              <a:t>:&lt;/</a:t>
            </a:r>
            <a:r>
              <a:rPr lang="en-ID" sz="18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{</a:t>
            </a:r>
            <a:r>
              <a:rPr lang="en-ID" sz="1800" dirty="0" err="1">
                <a:latin typeface="Consolas" panose="020B0609020204030204" pitchFamily="49" charset="0"/>
              </a:rPr>
              <a:t>this.state.isUploading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smtClean="0">
                <a:latin typeface="Consolas" panose="020B0609020204030204" pitchFamily="49" charset="0"/>
              </a:rPr>
              <a:t>&amp;&amp; &lt;p&gt; Process</a:t>
            </a:r>
            <a:r>
              <a:rPr lang="en-ID" sz="1800" dirty="0">
                <a:latin typeface="Consolas" panose="020B0609020204030204" pitchFamily="49" charset="0"/>
              </a:rPr>
              <a:t>: {</a:t>
            </a:r>
            <a:r>
              <a:rPr lang="en-ID" sz="1800" dirty="0" err="1">
                <a:latin typeface="Consolas" panose="020B0609020204030204" pitchFamily="49" charset="0"/>
              </a:rPr>
              <a:t>this.state.progress</a:t>
            </a:r>
            <a:r>
              <a:rPr lang="en-ID" sz="1800" dirty="0">
                <a:latin typeface="Consolas" panose="020B0609020204030204" pitchFamily="49" charset="0"/>
              </a:rPr>
              <a:t>}&lt;/p</a:t>
            </a:r>
            <a:r>
              <a:rPr lang="en-ID" sz="1800" dirty="0" smtClean="0">
                <a:latin typeface="Consolas" panose="020B0609020204030204" pitchFamily="49" charset="0"/>
              </a:rPr>
              <a:t>&gt;}</a:t>
            </a:r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{</a:t>
            </a:r>
            <a:r>
              <a:rPr lang="en-ID" sz="1800" dirty="0" err="1">
                <a:latin typeface="Consolas" panose="020B0609020204030204" pitchFamily="49" charset="0"/>
              </a:rPr>
              <a:t>this.state.avatarURL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smtClean="0">
                <a:latin typeface="Consolas" panose="020B0609020204030204" pitchFamily="49" charset="0"/>
              </a:rPr>
              <a:t>&amp;&amp; 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&lt;</a:t>
            </a:r>
            <a:r>
              <a:rPr lang="en-ID" sz="1800" dirty="0" err="1">
                <a:latin typeface="Consolas" panose="020B0609020204030204" pitchFamily="49" charset="0"/>
              </a:rPr>
              <a:t>img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src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 err="1">
                <a:latin typeface="Consolas" panose="020B0609020204030204" pitchFamily="49" charset="0"/>
              </a:rPr>
              <a:t>this.state.avatarURL</a:t>
            </a:r>
            <a:r>
              <a:rPr lang="en-ID" sz="1800" dirty="0" smtClean="0">
                <a:latin typeface="Consolas" panose="020B0609020204030204" pitchFamily="49" charset="0"/>
              </a:rPr>
              <a:t>} alt=</a:t>
            </a:r>
            <a:r>
              <a:rPr lang="en-ID" sz="1800" dirty="0">
                <a:latin typeface="Consolas" panose="020B0609020204030204" pitchFamily="49" charset="0"/>
              </a:rPr>
              <a:t>"</a:t>
            </a:r>
            <a:r>
              <a:rPr lang="en-ID" sz="1800" dirty="0" smtClean="0">
                <a:latin typeface="Consolas" panose="020B0609020204030204" pitchFamily="49" charset="0"/>
              </a:rPr>
              <a:t>ok</a:t>
            </a:r>
            <a:r>
              <a:rPr lang="en-ID" sz="1800" dirty="0">
                <a:latin typeface="Consolas" panose="020B0609020204030204" pitchFamily="49" charset="0"/>
              </a:rPr>
              <a:t>"</a:t>
            </a:r>
            <a:r>
              <a:rPr lang="en-ID" sz="1800" dirty="0" smtClean="0">
                <a:latin typeface="Consolas" panose="020B0609020204030204" pitchFamily="49" charset="0"/>
              </a:rPr>
              <a:t> /&gt;}</a:t>
            </a:r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&lt;</a:t>
            </a:r>
            <a:r>
              <a:rPr lang="en-ID" sz="1800" dirty="0" err="1" smtClean="0">
                <a:latin typeface="Consolas" panose="020B0609020204030204" pitchFamily="49" charset="0"/>
              </a:rPr>
              <a:t>FileUploader</a:t>
            </a:r>
            <a:r>
              <a:rPr lang="en-ID" sz="1800" dirty="0" smtClean="0">
                <a:latin typeface="Consolas" panose="020B0609020204030204" pitchFamily="49" charset="0"/>
              </a:rPr>
              <a:t> accept</a:t>
            </a:r>
            <a:r>
              <a:rPr lang="en-ID" sz="1800" dirty="0">
                <a:latin typeface="Consolas" panose="020B0609020204030204" pitchFamily="49" charset="0"/>
              </a:rPr>
              <a:t>="image</a:t>
            </a:r>
            <a:r>
              <a:rPr lang="en-ID" sz="1800" dirty="0" smtClean="0">
                <a:latin typeface="Consolas" panose="020B0609020204030204" pitchFamily="49" charset="0"/>
              </a:rPr>
              <a:t>/*" name</a:t>
            </a:r>
            <a:r>
              <a:rPr lang="en-ID" sz="1800" dirty="0">
                <a:latin typeface="Consolas" panose="020B0609020204030204" pitchFamily="49" charset="0"/>
              </a:rPr>
              <a:t>="</a:t>
            </a:r>
            <a:r>
              <a:rPr lang="en-ID" sz="1800" dirty="0" smtClean="0">
                <a:latin typeface="Consolas" panose="020B0609020204030204" pitchFamily="49" charset="0"/>
              </a:rPr>
              <a:t>avatar" </a:t>
            </a:r>
            <a:r>
              <a:rPr lang="en-ID" sz="1800" dirty="0" err="1" smtClean="0">
                <a:latin typeface="Consolas" panose="020B0609020204030204" pitchFamily="49" charset="0"/>
              </a:rPr>
              <a:t>randomizeFilename</a:t>
            </a:r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 err="1">
                <a:latin typeface="Consolas" panose="020B0609020204030204" pitchFamily="49" charset="0"/>
              </a:rPr>
              <a:t>storageRef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 err="1">
                <a:latin typeface="Consolas" panose="020B0609020204030204" pitchFamily="49" charset="0"/>
              </a:rPr>
              <a:t>fire.storage</a:t>
            </a:r>
            <a:r>
              <a:rPr lang="en-ID" sz="1800" dirty="0">
                <a:latin typeface="Consolas" panose="020B0609020204030204" pitchFamily="49" charset="0"/>
              </a:rPr>
              <a:t>().ref</a:t>
            </a:r>
            <a:r>
              <a:rPr lang="en-ID" sz="1800" dirty="0" smtClean="0">
                <a:latin typeface="Consolas" panose="020B0609020204030204" pitchFamily="49" charset="0"/>
              </a:rPr>
              <a:t>(</a:t>
            </a:r>
            <a:r>
              <a:rPr lang="en-ID" sz="1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1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lin_foto</a:t>
            </a:r>
            <a:r>
              <a:rPr lang="en-ID" sz="1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1800" dirty="0" smtClean="0">
                <a:latin typeface="Consolas" panose="020B0609020204030204" pitchFamily="49" charset="0"/>
              </a:rPr>
              <a:t>)}</a:t>
            </a:r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 err="1">
                <a:latin typeface="Consolas" panose="020B0609020204030204" pitchFamily="49" charset="0"/>
              </a:rPr>
              <a:t>onUploadStart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 err="1">
                <a:latin typeface="Consolas" panose="020B0609020204030204" pitchFamily="49" charset="0"/>
              </a:rPr>
              <a:t>this.handleUploadStart</a:t>
            </a:r>
            <a:r>
              <a:rPr lang="en-ID" sz="1800" dirty="0">
                <a:latin typeface="Consolas" panose="020B0609020204030204" pitchFamily="49" charset="0"/>
              </a:rPr>
              <a:t>}</a:t>
            </a:r>
          </a:p>
          <a:p>
            <a:r>
              <a:rPr lang="en-ID" sz="1800" dirty="0" err="1">
                <a:latin typeface="Consolas" panose="020B0609020204030204" pitchFamily="49" charset="0"/>
              </a:rPr>
              <a:t>onUploadError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 err="1">
                <a:latin typeface="Consolas" panose="020B0609020204030204" pitchFamily="49" charset="0"/>
              </a:rPr>
              <a:t>this.handleUploadError</a:t>
            </a:r>
            <a:r>
              <a:rPr lang="en-ID" sz="1800" dirty="0">
                <a:latin typeface="Consolas" panose="020B0609020204030204" pitchFamily="49" charset="0"/>
              </a:rPr>
              <a:t>}</a:t>
            </a:r>
          </a:p>
          <a:p>
            <a:r>
              <a:rPr lang="en-ID" sz="1800" dirty="0" err="1">
                <a:latin typeface="Consolas" panose="020B0609020204030204" pitchFamily="49" charset="0"/>
              </a:rPr>
              <a:t>onUploadSuccess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 err="1">
                <a:latin typeface="Consolas" panose="020B0609020204030204" pitchFamily="49" charset="0"/>
              </a:rPr>
              <a:t>this.handleUploadSuccess</a:t>
            </a:r>
            <a:r>
              <a:rPr lang="en-ID" sz="1800" dirty="0">
                <a:latin typeface="Consolas" panose="020B0609020204030204" pitchFamily="49" charset="0"/>
              </a:rPr>
              <a:t>}</a:t>
            </a:r>
          </a:p>
          <a:p>
            <a:r>
              <a:rPr lang="en-ID" sz="1800" dirty="0" err="1">
                <a:latin typeface="Consolas" panose="020B0609020204030204" pitchFamily="49" charset="0"/>
              </a:rPr>
              <a:t>onProgress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 err="1">
                <a:latin typeface="Consolas" panose="020B0609020204030204" pitchFamily="49" charset="0"/>
              </a:rPr>
              <a:t>this.handleProgress</a:t>
            </a:r>
            <a:r>
              <a:rPr lang="en-ID" sz="1800" dirty="0">
                <a:latin typeface="Consolas" panose="020B0609020204030204" pitchFamily="49" charset="0"/>
              </a:rPr>
              <a:t>}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/&gt;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&lt;/form&gt;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&lt;/div</a:t>
            </a:r>
            <a:r>
              <a:rPr lang="en-ID" sz="18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);}}</a:t>
            </a:r>
            <a:endParaRPr lang="en-ID" sz="1800" dirty="0">
              <a:latin typeface="Consolas" panose="020B0609020204030204" pitchFamily="49" charset="0"/>
            </a:endParaRPr>
          </a:p>
          <a:p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export default </a:t>
            </a:r>
            <a:r>
              <a:rPr lang="en-ID" sz="1800" dirty="0" err="1">
                <a:latin typeface="Consolas" panose="020B0609020204030204" pitchFamily="49" charset="0"/>
              </a:rPr>
              <a:t>ProfilePage</a:t>
            </a:r>
            <a:r>
              <a:rPr lang="en-ID" sz="1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579" y="39271"/>
            <a:ext cx="2435158" cy="754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i="1" dirty="0" err="1" smtClean="0">
                <a:solidFill>
                  <a:srgbClr val="7030A0"/>
                </a:solidFill>
              </a:rPr>
              <a:t>src</a:t>
            </a:r>
            <a:r>
              <a:rPr lang="en-US" sz="3200" b="1" i="1" dirty="0" smtClean="0">
                <a:solidFill>
                  <a:srgbClr val="7030A0"/>
                </a:solidFill>
              </a:rPr>
              <a:t>/App.js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20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36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9696"/>
                </a:solidFill>
              </a:rPr>
              <a:t>React &amp; Firebase Storage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6" t="2701" r="10702" b="5907"/>
          <a:stretch/>
        </p:blipFill>
        <p:spPr>
          <a:xfrm>
            <a:off x="355059" y="936033"/>
            <a:ext cx="8433881" cy="489340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20741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Gotham Medium" pitchFamily="2" charset="0"/>
              </a:rPr>
              <a:t>React &amp; Firebase</a:t>
            </a:r>
            <a:endParaRPr lang="id-ID" sz="72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Gotham" pitchFamily="50" charset="0"/>
              </a:rPr>
              <a:t>#2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 Firebase Database &amp; Storage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5" y="1294540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r\Downloads\firebase-logo-402F407EE0-seeklo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33" y="1532210"/>
            <a:ext cx="1330708" cy="1822887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85043" y="2579914"/>
            <a:ext cx="7350912" cy="3931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9696"/>
                </a:solidFill>
              </a:rPr>
              <a:t>Firebase </a:t>
            </a:r>
            <a:r>
              <a:rPr lang="en-US" sz="2400" b="1" dirty="0" err="1">
                <a:solidFill>
                  <a:srgbClr val="009696"/>
                </a:solidFill>
              </a:rPr>
              <a:t>Realtime</a:t>
            </a:r>
            <a:r>
              <a:rPr lang="en-US" sz="2400" b="1" dirty="0">
                <a:solidFill>
                  <a:srgbClr val="009696"/>
                </a:solidFill>
              </a:rPr>
              <a:t> Database</a:t>
            </a:r>
            <a:r>
              <a:rPr lang="en-US" sz="2400" dirty="0"/>
              <a:t> is a cloud-hosted database. Data is stored as JSON </a:t>
            </a:r>
            <a:r>
              <a:rPr lang="en-US" sz="2400" dirty="0" smtClean="0"/>
              <a:t>and </a:t>
            </a:r>
            <a:r>
              <a:rPr lang="en-US" sz="2400" dirty="0"/>
              <a:t>synchronized in </a:t>
            </a:r>
            <a:r>
              <a:rPr lang="en-US" sz="2400" dirty="0" err="1"/>
              <a:t>realtime</a:t>
            </a:r>
            <a:r>
              <a:rPr lang="en-US" sz="2400" dirty="0"/>
              <a:t> to </a:t>
            </a:r>
            <a:r>
              <a:rPr lang="en-US" sz="2400" dirty="0" smtClean="0"/>
              <a:t>every </a:t>
            </a:r>
            <a:r>
              <a:rPr lang="en-US" sz="2400" dirty="0"/>
              <a:t>client.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When </a:t>
            </a:r>
            <a:r>
              <a:rPr lang="en-US" sz="2400" dirty="0"/>
              <a:t>you build cross-platform apps with our iOS, Android, and JavaScript SDKs, all of your clients share one </a:t>
            </a:r>
            <a:r>
              <a:rPr lang="en-US" sz="2400" dirty="0" err="1"/>
              <a:t>Realtime</a:t>
            </a:r>
            <a:r>
              <a:rPr lang="en-US" sz="2400" dirty="0"/>
              <a:t> Database instance and automatically receive updates with the newest data.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 descr="C:\Users\usr\Downloads\logo-stand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2" y="59752"/>
            <a:ext cx="6900040" cy="23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05" t="40333" r="87201" b="53014"/>
          <a:stretch/>
        </p:blipFill>
        <p:spPr>
          <a:xfrm>
            <a:off x="5922081" y="1821929"/>
            <a:ext cx="1316919" cy="4363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682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023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9696"/>
                </a:solidFill>
              </a:rPr>
              <a:t>React &amp; Firebase Database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82" t="3460" r="7733" b="12668"/>
          <a:stretch/>
        </p:blipFill>
        <p:spPr>
          <a:xfrm>
            <a:off x="17392" y="1060313"/>
            <a:ext cx="9091024" cy="46984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21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5931" y="1031131"/>
            <a:ext cx="7299435" cy="1841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On your project </a:t>
            </a:r>
            <a:r>
              <a:rPr lang="en-US" sz="2200" dirty="0" err="1" smtClean="0"/>
              <a:t>dir</a:t>
            </a:r>
            <a:r>
              <a:rPr lang="en-US" sz="2200" dirty="0" smtClean="0"/>
              <a:t>, install Firebase Package!</a:t>
            </a:r>
          </a:p>
          <a:p>
            <a:endParaRPr lang="en-US" sz="1100" dirty="0"/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 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firebase --save </a:t>
            </a:r>
          </a:p>
          <a:p>
            <a:pPr marL="342900" indent="-342900">
              <a:buBlip>
                <a:blip r:embed="rId2"/>
              </a:buBlip>
            </a:pPr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On Firebase Database project, click </a:t>
            </a:r>
            <a:r>
              <a:rPr lang="en-US" sz="2200" b="1" i="1" dirty="0" smtClean="0"/>
              <a:t>Project Overview </a:t>
            </a:r>
            <a:r>
              <a:rPr lang="en-US" sz="2200" b="1" i="1" dirty="0" smtClean="0">
                <a:sym typeface="Wingdings" panose="05000000000000000000" pitchFamily="2" charset="2"/>
              </a:rPr>
              <a:t>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Add Firebase to Your Web App</a:t>
            </a:r>
            <a:r>
              <a:rPr lang="en-US" sz="2200" dirty="0" smtClean="0"/>
              <a:t> then copy its snippet code.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89890" y="48640"/>
            <a:ext cx="6935822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#1</a:t>
            </a:r>
            <a:r>
              <a:rPr lang="en-US" sz="3200" b="1" dirty="0" smtClean="0">
                <a:solidFill>
                  <a:srgbClr val="009696"/>
                </a:solidFill>
              </a:rPr>
              <a:t> Setup Firebase Database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5846323" y="5817140"/>
            <a:ext cx="3083668" cy="933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794" t="17335" r="12884" b="14045"/>
          <a:stretch/>
        </p:blipFill>
        <p:spPr>
          <a:xfrm>
            <a:off x="1673157" y="3424132"/>
            <a:ext cx="5826867" cy="298601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44201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07019" y="1070041"/>
            <a:ext cx="7299435" cy="4241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100" dirty="0" smtClean="0"/>
              <a:t>On Firebase Database Rules (also on JSON file </a:t>
            </a:r>
            <a:r>
              <a:rPr lang="en-US" sz="2100" i="1" dirty="0" err="1" smtClean="0"/>
              <a:t>database.rules.json</a:t>
            </a:r>
            <a:r>
              <a:rPr lang="en-US" sz="2100" i="1" dirty="0" smtClean="0"/>
              <a:t> </a:t>
            </a:r>
            <a:r>
              <a:rPr lang="en-US" sz="2100" b="1" dirty="0" smtClean="0">
                <a:solidFill>
                  <a:srgbClr val="FF0000"/>
                </a:solidFill>
              </a:rPr>
              <a:t>if any</a:t>
            </a:r>
            <a:r>
              <a:rPr lang="en-US" sz="2100" dirty="0" smtClean="0"/>
              <a:t>), set all its value to </a:t>
            </a:r>
            <a:r>
              <a:rPr lang="en-US" sz="2100" i="1" dirty="0" smtClean="0"/>
              <a:t>true</a:t>
            </a:r>
            <a:r>
              <a:rPr lang="en-US" sz="2100" dirty="0" smtClean="0"/>
              <a:t>: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"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rules": {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".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read": true,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".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write": true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}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89890" y="48640"/>
            <a:ext cx="6935822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#1</a:t>
            </a:r>
            <a:r>
              <a:rPr lang="en-US" sz="3200" b="1" dirty="0" smtClean="0">
                <a:solidFill>
                  <a:srgbClr val="009696"/>
                </a:solidFill>
              </a:rPr>
              <a:t> Setup Firebase Database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355" t="7698" r="1473" b="22747"/>
          <a:stretch/>
        </p:blipFill>
        <p:spPr>
          <a:xfrm>
            <a:off x="2936938" y="3375498"/>
            <a:ext cx="5876320" cy="314203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32426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18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#2 Create/Prepare Your React App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568312"/>
            <a:ext cx="7299435" cy="4020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Install create-react-app utility globally on your PC (if you have not done yet before)</a:t>
            </a:r>
          </a:p>
          <a:p>
            <a:endParaRPr lang="en-US" sz="1200" dirty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install -g create-react-app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Create </a:t>
            </a:r>
            <a:r>
              <a:rPr lang="en-US" sz="2500" dirty="0"/>
              <a:t>a </a:t>
            </a:r>
            <a:r>
              <a:rPr lang="en-US" sz="2500" dirty="0" smtClean="0"/>
              <a:t>new </a:t>
            </a:r>
            <a:r>
              <a:rPr lang="en-US" sz="2500" dirty="0"/>
              <a:t>react</a:t>
            </a:r>
            <a:r>
              <a:rPr lang="en-US" sz="2500" dirty="0" smtClean="0"/>
              <a:t> app or prepare yours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create-react-app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linyoa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linyoa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/>
              <a:t>Make </a:t>
            </a:r>
            <a:r>
              <a:rPr lang="en-US" sz="2500" dirty="0" smtClean="0"/>
              <a:t>sure </a:t>
            </a:r>
            <a:r>
              <a:rPr lang="en-US" sz="2500" dirty="0"/>
              <a:t>that </a:t>
            </a:r>
            <a:r>
              <a:rPr lang="en-US" sz="2500" dirty="0" smtClean="0"/>
              <a:t>it</a:t>
            </a:r>
            <a:r>
              <a:rPr lang="en-US" sz="2500" dirty="0"/>
              <a:t> runs </a:t>
            </a:r>
            <a:r>
              <a:rPr lang="en-US" sz="2500" dirty="0" smtClean="0"/>
              <a:t>successfully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start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5049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18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#2 Create/Prepare Your React App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568312"/>
            <a:ext cx="7721414" cy="4020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Install Firebase packages needed:</a:t>
            </a:r>
          </a:p>
          <a:p>
            <a:endParaRPr lang="en-US" sz="1200" dirty="0"/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 -g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firebase-tools</a:t>
            </a:r>
          </a:p>
          <a:p>
            <a:endParaRPr lang="en-US" sz="1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2417489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35030" y="58368"/>
            <a:ext cx="5593405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#3</a:t>
            </a:r>
            <a:r>
              <a:rPr lang="en-US" sz="3200" b="1" dirty="0" smtClean="0">
                <a:solidFill>
                  <a:srgbClr val="009696"/>
                </a:solidFill>
              </a:rPr>
              <a:t> Insert Snippet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Create </a:t>
            </a:r>
            <a:r>
              <a:rPr lang="en-US" sz="2400" i="1" dirty="0" err="1" smtClean="0">
                <a:solidFill>
                  <a:srgbClr val="009696"/>
                </a:solidFill>
              </a:rPr>
              <a:t>src</a:t>
            </a:r>
            <a:r>
              <a:rPr lang="en-US" sz="2400" i="1" dirty="0" smtClean="0">
                <a:solidFill>
                  <a:srgbClr val="009696"/>
                </a:solidFill>
              </a:rPr>
              <a:t>/fire.js</a:t>
            </a:r>
            <a:endParaRPr lang="en-US" sz="2000" b="1" i="1" dirty="0" smtClean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5563" y="1536971"/>
            <a:ext cx="8287965" cy="5116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>
                <a:latin typeface="Consolas" panose="020B0609020204030204" pitchFamily="49" charset="0"/>
              </a:rPr>
              <a:t>import </a:t>
            </a:r>
            <a:r>
              <a:rPr lang="en-ID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firebase</a:t>
            </a:r>
            <a:r>
              <a:rPr lang="en-ID" sz="2000" dirty="0">
                <a:latin typeface="Consolas" panose="020B0609020204030204" pitchFamily="49" charset="0"/>
              </a:rPr>
              <a:t> from </a:t>
            </a:r>
            <a:r>
              <a:rPr lang="en-ID" sz="2000" dirty="0" smtClean="0">
                <a:latin typeface="Consolas" panose="020B0609020204030204" pitchFamily="49" charset="0"/>
              </a:rPr>
              <a:t>'firebase';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config</a:t>
            </a:r>
            <a:r>
              <a:rPr lang="en-ID" sz="2000" dirty="0">
                <a:latin typeface="Consolas" panose="020B0609020204030204" pitchFamily="49" charset="0"/>
              </a:rPr>
              <a:t> =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apiKey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"a1b2c3d4e5f6g7h8i9j0"</a:t>
            </a:r>
            <a:r>
              <a:rPr lang="en-ID" sz="2000" dirty="0" smtClean="0">
                <a:latin typeface="Consolas" panose="020B0609020204030204" pitchFamily="49" charset="0"/>
              </a:rPr>
              <a:t>,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authDomain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"linyoa-37d9d.firebaseapp.com"</a:t>
            </a:r>
            <a:r>
              <a:rPr lang="en-ID" sz="20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databaseURL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"https://linyoa-37d9d.firebaseio.com"</a:t>
            </a:r>
            <a:r>
              <a:rPr lang="en-ID" sz="20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projectId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"linyoa-37d9d"</a:t>
            </a:r>
            <a:r>
              <a:rPr lang="en-ID" sz="20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storageBucket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"linyoa-37d9d.appspot.com"</a:t>
            </a:r>
            <a:r>
              <a:rPr lang="en-ID" sz="20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dirty="0" err="1" smtClean="0">
                <a:latin typeface="Consolas" panose="020B0609020204030204" pitchFamily="49" charset="0"/>
              </a:rPr>
              <a:t>messagingSenderId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"1234567890"</a:t>
            </a:r>
            <a:endParaRPr lang="en-ID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};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fire =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firebase</a:t>
            </a:r>
            <a:r>
              <a:rPr lang="en-ID" sz="2000" dirty="0" err="1">
                <a:latin typeface="Consolas" panose="020B0609020204030204" pitchFamily="49" charset="0"/>
              </a:rPr>
              <a:t>.initializeApp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config</a:t>
            </a:r>
            <a:r>
              <a:rPr lang="en-ID" sz="2000" dirty="0" smtClean="0">
                <a:latin typeface="Consolas" panose="020B0609020204030204" pitchFamily="49" charset="0"/>
              </a:rPr>
              <a:t>);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export default fire;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579" y="39271"/>
            <a:ext cx="2435158" cy="754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i="1" dirty="0" err="1" smtClean="0">
                <a:solidFill>
                  <a:srgbClr val="7030A0"/>
                </a:solidFill>
              </a:rPr>
              <a:t>src</a:t>
            </a:r>
            <a:r>
              <a:rPr lang="en-US" sz="3200" b="1" i="1" dirty="0" smtClean="0">
                <a:solidFill>
                  <a:srgbClr val="7030A0"/>
                </a:solidFill>
              </a:rPr>
              <a:t>/fire.js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75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11439</TotalTime>
  <Words>855</Words>
  <Application>Microsoft Office PowerPoint</Application>
  <PresentationFormat>On-screen Show (4:3)</PresentationFormat>
  <Paragraphs>228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1048</cp:revision>
  <dcterms:created xsi:type="dcterms:W3CDTF">2015-11-07T11:59:24Z</dcterms:created>
  <dcterms:modified xsi:type="dcterms:W3CDTF">2018-09-06T04:52:09Z</dcterms:modified>
</cp:coreProperties>
</file>