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69" r:id="rId2"/>
    <p:sldId id="346" r:id="rId3"/>
    <p:sldId id="339" r:id="rId4"/>
    <p:sldId id="347" r:id="rId5"/>
    <p:sldId id="349" r:id="rId6"/>
    <p:sldId id="350" r:id="rId7"/>
    <p:sldId id="351" r:id="rId8"/>
    <p:sldId id="352" r:id="rId9"/>
    <p:sldId id="353" r:id="rId10"/>
    <p:sldId id="355" r:id="rId11"/>
    <p:sldId id="356" r:id="rId12"/>
    <p:sldId id="359" r:id="rId13"/>
    <p:sldId id="360" r:id="rId14"/>
    <p:sldId id="357" r:id="rId15"/>
    <p:sldId id="358" r:id="rId16"/>
    <p:sldId id="387" r:id="rId17"/>
    <p:sldId id="388" r:id="rId18"/>
    <p:sldId id="386" r:id="rId19"/>
    <p:sldId id="370" r:id="rId20"/>
    <p:sldId id="361" r:id="rId21"/>
    <p:sldId id="362" r:id="rId22"/>
    <p:sldId id="364" r:id="rId23"/>
    <p:sldId id="363" r:id="rId24"/>
    <p:sldId id="365" r:id="rId25"/>
    <p:sldId id="366" r:id="rId26"/>
    <p:sldId id="367" r:id="rId27"/>
    <p:sldId id="368" r:id="rId28"/>
    <p:sldId id="379" r:id="rId29"/>
    <p:sldId id="371" r:id="rId30"/>
    <p:sldId id="373" r:id="rId31"/>
    <p:sldId id="374" r:id="rId32"/>
    <p:sldId id="375" r:id="rId33"/>
    <p:sldId id="376" r:id="rId34"/>
    <p:sldId id="380" r:id="rId35"/>
    <p:sldId id="378" r:id="rId36"/>
    <p:sldId id="381" r:id="rId37"/>
    <p:sldId id="382" r:id="rId38"/>
    <p:sldId id="383" r:id="rId39"/>
    <p:sldId id="384" r:id="rId40"/>
    <p:sldId id="385" r:id="rId41"/>
    <p:sldId id="348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#1</a:t>
            </a:r>
            <a:r>
              <a:rPr lang="id-ID" sz="3200" b="0" dirty="0" smtClean="0">
                <a:latin typeface="Gotham" pitchFamily="50" charset="0"/>
              </a:rPr>
              <a:t>  Basic Style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2156" y="693683"/>
            <a:ext cx="8481844" cy="542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{background-color: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yellow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rgb(0, 0, 255)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#00FF00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hsl(360, 100%, 75%)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600" b="1" i="1" dirty="0">
                <a:latin typeface="Consolas" pitchFamily="49" charset="0"/>
                <a:cs typeface="Consolas" pitchFamily="49" charset="0"/>
              </a:rPr>
              <a:t>Selamat datang!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h2&gt;</a:t>
            </a:r>
            <a:r>
              <a:rPr lang="id-ID" sz="2600" b="1" i="1" dirty="0">
                <a:latin typeface="Consolas" pitchFamily="49" charset="0"/>
                <a:cs typeface="Consolas" pitchFamily="49" charset="0"/>
              </a:rPr>
              <a:t>Purwadhika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2600" b="1" i="1" dirty="0">
                <a:latin typeface="Consolas" pitchFamily="49" charset="0"/>
                <a:cs typeface="Consolas" pitchFamily="49" charset="0"/>
              </a:rPr>
              <a:t>Startup &amp; Coding School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&lt;p&gt;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44510" y="0"/>
            <a:ext cx="3184638" cy="132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82313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46835" y="346825"/>
            <a:ext cx="5785945" cy="16711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" y="189171"/>
            <a:ext cx="5675582" cy="197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{background-color: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yellow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rgb(0, 0, 255)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#00FF00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hsl(360, 100%, 75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%)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;}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44510" y="-47298"/>
            <a:ext cx="3184638" cy="132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Color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3242" y="2002204"/>
            <a:ext cx="7866992" cy="4840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i="1" dirty="0">
                <a:latin typeface="Consolas" pitchFamily="49" charset="0"/>
                <a:cs typeface="Consolas" pitchFamily="49" charset="0"/>
              </a:rPr>
              <a:t>Red, Green, Blue Color 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Values</a:t>
            </a:r>
            <a:endParaRPr lang="id-ID" sz="2800" i="1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8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rgb(0, 0, 255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endParaRPr lang="id-ID" sz="16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i="1" dirty="0">
                <a:latin typeface="Consolas" pitchFamily="49" charset="0"/>
                <a:cs typeface="Consolas" pitchFamily="49" charset="0"/>
              </a:rPr>
              <a:t>Hexadecimal 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Value</a:t>
            </a:r>
          </a:p>
          <a:p>
            <a:pPr marL="342900" indent="-342900">
              <a:buBlip>
                <a:blip r:embed="rId2"/>
              </a:buBlip>
            </a:pPr>
            <a:r>
              <a:rPr lang="id-ID" sz="28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#00FF00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endParaRPr lang="id-ID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i="1" dirty="0">
                <a:latin typeface="Consolas" pitchFamily="49" charset="0"/>
                <a:cs typeface="Consolas" pitchFamily="49" charset="0"/>
              </a:rPr>
              <a:t>Hue, Saturation, Lightness 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Value</a:t>
            </a:r>
          </a:p>
          <a:p>
            <a:pPr marL="342900" indent="-342900">
              <a:buBlip>
                <a:blip r:embed="rId2"/>
              </a:buBlip>
            </a:pPr>
            <a:r>
              <a:rPr lang="id-ID" sz="28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hsl(360, 100%, 75%)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;}</a:t>
            </a:r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endParaRPr lang="id-ID" sz="16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i="1" dirty="0">
                <a:latin typeface="Consolas" pitchFamily="49" charset="0"/>
                <a:cs typeface="Consolas" pitchFamily="49" charset="0"/>
              </a:rPr>
              <a:t>Alpha 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Transparency</a:t>
            </a:r>
          </a:p>
          <a:p>
            <a:pPr marL="342900" indent="-342900">
              <a:buBlip>
                <a:blip r:embed="rId2"/>
              </a:buBlip>
            </a:pPr>
            <a:r>
              <a:rPr lang="id-ID" sz="2800" dirty="0"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rgba(0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255, 0.782)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342900" indent="-342900">
              <a:buBlip>
                <a:blip r:embed="rId2"/>
              </a:buBlip>
            </a:pP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color: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hsla(360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100%, 75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%, 0.5)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4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8" y="441420"/>
            <a:ext cx="8133347" cy="6085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body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background-color: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//background: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linear-gradient(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blue,yellow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linear-gradient(90deg,blue,yellow);</a:t>
            </a:r>
          </a:p>
          <a:p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radial-gradient(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blue,yellow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&lt;body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7316" y="441420"/>
            <a:ext cx="3610298" cy="8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Backgrounds</a:t>
            </a:r>
          </a:p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76585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2156" y="441420"/>
            <a:ext cx="8056184" cy="6085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body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lightgray;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url("lin.jpg");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background-position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left top;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background-size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1280px 720px;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7316" y="252248"/>
            <a:ext cx="3610298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Background</a:t>
            </a:r>
          </a:p>
          <a:p>
            <a:pPr algn="r"/>
            <a:r>
              <a:rPr lang="id-ID" sz="4000" b="1" dirty="0">
                <a:solidFill>
                  <a:srgbClr val="009696"/>
                </a:solidFill>
              </a:rPr>
              <a:t>Image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5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2156" y="693683"/>
            <a:ext cx="8481844" cy="542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font-family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"Impact", Arial;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font-style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italic;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uppercase;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line-through;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text-shadow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-4px 4px 4px red;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line-height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50%;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letter-spacing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2px;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word-spacing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4px;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left;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text-indent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2rem;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halo kamu!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27837" y="3862548"/>
            <a:ext cx="3137338" cy="132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Font &amp;</a:t>
            </a: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16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7114" y="677910"/>
            <a:ext cx="8056184" cy="6085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ont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-f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amily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400" i="1" dirty="0">
                <a:latin typeface="Consolas" pitchFamily="49" charset="0"/>
                <a:cs typeface="Consolas" pitchFamily="49" charset="0"/>
              </a:rPr>
              <a:t>web safe fonts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Arial, Helvetica, Times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Roman, Times, Courier New, Courier, Verdana, Georgia, Palatino, Garamond, Bookman, Comic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Sans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MS, Trebuchet MS, Arial Black, Impact</a:t>
            </a:r>
          </a:p>
          <a:p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fr-FR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font-style: </a:t>
            </a:r>
            <a:endParaRPr lang="id-ID" sz="24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ormal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italic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oblique</a:t>
            </a:r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capitalize, uppercase, lowercase,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none</a:t>
            </a:r>
          </a:p>
          <a:p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text-decoration: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underline, overline, line-through, </a:t>
            </a:r>
            <a:r>
              <a:rPr lang="en-ID" sz="2400" smtClean="0">
                <a:latin typeface="Consolas" pitchFamily="49" charset="0"/>
                <a:cs typeface="Consolas" pitchFamily="49" charset="0"/>
              </a:rPr>
              <a:t>wavy, </a:t>
            </a:r>
            <a:r>
              <a:rPr lang="id-ID" sz="2400" smtClean="0">
                <a:latin typeface="Consolas" pitchFamily="49" charset="0"/>
                <a:cs typeface="Consolas" pitchFamily="49" charset="0"/>
              </a:rPr>
              <a:t>none</a:t>
            </a:r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text-align: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left, center, right 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7316" y="-47299"/>
            <a:ext cx="3610298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Font &amp; Text</a:t>
            </a:r>
          </a:p>
        </p:txBody>
      </p:sp>
    </p:spTree>
    <p:extLst>
      <p:ext uri="{BB962C8B-B14F-4D97-AF65-F5344CB8AC3E}">
        <p14:creationId xmlns:p14="http://schemas.microsoft.com/office/powerpoint/2010/main" val="334000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30566" y="-47299"/>
            <a:ext cx="4367048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Google Fonts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7967" r="43645" b="7292"/>
          <a:stretch/>
        </p:blipFill>
        <p:spPr bwMode="auto">
          <a:xfrm>
            <a:off x="323195" y="1371599"/>
            <a:ext cx="8448703" cy="416209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6264" y="5565225"/>
            <a:ext cx="5826164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fonts.google.com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4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30566" y="-47299"/>
            <a:ext cx="4367048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Google Fonts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6264" y="5565225"/>
            <a:ext cx="5826164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fonts.google.com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8189" r="43904" b="12070"/>
          <a:stretch/>
        </p:blipFill>
        <p:spPr bwMode="auto">
          <a:xfrm>
            <a:off x="407313" y="1238882"/>
            <a:ext cx="8297839" cy="43197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17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30566" y="-47299"/>
            <a:ext cx="4367048" cy="129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Google Fonts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4136" y="346830"/>
            <a:ext cx="8655268" cy="6053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&lt;link href</a:t>
            </a:r>
            <a:r>
              <a:rPr lang="pl-PL" sz="21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'https</a:t>
            </a:r>
            <a:r>
              <a:rPr lang="pl-PL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pl-PL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fonts.googleapis.com/css?family=Tangerine|Sofia'</a:t>
            </a:r>
            <a:endParaRPr lang="en-US" sz="21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=</a:t>
            </a:r>
            <a:r>
              <a:rPr lang="pl-PL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'stylesheet'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h1 {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    font-family: 'Sofia';font-size: 50px;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h2 {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    font-family: 'Tangerine';font-size: 50px;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&lt;/head</a:t>
            </a:r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l-PL" sz="2100" dirty="0">
              <a:latin typeface="Consolas" pitchFamily="49" charset="0"/>
              <a:cs typeface="Consolas" pitchFamily="49" charset="0"/>
            </a:endParaRP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&lt;h1&gt;</a:t>
            </a:r>
            <a:r>
              <a:rPr lang="pl-PL" sz="2100" b="1" i="1" dirty="0">
                <a:latin typeface="Consolas" pitchFamily="49" charset="0"/>
                <a:cs typeface="Consolas" pitchFamily="49" charset="0"/>
              </a:rPr>
              <a:t>Ini Font Sofia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pl-PL" sz="2100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pl-PL" sz="2100" b="1" i="1" dirty="0">
                <a:latin typeface="Consolas" pitchFamily="49" charset="0"/>
                <a:cs typeface="Consolas" pitchFamily="49" charset="0"/>
              </a:rPr>
              <a:t>Ini Font Tangerine</a:t>
            </a:r>
            <a:r>
              <a:rPr lang="pl-PL" sz="2100" dirty="0">
                <a:latin typeface="Consolas" pitchFamily="49" charset="0"/>
                <a:cs typeface="Consolas" pitchFamily="49" charset="0"/>
              </a:rPr>
              <a:t>&lt;/h2</a:t>
            </a:r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2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l-PL" sz="2100" dirty="0" smtClean="0">
                <a:latin typeface="Consolas" pitchFamily="49" charset="0"/>
                <a:cs typeface="Consolas" pitchFamily="49" charset="0"/>
              </a:rPr>
              <a:t>body&gt;</a:t>
            </a:r>
            <a:endParaRPr lang="pl-PL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4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12" y="346831"/>
            <a:ext cx="7898520" cy="542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pl-PL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pl-PL" sz="3000" dirty="0">
                <a:latin typeface="Consolas" pitchFamily="49" charset="0"/>
                <a:cs typeface="Consolas" pitchFamily="49" charset="0"/>
              </a:rPr>
            </a:br>
            <a:r>
              <a:rPr lang="pl-PL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ul 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list-style-type</a:t>
            </a:r>
            <a:r>
              <a:rPr lang="pl-PL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pl-PL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3000" dirty="0">
              <a:latin typeface="Consolas" pitchFamily="49" charset="0"/>
              <a:cs typeface="Consolas" pitchFamily="49" charset="0"/>
            </a:endParaRPr>
          </a:p>
          <a:p>
            <a:r>
              <a:rPr lang="pl-PL" sz="30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pl-PL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ul&gt;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&lt;li&gt;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3000" b="1" i="1" dirty="0">
                <a:latin typeface="Consolas" pitchFamily="49" charset="0"/>
                <a:cs typeface="Consolas" pitchFamily="49" charset="0"/>
              </a:rPr>
              <a:t>#1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&lt;li&gt;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3000" b="1" i="1" dirty="0">
                <a:latin typeface="Consolas" pitchFamily="49" charset="0"/>
                <a:cs typeface="Consolas" pitchFamily="49" charset="0"/>
              </a:rPr>
              <a:t>#2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&lt;li&gt;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pl-PL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3000" b="1" i="1" dirty="0">
                <a:latin typeface="Consolas" pitchFamily="49" charset="0"/>
                <a:cs typeface="Consolas" pitchFamily="49" charset="0"/>
              </a:rPr>
              <a:t>#3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pl-PL" sz="3000" dirty="0">
                <a:latin typeface="Consolas" pitchFamily="49" charset="0"/>
                <a:cs typeface="Consolas" pitchFamily="49" charset="0"/>
              </a:rPr>
              <a:t>ul&gt;</a:t>
            </a:r>
          </a:p>
          <a:p>
            <a:r>
              <a:rPr lang="pl-PL" sz="3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pl-PL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pl-PL" sz="3000" dirty="0">
                <a:latin typeface="Consolas" pitchFamily="49" charset="0"/>
                <a:cs typeface="Consolas" pitchFamily="49" charset="0"/>
              </a:rPr>
            </a:br>
            <a:endParaRPr lang="pl-PL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06662" y="31531"/>
            <a:ext cx="3137338" cy="11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Lists</a:t>
            </a:r>
            <a:endParaRPr lang="id-ID" sz="4400" b="1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8373" y="5391801"/>
            <a:ext cx="8765627" cy="1182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fr-FR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-style-type: </a:t>
            </a:r>
            <a:endParaRPr lang="id-ID" sz="24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decimal, decimal-leading-zero,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unset, lower-roman, upper-roman, square, 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etc.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3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76389" y="31501"/>
            <a:ext cx="8003854" cy="1497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Front-End Development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044" y="1040523"/>
            <a:ext cx="7688544" cy="1828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/>
              <a:t>Front end development is </a:t>
            </a:r>
            <a:r>
              <a:rPr lang="en-US" sz="2400" dirty="0" smtClean="0"/>
              <a:t>the </a:t>
            </a:r>
            <a:r>
              <a:rPr lang="en-US" sz="2400" dirty="0"/>
              <a:t>development of code that creates the visual front-end elements of a software, </a:t>
            </a:r>
            <a:r>
              <a:rPr lang="en-US" sz="2400" dirty="0" smtClean="0"/>
              <a:t>application </a:t>
            </a:r>
            <a:r>
              <a:rPr lang="en-US" sz="2400" dirty="0"/>
              <a:t>or </a:t>
            </a:r>
            <a:r>
              <a:rPr lang="en-US" sz="2400" dirty="0" smtClean="0"/>
              <a:t>website.</a:t>
            </a:r>
            <a:r>
              <a:rPr lang="id-ID" sz="2400" dirty="0" smtClean="0"/>
              <a:t> </a:t>
            </a:r>
            <a:r>
              <a:rPr lang="en-US" sz="2400" dirty="0" smtClean="0"/>
              <a:t>Front </a:t>
            </a:r>
            <a:r>
              <a:rPr lang="en-US" sz="2400" dirty="0"/>
              <a:t>end languages include </a:t>
            </a:r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9696"/>
                </a:solidFill>
              </a:rPr>
              <a:t>CSS</a:t>
            </a:r>
            <a:r>
              <a:rPr lang="en-US" sz="2400" dirty="0"/>
              <a:t>, and </a:t>
            </a:r>
            <a:r>
              <a:rPr lang="en-US" sz="2400" b="1" dirty="0" err="1">
                <a:solidFill>
                  <a:srgbClr val="009696"/>
                </a:solidFill>
              </a:rPr>
              <a:t>Javascript</a:t>
            </a:r>
            <a:endParaRPr lang="en-US" sz="2000" b="1" dirty="0">
              <a:solidFill>
                <a:srgbClr val="009696"/>
              </a:solidFill>
            </a:endParaRPr>
          </a:p>
        </p:txBody>
      </p:sp>
      <p:pic>
        <p:nvPicPr>
          <p:cNvPr id="4098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8" y="2846024"/>
            <a:ext cx="2172275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74" y="2948131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31" y="3245702"/>
            <a:ext cx="1575897" cy="15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64453" y="5817476"/>
            <a:ext cx="3605671" cy="1182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34044" y="5238270"/>
            <a:ext cx="7688544" cy="115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 </a:t>
            </a:r>
            <a:r>
              <a:rPr lang="en-US" sz="2400" dirty="0" smtClean="0"/>
              <a:t>defin</a:t>
            </a:r>
            <a:r>
              <a:rPr lang="en-US" sz="2400" dirty="0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content of web pages</a:t>
            </a:r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</a:t>
            </a:r>
            <a:r>
              <a:rPr lang="en-US" sz="2400" dirty="0" err="1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layout of web </a:t>
            </a:r>
            <a:r>
              <a:rPr lang="en-US" sz="2400" dirty="0" smtClean="0"/>
              <a:t>pages</a:t>
            </a:r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JS</a:t>
            </a:r>
            <a:r>
              <a:rPr lang="en-US" sz="2400" dirty="0" smtClean="0"/>
              <a:t> program</a:t>
            </a:r>
            <a:r>
              <a:rPr lang="id-ID" sz="2400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behavior of web pages</a:t>
            </a:r>
            <a:endParaRPr lang="en-US" sz="2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9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284" y="409902"/>
            <a:ext cx="8481844" cy="6448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onten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pink;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0px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0px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onten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 semuanya!</a:t>
            </a:r>
            <a:endParaRPr lang="en-US" sz="32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2290" y="-110362"/>
            <a:ext cx="5249922" cy="1418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Width </a:t>
            </a:r>
            <a:r>
              <a:rPr lang="id-ID" sz="4000" b="1" dirty="0">
                <a:solidFill>
                  <a:srgbClr val="009696"/>
                </a:solidFill>
              </a:rPr>
              <a:t>&amp; Height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1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5220" y="0"/>
            <a:ext cx="848184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Absolute </a:t>
            </a:r>
            <a:r>
              <a:rPr lang="en-US" sz="28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Lengths</a:t>
            </a:r>
            <a:endParaRPr lang="id-ID" sz="2800" b="1" dirty="0" smtClean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  <a:p>
            <a:endParaRPr lang="en-US" sz="12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  <a:p>
            <a:r>
              <a:rPr lang="en-US" sz="2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the unit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for pixels</a:t>
            </a: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points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centimeters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millimeters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inches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picas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Relative </a:t>
            </a:r>
            <a:r>
              <a:rPr lang="en-US" sz="28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Lengths</a:t>
            </a:r>
            <a:endParaRPr lang="id-ID" sz="2800" b="1" dirty="0" smtClean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  <a:p>
            <a:endParaRPr lang="en-US" sz="12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the unit for percentages</a:t>
            </a: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current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font size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current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font size on the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element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the width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viewport divided by 100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the height of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viewport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vmin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the smaller viewport's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dimension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vmax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the larger viewport's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dimension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0</a:t>
            </a:r>
          </a:p>
          <a:p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relative to the x-height of font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1188" y="-110362"/>
            <a:ext cx="3831024" cy="1418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Unit Length</a:t>
            </a:r>
          </a:p>
        </p:txBody>
      </p:sp>
    </p:spTree>
    <p:extLst>
      <p:ext uri="{BB962C8B-B14F-4D97-AF65-F5344CB8AC3E}">
        <p14:creationId xmlns:p14="http://schemas.microsoft.com/office/powerpoint/2010/main" val="108091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10362"/>
            <a:ext cx="9144000" cy="1261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Padding, Border &amp; Margin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:\Purwadhika\Book Reference\CSS\5_Padding,Border,Mar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5" y="1011937"/>
            <a:ext cx="7172490" cy="55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86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"/>
            <a:ext cx="8686800" cy="6195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lightblue;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tanpa-padding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pakai-padding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25px;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"tanpa-padding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&gt;Tanpa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padding&lt;/div&gt;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br&gt;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"pakai-padding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&gt;Pakai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padding&lt;/div&gt;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2290" y="1"/>
            <a:ext cx="5249922" cy="10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4987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6754" y="331071"/>
            <a:ext cx="8686800" cy="5833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lightblue;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900px;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500px;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white;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padding-top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10px;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padding-bottom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20px;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padding-left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25px;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padding-right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30px;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div&gt;&lt;h1&gt;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Ini Padding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&lt;/h1&gt;&lt;/div&gt;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2290" y="1"/>
            <a:ext cx="5249922" cy="10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354583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42290" y="1"/>
            <a:ext cx="5249922" cy="10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Border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1796" y="0"/>
            <a:ext cx="8418783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lightblue;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900px; height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500px;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white;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padding: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25px;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20px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ridge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yellow;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10px;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-0.5rem 0.5rem 1rem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gray;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div&gt;&lt;</a:t>
            </a:r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Contoh Border</a:t>
            </a:r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h1&gt;&lt;/div&gt;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400" b="1" dirty="0" smtClean="0">
                <a:latin typeface="Gotham" pitchFamily="50" charset="0"/>
                <a:cs typeface="Consolas" pitchFamily="49" charset="0"/>
              </a:rPr>
              <a:t>B</a:t>
            </a:r>
            <a:r>
              <a:rPr lang="en-US" sz="2400" b="1" dirty="0" smtClean="0">
                <a:latin typeface="Gotham" pitchFamily="50" charset="0"/>
                <a:cs typeface="Consolas" pitchFamily="49" charset="0"/>
              </a:rPr>
              <a:t>order styles:</a:t>
            </a:r>
            <a:endParaRPr lang="en-US" sz="2400" b="1" dirty="0">
              <a:latin typeface="Gotham" pitchFamily="50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olid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dotted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dashed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inset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outset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g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roove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ridge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42290" y="1"/>
            <a:ext cx="5249922" cy="10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Margin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1796" y="0"/>
            <a:ext cx="8040416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lightblue;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900px; height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500px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margin-left: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200px;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white; background-color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 blue;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padding: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25px;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20px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ridge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yellow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div&gt;&lt;</a:t>
            </a:r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Contoh Border</a:t>
            </a:r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h1&gt;&lt;/div&gt;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400" b="1" dirty="0" smtClean="0">
                <a:latin typeface="Gotham" pitchFamily="50" charset="0"/>
                <a:cs typeface="Consolas" pitchFamily="49" charset="0"/>
              </a:rPr>
              <a:t>Margin</a:t>
            </a:r>
            <a:r>
              <a:rPr lang="en-US" sz="2400" b="1" dirty="0" smtClean="0">
                <a:latin typeface="Gotham" pitchFamily="50" charset="0"/>
                <a:cs typeface="Consolas" pitchFamily="49" charset="0"/>
              </a:rPr>
              <a:t>:</a:t>
            </a:r>
            <a:endParaRPr lang="en-US" sz="2400" b="1" dirty="0">
              <a:latin typeface="Gotham" pitchFamily="50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margin-top, margin-bottom, margin-right</a:t>
            </a:r>
          </a:p>
        </p:txBody>
      </p:sp>
    </p:spTree>
    <p:extLst>
      <p:ext uri="{BB962C8B-B14F-4D97-AF65-F5344CB8AC3E}">
        <p14:creationId xmlns:p14="http://schemas.microsoft.com/office/powerpoint/2010/main" val="109235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10362"/>
            <a:ext cx="9144000" cy="1261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Padding, Border &amp; Margin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:\Purwadhika\Book Reference\CSS\5_Padding,Border,Mar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5" y="1011937"/>
            <a:ext cx="7172490" cy="55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9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2</a:t>
            </a:r>
            <a:r>
              <a:rPr lang="en-US" sz="4000" b="1" dirty="0" smtClean="0">
                <a:solidFill>
                  <a:srgbClr val="009696"/>
                </a:solidFill>
              </a:rPr>
              <a:t>D Transforms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861" y="1348607"/>
            <a:ext cx="3511296" cy="3431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19300" y="1177158"/>
            <a:ext cx="5276850" cy="4494490"/>
            <a:chOff x="2259807" y="1691508"/>
            <a:chExt cx="4617243" cy="402656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21660" y="5423338"/>
              <a:ext cx="3484179" cy="0"/>
            </a:xfrm>
            <a:prstGeom prst="line">
              <a:avLst/>
            </a:prstGeom>
            <a:ln w="152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1111471" y="3681248"/>
              <a:ext cx="3484179" cy="0"/>
            </a:xfrm>
            <a:prstGeom prst="line">
              <a:avLst/>
            </a:prstGeom>
            <a:ln w="152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9807" y="1691508"/>
              <a:ext cx="4000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sz="4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9345" y="5010191"/>
              <a:ext cx="557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sz="4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2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264" y="0"/>
            <a:ext cx="8970588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margin: 50px;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purple;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translate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100px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100px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2D </a:t>
            </a:r>
            <a:r>
              <a:rPr lang="en-US" sz="3200" b="1" dirty="0" smtClean="0">
                <a:solidFill>
                  <a:srgbClr val="009696"/>
                </a:solidFill>
              </a:rPr>
              <a:t>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Translate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7" b="57112"/>
          <a:stretch/>
        </p:blipFill>
        <p:spPr bwMode="auto">
          <a:xfrm>
            <a:off x="6109142" y="3678046"/>
            <a:ext cx="2349062" cy="283311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7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26006" y="2502546"/>
            <a:ext cx="7776568" cy="3109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9696"/>
                </a:solidFill>
              </a:rPr>
              <a:t>CSS </a:t>
            </a:r>
            <a:r>
              <a:rPr lang="en-US" sz="3200" b="1" dirty="0" smtClean="0">
                <a:solidFill>
                  <a:srgbClr val="009696"/>
                </a:solidFill>
              </a:rPr>
              <a:t>(</a:t>
            </a:r>
            <a:r>
              <a:rPr lang="en-US" sz="3200" b="1" i="1" dirty="0" smtClean="0">
                <a:solidFill>
                  <a:srgbClr val="009696"/>
                </a:solidFill>
              </a:rPr>
              <a:t>Cascading</a:t>
            </a:r>
            <a:r>
              <a:rPr lang="en-US" sz="3200" b="1" i="1" dirty="0">
                <a:solidFill>
                  <a:srgbClr val="009696"/>
                </a:solidFill>
              </a:rPr>
              <a:t> Style </a:t>
            </a:r>
            <a:r>
              <a:rPr lang="en-US" sz="3200" b="1" i="1" dirty="0" smtClean="0">
                <a:solidFill>
                  <a:srgbClr val="009696"/>
                </a:solidFill>
              </a:rPr>
              <a:t>Sheets</a:t>
            </a:r>
            <a:r>
              <a:rPr lang="en-US" sz="3200" b="1" dirty="0" smtClean="0">
                <a:solidFill>
                  <a:srgbClr val="009696"/>
                </a:solidFill>
              </a:rPr>
              <a:t>) </a:t>
            </a:r>
            <a:r>
              <a:rPr lang="en-US" sz="2400" dirty="0" smtClean="0"/>
              <a:t>describes</a:t>
            </a:r>
            <a:r>
              <a:rPr lang="en-US" sz="2400" dirty="0"/>
              <a:t> how HTML elements are to be displayed on screen, paper, or in other </a:t>
            </a:r>
            <a:r>
              <a:rPr lang="en-US" sz="2400" dirty="0" smtClean="0"/>
              <a:t>media.</a:t>
            </a:r>
          </a:p>
          <a:p>
            <a:endParaRPr lang="en-US" sz="2400" dirty="0"/>
          </a:p>
          <a:p>
            <a:r>
              <a:rPr lang="en-US" sz="2400" dirty="0" smtClean="0"/>
              <a:t>CSS</a:t>
            </a:r>
            <a:r>
              <a:rPr lang="en-US" sz="2400" dirty="0"/>
              <a:t> saves a lot of work. It can control the layout of multiple web pages all at </a:t>
            </a:r>
            <a:r>
              <a:rPr lang="en-US" sz="2400" dirty="0" smtClean="0"/>
              <a:t>once. External </a:t>
            </a:r>
            <a:r>
              <a:rPr lang="en-US" sz="2400" dirty="0" err="1"/>
              <a:t>stylesheets</a:t>
            </a:r>
            <a:r>
              <a:rPr lang="en-US" sz="2400" dirty="0"/>
              <a:t> </a:t>
            </a:r>
            <a:r>
              <a:rPr lang="en-US" sz="2400" dirty="0" smtClean="0"/>
              <a:t>are better </a:t>
            </a:r>
            <a:r>
              <a:rPr lang="en-US" sz="2400" dirty="0"/>
              <a:t>stored in CSS </a:t>
            </a:r>
            <a:r>
              <a:rPr lang="en-US" sz="2400" dirty="0" smtClean="0"/>
              <a:t>files separately.</a:t>
            </a:r>
            <a:endParaRPr lang="en-US" sz="2400" dirty="0"/>
          </a:p>
        </p:txBody>
      </p:sp>
      <p:pic>
        <p:nvPicPr>
          <p:cNvPr id="8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11" y="520263"/>
            <a:ext cx="1647845" cy="16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1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1796" y="1"/>
            <a:ext cx="8970588" cy="670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margin: 50px;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purple;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rotate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45deg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2D </a:t>
            </a:r>
            <a:r>
              <a:rPr lang="en-US" sz="3200" b="1" dirty="0" smtClean="0">
                <a:solidFill>
                  <a:srgbClr val="009696"/>
                </a:solidFill>
              </a:rPr>
              <a:t>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Rotate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84" b="66379"/>
          <a:stretch/>
        </p:blipFill>
        <p:spPr bwMode="auto">
          <a:xfrm>
            <a:off x="6148554" y="3740103"/>
            <a:ext cx="2349063" cy="275529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95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1796" y="1"/>
            <a:ext cx="8970588" cy="670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margin: 50px;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purple;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0.75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1.25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2D </a:t>
            </a:r>
            <a:r>
              <a:rPr lang="en-US" sz="3200" b="1" dirty="0" smtClean="0">
                <a:solidFill>
                  <a:srgbClr val="009696"/>
                </a:solidFill>
              </a:rPr>
              <a:t>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Scale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84" b="66595"/>
          <a:stretch/>
        </p:blipFill>
        <p:spPr bwMode="auto">
          <a:xfrm>
            <a:off x="6219499" y="3783723"/>
            <a:ext cx="2356945" cy="274681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1796" y="1"/>
            <a:ext cx="7535914" cy="6489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margin: 50px;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purple;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skew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5deg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10deg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2D </a:t>
            </a:r>
            <a:r>
              <a:rPr lang="en-US" sz="3200" b="1" dirty="0" smtClean="0">
                <a:solidFill>
                  <a:srgbClr val="009696"/>
                </a:solidFill>
              </a:rPr>
              <a:t>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Skew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00" b="65948"/>
          <a:stretch/>
        </p:blipFill>
        <p:spPr bwMode="auto">
          <a:xfrm>
            <a:off x="6172202" y="3626064"/>
            <a:ext cx="2483069" cy="28636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20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4498" y="-47297"/>
            <a:ext cx="7535914" cy="6489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margin: 50px;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purple;</a:t>
            </a: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transform: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skew(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15deg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7deg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   rotate(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125deg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2D </a:t>
            </a:r>
            <a:r>
              <a:rPr lang="en-US" sz="3200" b="1" dirty="0" smtClean="0">
                <a:solidFill>
                  <a:srgbClr val="009696"/>
                </a:solidFill>
              </a:rPr>
              <a:t>Transforms</a:t>
            </a:r>
          </a:p>
          <a:p>
            <a:pPr algn="r"/>
            <a:r>
              <a:rPr lang="en-US" sz="2800" i="1" dirty="0">
                <a:solidFill>
                  <a:srgbClr val="009696"/>
                </a:solidFill>
              </a:rPr>
              <a:t>Multiple Transforms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42" b="65517"/>
          <a:stretch/>
        </p:blipFill>
        <p:spPr bwMode="auto">
          <a:xfrm>
            <a:off x="6101253" y="3730002"/>
            <a:ext cx="2396358" cy="284012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57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3D Transforms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861" y="1348607"/>
            <a:ext cx="3511296" cy="34315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19300" y="1177158"/>
            <a:ext cx="5276850" cy="4494490"/>
            <a:chOff x="2259807" y="1691508"/>
            <a:chExt cx="4617243" cy="402656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21660" y="5423338"/>
              <a:ext cx="3484179" cy="0"/>
            </a:xfrm>
            <a:prstGeom prst="line">
              <a:avLst/>
            </a:prstGeom>
            <a:ln w="1524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1111471" y="3681248"/>
              <a:ext cx="3484179" cy="0"/>
            </a:xfrm>
            <a:prstGeom prst="line">
              <a:avLst/>
            </a:prstGeom>
            <a:ln w="1524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9807" y="1691508"/>
              <a:ext cx="4000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9345" y="5010191"/>
              <a:ext cx="557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>
            <a:off x="2362200" y="5276574"/>
            <a:ext cx="335677" cy="3950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71700" y="5366848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34738" y="4691000"/>
            <a:ext cx="327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8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5638" y="5149876"/>
            <a:ext cx="457200" cy="79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sz="44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translateX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100px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Translate X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24" b="66667"/>
          <a:stretch/>
        </p:blipFill>
        <p:spPr bwMode="auto">
          <a:xfrm>
            <a:off x="6101953" y="4191000"/>
            <a:ext cx="3042047" cy="2667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992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translateY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100px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Translate Y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02" b="54167"/>
          <a:stretch/>
        </p:blipFill>
        <p:spPr bwMode="auto">
          <a:xfrm>
            <a:off x="6591300" y="4133849"/>
            <a:ext cx="1847850" cy="272415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971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translateZ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00px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Translate Z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13" b="64323"/>
          <a:stretch/>
        </p:blipFill>
        <p:spPr bwMode="auto">
          <a:xfrm>
            <a:off x="6278621" y="3995244"/>
            <a:ext cx="2457450" cy="2609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862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rotateX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45deg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Rotate X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12406" r="85482" b="69531"/>
          <a:stretch/>
        </p:blipFill>
        <p:spPr bwMode="auto">
          <a:xfrm>
            <a:off x="6166945" y="4327140"/>
            <a:ext cx="2503791" cy="191600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55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rotateY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45deg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Rotate Y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t="11794" r="86175" b="67708"/>
          <a:stretch/>
        </p:blipFill>
        <p:spPr bwMode="auto">
          <a:xfrm>
            <a:off x="6153150" y="4086156"/>
            <a:ext cx="2457450" cy="24576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974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2156" y="630616"/>
            <a:ext cx="8040418" cy="5707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&lt;title&gt;CSS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Styles&lt;/title&gt;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h1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style="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Hai!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78874"/>
            <a:ext cx="8173483" cy="13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Inline Styles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442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114" y="-152400"/>
            <a:ext cx="8490386" cy="6511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perspective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700px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    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30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rotateZ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45deg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1311" y="0"/>
            <a:ext cx="6132788" cy="130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3D Transforms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Rotate Z</a:t>
            </a:r>
            <a:endParaRPr lang="id-ID" sz="3200" i="1" dirty="0" smtClean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3" r="84041" b="65626"/>
          <a:stretch/>
        </p:blipFill>
        <p:spPr bwMode="auto">
          <a:xfrm>
            <a:off x="6219499" y="4105879"/>
            <a:ext cx="2514600" cy="225287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95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#1</a:t>
            </a:r>
            <a:r>
              <a:rPr lang="id-ID" sz="3200" b="0" dirty="0" smtClean="0">
                <a:latin typeface="Gotham" pitchFamily="50" charset="0"/>
              </a:rPr>
              <a:t>  Basic Style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2156" y="756744"/>
            <a:ext cx="8040418" cy="5580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&lt;title&gt;CSS 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Styles&lt;/title&gt;</a:t>
            </a:r>
          </a:p>
          <a:p>
            <a:r>
              <a:rPr lang="en-US" sz="3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id-ID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id-ID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h2 {color</a:t>
            </a:r>
            <a:r>
              <a:rPr lang="en-US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green</a:t>
            </a:r>
            <a:r>
              <a:rPr lang="en-US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id-ID" sz="31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100" dirty="0">
              <a:latin typeface="Consolas" pitchFamily="49" charset="0"/>
              <a:cs typeface="Consolas" pitchFamily="49" charset="0"/>
            </a:endParaRPr>
          </a:p>
          <a:p>
            <a:r>
              <a:rPr lang="en-US" sz="3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&lt;h2&gt;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Halo!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h2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100" dirty="0">
              <a:latin typeface="Consolas" pitchFamily="49" charset="0"/>
              <a:cs typeface="Consolas" pitchFamily="49" charset="0"/>
            </a:endParaRP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78874"/>
            <a:ext cx="8173483" cy="13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Internal Styles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7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9092" y="2049381"/>
            <a:ext cx="2655552" cy="7515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376052" y="244281"/>
            <a:ext cx="2286000" cy="7515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9092" y="2790496"/>
            <a:ext cx="7252130" cy="4067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html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&lt;title&gt;CSS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Styles&lt;/title&gt;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id-ID" sz="3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="text/</a:t>
            </a:r>
            <a:r>
              <a:rPr lang="en-US" sz="3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</a:t>
            </a:r>
            <a:endParaRPr lang="id-ID" sz="3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style.css"&gt;</a:t>
            </a:r>
            <a:endParaRPr lang="id-ID" sz="3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&lt;p&gt;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paragra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.&lt;/p&gt;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9894" y="323111"/>
            <a:ext cx="2624018" cy="1137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400" b="1" dirty="0">
                <a:solidFill>
                  <a:srgbClr val="009696"/>
                </a:solidFill>
              </a:rPr>
              <a:t>External Styles</a:t>
            </a:r>
            <a:endParaRPr lang="en-US" sz="4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3326" y="2049381"/>
            <a:ext cx="2655552" cy="814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i="1" dirty="0">
                <a:solidFill>
                  <a:schemeClr val="bg1"/>
                </a:solidFill>
              </a:rPr>
              <a:t>i</a:t>
            </a:r>
            <a:r>
              <a:rPr lang="id-ID" sz="3200" b="1" i="1" dirty="0" smtClean="0">
                <a:solidFill>
                  <a:schemeClr val="bg1"/>
                </a:solidFill>
              </a:rPr>
              <a:t>ndex.html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55342" y="244281"/>
            <a:ext cx="2655552" cy="814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i="1" dirty="0" smtClean="0">
                <a:solidFill>
                  <a:schemeClr val="bg1"/>
                </a:solidFill>
              </a:rPr>
              <a:t>style.css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50835" y="1182412"/>
            <a:ext cx="3689123" cy="1292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p 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blu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e;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>
            <a:stCxn id="2" idx="1"/>
          </p:cNvCxnSpPr>
          <p:nvPr/>
        </p:nvCxnSpPr>
        <p:spPr>
          <a:xfrm flipH="1" flipV="1">
            <a:off x="4020206" y="620043"/>
            <a:ext cx="1332000" cy="0"/>
          </a:xfrm>
          <a:prstGeom prst="line">
            <a:avLst/>
          </a:prstGeom>
          <a:ln w="5715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0207" y="620045"/>
            <a:ext cx="0" cy="2170452"/>
          </a:xfrm>
          <a:prstGeom prst="line">
            <a:avLst/>
          </a:prstGeom>
          <a:ln w="5715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20207" y="2790497"/>
            <a:ext cx="5234152" cy="0"/>
          </a:xfrm>
          <a:prstGeom prst="line">
            <a:avLst/>
          </a:prstGeom>
          <a:ln w="5715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3284" y="-226072"/>
            <a:ext cx="362607" cy="302698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54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538" y="1844566"/>
            <a:ext cx="4887310" cy="135583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2156" y="536020"/>
            <a:ext cx="8481844" cy="5580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 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{color: orange;}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{color: red;}</a:t>
            </a:r>
          </a:p>
          <a:p>
            <a:r>
              <a:rPr lang="id-ID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{color: blue;}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 {color: greenyellow}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&lt;/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h2&gt;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Halo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Hai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 class="mobil" id="avanza"&gt;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Ini Avanza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 class="mobil" id="alya"&gt;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Ini Alya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4152" y="0"/>
            <a:ext cx="3294996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Selector</a:t>
            </a:r>
          </a:p>
          <a:p>
            <a:pPr algn="r"/>
            <a:r>
              <a:rPr lang="en-US" sz="2400" i="1" dirty="0">
                <a:solidFill>
                  <a:srgbClr val="009696"/>
                </a:solidFill>
              </a:rPr>
              <a:t>telling CSS which </a:t>
            </a:r>
            <a:endParaRPr lang="id-ID" sz="2400" i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elements </a:t>
            </a:r>
            <a:r>
              <a:rPr lang="en-US" sz="2400" i="1" dirty="0">
                <a:solidFill>
                  <a:srgbClr val="009696"/>
                </a:solidFill>
              </a:rPr>
              <a:t>to </a:t>
            </a:r>
            <a:r>
              <a:rPr lang="en-US" sz="2400" i="1" dirty="0" smtClean="0">
                <a:solidFill>
                  <a:srgbClr val="009696"/>
                </a:solidFill>
              </a:rPr>
              <a:t>style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6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8730" y="402000"/>
            <a:ext cx="5029196" cy="1529256"/>
            <a:chOff x="662156" y="709447"/>
            <a:chExt cx="5029196" cy="1529256"/>
          </a:xfrm>
        </p:grpSpPr>
        <p:sp>
          <p:nvSpPr>
            <p:cNvPr id="2" name="Rectangle 1"/>
            <p:cNvSpPr/>
            <p:nvPr/>
          </p:nvSpPr>
          <p:spPr>
            <a:xfrm>
              <a:off x="662156" y="709447"/>
              <a:ext cx="4887310" cy="152925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>
            <a:xfrm>
              <a:off x="662156" y="756745"/>
              <a:ext cx="5029196" cy="14819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r>
                <a:rPr lang="id-ID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h2</a:t>
              </a:r>
              <a:r>
                <a:rPr lang="id-ID" sz="24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id-ID" sz="2400" b="1" dirty="0">
                  <a:latin typeface="Consolas" pitchFamily="49" charset="0"/>
                  <a:cs typeface="Consolas" pitchFamily="49" charset="0"/>
                </a:rPr>
                <a:t>{color: orange;}</a:t>
              </a:r>
            </a:p>
            <a:p>
              <a:r>
                <a:rPr lang="id-ID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id-ID" sz="24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id-ID" sz="2400" b="1" dirty="0">
                  <a:latin typeface="Consolas" pitchFamily="49" charset="0"/>
                  <a:cs typeface="Consolas" pitchFamily="49" charset="0"/>
                </a:rPr>
                <a:t>{color: red;}</a:t>
              </a:r>
            </a:p>
            <a:p>
              <a:r>
                <a:rPr lang="id-ID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</a:t>
              </a:r>
              <a:r>
                <a:rPr lang="id-ID" sz="24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mobil</a:t>
              </a:r>
              <a:r>
                <a:rPr lang="id-ID" sz="2400" b="1" dirty="0">
                  <a:latin typeface="Consolas" pitchFamily="49" charset="0"/>
                  <a:cs typeface="Consolas" pitchFamily="49" charset="0"/>
                </a:rPr>
                <a:t> {color: blue;}</a:t>
              </a:r>
            </a:p>
            <a:p>
              <a:r>
                <a:rPr lang="id-ID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id-ID" sz="24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avanza</a:t>
              </a:r>
              <a:r>
                <a:rPr lang="id-ID" sz="2400" b="1" dirty="0">
                  <a:latin typeface="Consolas" pitchFamily="49" charset="0"/>
                  <a:cs typeface="Consolas" pitchFamily="49" charset="0"/>
                </a:rPr>
                <a:t> {color: greenyellow</a:t>
              </a:r>
              <a:r>
                <a:rPr lang="id-ID" sz="2400" b="1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id-ID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5234152" y="0"/>
            <a:ext cx="3294996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Selector</a:t>
            </a:r>
          </a:p>
          <a:p>
            <a:pPr algn="r"/>
            <a:r>
              <a:rPr lang="en-US" sz="2400" i="1" dirty="0">
                <a:solidFill>
                  <a:srgbClr val="009696"/>
                </a:solidFill>
              </a:rPr>
              <a:t>telling CSS which </a:t>
            </a:r>
            <a:endParaRPr lang="id-ID" sz="2400" i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elements </a:t>
            </a:r>
            <a:r>
              <a:rPr lang="en-US" sz="2400" i="1" dirty="0">
                <a:solidFill>
                  <a:srgbClr val="009696"/>
                </a:solidFill>
              </a:rPr>
              <a:t>to </a:t>
            </a:r>
            <a:r>
              <a:rPr lang="en-US" sz="2400" i="1" dirty="0" smtClean="0">
                <a:solidFill>
                  <a:srgbClr val="009696"/>
                </a:solidFill>
              </a:rPr>
              <a:t>style</a:t>
            </a:r>
            <a:endParaRPr lang="en-US" sz="24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688" y="1883958"/>
            <a:ext cx="7866992" cy="3854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h2, p, .mobil &amp; #avanza </a:t>
            </a:r>
            <a:r>
              <a:rPr lang="id-ID" sz="2500" dirty="0" smtClean="0">
                <a:cs typeface="Consolas" pitchFamily="49" charset="0"/>
              </a:rPr>
              <a:t>are called </a:t>
            </a:r>
            <a:r>
              <a:rPr lang="id-ID" sz="2500" b="1" i="1" dirty="0" smtClean="0">
                <a:solidFill>
                  <a:srgbClr val="FF0000"/>
                </a:solidFill>
                <a:cs typeface="Consolas" pitchFamily="49" charset="0"/>
              </a:rPr>
              <a:t>Selectors</a:t>
            </a:r>
            <a:r>
              <a:rPr lang="id-ID" sz="2500" dirty="0" smtClean="0">
                <a:cs typeface="Consolas" pitchFamily="49" charset="0"/>
              </a:rPr>
              <a:t>.</a:t>
            </a:r>
          </a:p>
          <a:p>
            <a:endParaRPr lang="id-ID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{color: orange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;}</a:t>
            </a:r>
            <a:r>
              <a:rPr lang="id-ID" sz="2500" b="1" dirty="0" smtClean="0">
                <a:solidFill>
                  <a:srgbClr val="009696"/>
                </a:solidFill>
                <a:cs typeface="Consolas" pitchFamily="49" charset="0"/>
              </a:rPr>
              <a:t> </a:t>
            </a:r>
            <a:r>
              <a:rPr lang="id-ID" sz="2500" dirty="0" smtClean="0">
                <a:cs typeface="Consolas" pitchFamily="49" charset="0"/>
              </a:rPr>
              <a:t>are </a:t>
            </a:r>
            <a:r>
              <a:rPr lang="id-ID" sz="2500" b="1" i="1" dirty="0" smtClean="0">
                <a:solidFill>
                  <a:srgbClr val="FF0000"/>
                </a:solidFill>
                <a:cs typeface="Consolas" pitchFamily="49" charset="0"/>
              </a:rPr>
              <a:t>Property</a:t>
            </a:r>
            <a:r>
              <a:rPr lang="id-ID" sz="2500" dirty="0" smtClean="0">
                <a:cs typeface="Consolas" pitchFamily="49" charset="0"/>
              </a:rPr>
              <a:t> &amp; </a:t>
            </a:r>
            <a:r>
              <a:rPr lang="id-ID" sz="2500" b="1" i="1" dirty="0" smtClean="0">
                <a:solidFill>
                  <a:srgbClr val="FF0000"/>
                </a:solidFill>
                <a:cs typeface="Consolas" pitchFamily="49" charset="0"/>
              </a:rPr>
              <a:t>Value</a:t>
            </a:r>
            <a:r>
              <a:rPr lang="id-ID" sz="2500" dirty="0" smtClean="0">
                <a:cs typeface="Consolas" pitchFamily="49" charset="0"/>
              </a:rPr>
              <a:t>.</a:t>
            </a:r>
            <a:endParaRPr lang="id-ID" sz="2500" b="1" dirty="0" smtClean="0">
              <a:solidFill>
                <a:srgbClr val="009696"/>
              </a:solidFill>
              <a:cs typeface="Consolas" pitchFamily="49" charset="0"/>
            </a:endParaRPr>
          </a:p>
          <a:p>
            <a:endParaRPr lang="id-ID" sz="1200" dirty="0">
              <a:cs typeface="Consolas" pitchFamily="49" charset="0"/>
            </a:endParaRPr>
          </a:p>
          <a:p>
            <a:r>
              <a:rPr lang="id-ID" sz="2500" dirty="0" smtClean="0">
                <a:cs typeface="Consolas" pitchFamily="49" charset="0"/>
              </a:rPr>
              <a:t>To select an element to style, simply:</a:t>
            </a:r>
          </a:p>
          <a:p>
            <a:endParaRPr lang="id-ID" sz="1200" dirty="0" smtClean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500" dirty="0" smtClean="0">
                <a:cs typeface="Consolas" pitchFamily="49" charset="0"/>
              </a:rPr>
              <a:t>call its </a:t>
            </a:r>
            <a:r>
              <a:rPr lang="id-ID" sz="2500" b="1" dirty="0" smtClean="0">
                <a:cs typeface="Consolas" pitchFamily="49" charset="0"/>
              </a:rPr>
              <a:t>tag</a:t>
            </a:r>
            <a:r>
              <a:rPr lang="id-ID" sz="2500" dirty="0" smtClean="0">
                <a:cs typeface="Consolas" pitchFamily="49" charset="0"/>
              </a:rPr>
              <a:t> e.g 	</a:t>
            </a:r>
            <a:r>
              <a:rPr lang="en-US" sz="2500" dirty="0" smtClean="0">
                <a:cs typeface="Consolas" pitchFamily="49" charset="0"/>
              </a:rPr>
              <a:t>	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 {color: orange;}</a:t>
            </a:r>
          </a:p>
          <a:p>
            <a:endParaRPr lang="id-ID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500" dirty="0" smtClean="0">
                <a:cs typeface="Consolas" pitchFamily="49" charset="0"/>
              </a:rPr>
              <a:t>call its </a:t>
            </a:r>
            <a:r>
              <a:rPr lang="id-ID" sz="2500" b="1" dirty="0" smtClean="0">
                <a:cs typeface="Consolas" pitchFamily="49" charset="0"/>
              </a:rPr>
              <a:t>class</a:t>
            </a:r>
            <a:r>
              <a:rPr lang="id-ID" sz="2500" dirty="0" smtClean="0">
                <a:cs typeface="Consolas" pitchFamily="49" charset="0"/>
              </a:rPr>
              <a:t> e.g 	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.mobil </a:t>
            </a:r>
            <a:r>
              <a:rPr lang="id-ID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blue;}</a:t>
            </a:r>
          </a:p>
          <a:p>
            <a:endParaRPr lang="id-ID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id-ID" sz="2500" dirty="0">
                <a:cs typeface="Consolas" pitchFamily="49" charset="0"/>
              </a:rPr>
              <a:t>call its </a:t>
            </a:r>
            <a:r>
              <a:rPr lang="id-ID" sz="2500" b="1" dirty="0" smtClean="0">
                <a:cs typeface="Consolas" pitchFamily="49" charset="0"/>
              </a:rPr>
              <a:t>id</a:t>
            </a:r>
            <a:r>
              <a:rPr lang="id-ID" sz="2500" dirty="0" smtClean="0">
                <a:cs typeface="Consolas" pitchFamily="49" charset="0"/>
              </a:rPr>
              <a:t> </a:t>
            </a:r>
            <a:r>
              <a:rPr lang="id-ID" sz="2500" dirty="0">
                <a:cs typeface="Consolas" pitchFamily="49" charset="0"/>
              </a:rPr>
              <a:t>e.g </a:t>
            </a:r>
            <a:r>
              <a:rPr lang="id-ID" sz="2500" dirty="0" smtClean="0">
                <a:cs typeface="Consolas" pitchFamily="49" charset="0"/>
              </a:rPr>
              <a:t>	</a:t>
            </a:r>
            <a:r>
              <a:rPr lang="en-US" sz="2500" dirty="0" smtClean="0">
                <a:cs typeface="Consolas" pitchFamily="49" charset="0"/>
              </a:rPr>
              <a:t>	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#avanza </a:t>
            </a:r>
            <a:r>
              <a:rPr lang="id-ID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{color: </a:t>
            </a:r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green;}</a:t>
            </a:r>
            <a:endParaRPr lang="id-ID" sz="25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9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034" y="2522482"/>
            <a:ext cx="5722882" cy="583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2156" y="536020"/>
            <a:ext cx="8481844" cy="5580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 &lt;style&gt;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a[href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{color: red;}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&lt;a href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id-ID" b="1" i="1" dirty="0">
                <a:latin typeface="Consolas" pitchFamily="49" charset="0"/>
                <a:cs typeface="Consolas" pitchFamily="49" charset="0"/>
              </a:rPr>
              <a:t>Ini link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&lt;/a&gt;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44510" y="0"/>
            <a:ext cx="3184638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736856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7837</TotalTime>
  <Words>1797</Words>
  <Application>Microsoft Office PowerPoint</Application>
  <PresentationFormat>On-screen Show (4:3)</PresentationFormat>
  <Paragraphs>534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599</cp:revision>
  <dcterms:created xsi:type="dcterms:W3CDTF">2015-11-07T11:59:24Z</dcterms:created>
  <dcterms:modified xsi:type="dcterms:W3CDTF">2018-11-09T03:36:40Z</dcterms:modified>
</cp:coreProperties>
</file>