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369" r:id="rId2"/>
    <p:sldId id="426" r:id="rId3"/>
    <p:sldId id="440" r:id="rId4"/>
    <p:sldId id="442" r:id="rId5"/>
    <p:sldId id="443" r:id="rId6"/>
    <p:sldId id="444" r:id="rId7"/>
    <p:sldId id="439" r:id="rId8"/>
    <p:sldId id="424" r:id="rId9"/>
    <p:sldId id="445" r:id="rId10"/>
    <p:sldId id="446" r:id="rId11"/>
    <p:sldId id="431" r:id="rId12"/>
    <p:sldId id="447" r:id="rId13"/>
    <p:sldId id="451" r:id="rId14"/>
    <p:sldId id="432" r:id="rId15"/>
    <p:sldId id="449" r:id="rId16"/>
    <p:sldId id="433" r:id="rId17"/>
    <p:sldId id="434" r:id="rId18"/>
    <p:sldId id="435" r:id="rId19"/>
    <p:sldId id="436" r:id="rId20"/>
    <p:sldId id="437" r:id="rId21"/>
    <p:sldId id="438" r:id="rId22"/>
    <p:sldId id="450" r:id="rId23"/>
    <p:sldId id="453" r:id="rId24"/>
    <p:sldId id="452" r:id="rId2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A087"/>
    <a:srgbClr val="009696"/>
    <a:srgbClr val="A9FDB9"/>
    <a:srgbClr val="F6FEA8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0231" autoAdjust="0"/>
  </p:normalViewPr>
  <p:slideViewPr>
    <p:cSldViewPr snapToGrid="0">
      <p:cViewPr varScale="1">
        <p:scale>
          <a:sx n="55" d="100"/>
          <a:sy n="55" d="100"/>
        </p:scale>
        <p:origin x="355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4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Front-End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3168869"/>
            <a:ext cx="9143060" cy="24476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 smtClean="0"/>
              <a:t>React &amp; </a:t>
            </a:r>
            <a:r>
              <a:rPr lang="en-US" sz="8000" dirty="0" err="1" smtClean="0"/>
              <a:t>Redux</a:t>
            </a:r>
            <a:endParaRPr lang="id-ID" sz="6000" dirty="0" smtClean="0"/>
          </a:p>
          <a:p>
            <a:pPr algn="ctr"/>
            <a:r>
              <a:rPr lang="en-US" sz="3200" b="0" dirty="0" smtClean="0">
                <a:latin typeface="Gotham" pitchFamily="50" charset="0"/>
              </a:rPr>
              <a:t>Components </a:t>
            </a:r>
            <a:r>
              <a:rPr lang="en-US" sz="3200" b="0" dirty="0" smtClean="0">
                <a:latin typeface="Gotham" pitchFamily="50" charset="0"/>
              </a:rPr>
              <a:t>direct access</a:t>
            </a:r>
            <a:endParaRPr lang="en-US" sz="3200" b="0" dirty="0">
              <a:latin typeface="Gotham" pitchFamily="50" charset="0"/>
            </a:endParaRPr>
          </a:p>
        </p:txBody>
      </p:sp>
      <p:pic>
        <p:nvPicPr>
          <p:cNvPr id="2" name="Picture 2" descr="C:\Users\usr\Downloads\react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56" y="1347603"/>
            <a:ext cx="3100433" cy="2192103"/>
          </a:xfrm>
          <a:prstGeom prst="rect">
            <a:avLst/>
          </a:prstGeom>
          <a:noFill/>
          <a:effectLst>
            <a:glow rad="228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usr\Downloads\redu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240" y="1592316"/>
            <a:ext cx="1884095" cy="1702675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7588" y="343437"/>
            <a:ext cx="7663036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render(){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return (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&lt;div&gt;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&lt;center&gt;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&lt;h1&gt;{</a:t>
            </a:r>
            <a:r>
              <a:rPr lang="en-US" sz="2400" dirty="0" err="1">
                <a:latin typeface="Consolas" panose="020B0609020204030204" pitchFamily="49" charset="0"/>
              </a:rPr>
              <a:t>this.state.count</a:t>
            </a:r>
            <a:r>
              <a:rPr lang="en-US" sz="2400" dirty="0">
                <a:latin typeface="Consolas" panose="020B0609020204030204" pitchFamily="49" charset="0"/>
              </a:rPr>
              <a:t>}&lt;/h1&gt;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&lt;div&gt;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&lt;button </a:t>
            </a:r>
            <a:r>
              <a:rPr lang="en-US" sz="2400" dirty="0" err="1">
                <a:latin typeface="Consolas" panose="020B0609020204030204" pitchFamily="49" charset="0"/>
              </a:rPr>
              <a:t>onClick</a:t>
            </a:r>
            <a:r>
              <a:rPr lang="en-US" sz="2400" dirty="0">
                <a:latin typeface="Consolas" panose="020B0609020204030204" pitchFamily="49" charset="0"/>
              </a:rPr>
              <a:t> = {</a:t>
            </a:r>
            <a:r>
              <a:rPr lang="en-US" sz="2400" dirty="0" err="1">
                <a:latin typeface="Consolas" panose="020B0609020204030204" pitchFamily="49" charset="0"/>
              </a:rPr>
              <a:t>this.decrement</a:t>
            </a:r>
            <a:r>
              <a:rPr lang="en-US" sz="2400" dirty="0">
                <a:latin typeface="Consolas" panose="020B0609020204030204" pitchFamily="49" charset="0"/>
              </a:rPr>
              <a:t>}&gt;</a:t>
            </a:r>
            <a:r>
              <a:rPr lang="en-US" sz="2400" dirty="0" err="1" smtClean="0">
                <a:latin typeface="Consolas" panose="020B0609020204030204" pitchFamily="49" charset="0"/>
              </a:rPr>
              <a:t>Kurang</a:t>
            </a:r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&lt;/</a:t>
            </a:r>
            <a:r>
              <a:rPr lang="en-US" sz="2400" dirty="0">
                <a:latin typeface="Consolas" panose="020B0609020204030204" pitchFamily="49" charset="0"/>
              </a:rPr>
              <a:t>button&gt;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&lt;span&gt; &lt;/span&gt;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&lt;button </a:t>
            </a:r>
            <a:r>
              <a:rPr lang="en-US" sz="2400" dirty="0" err="1">
                <a:latin typeface="Consolas" panose="020B0609020204030204" pitchFamily="49" charset="0"/>
              </a:rPr>
              <a:t>onClick</a:t>
            </a:r>
            <a:r>
              <a:rPr lang="en-US" sz="2400" dirty="0">
                <a:latin typeface="Consolas" panose="020B0609020204030204" pitchFamily="49" charset="0"/>
              </a:rPr>
              <a:t> = {</a:t>
            </a:r>
            <a:r>
              <a:rPr lang="en-US" sz="2400" dirty="0" err="1">
                <a:latin typeface="Consolas" panose="020B0609020204030204" pitchFamily="49" charset="0"/>
              </a:rPr>
              <a:t>this.increment</a:t>
            </a:r>
            <a:r>
              <a:rPr lang="en-US" sz="2400" dirty="0">
                <a:latin typeface="Consolas" panose="020B0609020204030204" pitchFamily="49" charset="0"/>
              </a:rPr>
              <a:t>}&gt;</a:t>
            </a:r>
            <a:r>
              <a:rPr lang="en-US" sz="2400" dirty="0" err="1" smtClean="0">
                <a:latin typeface="Consolas" panose="020B0609020204030204" pitchFamily="49" charset="0"/>
              </a:rPr>
              <a:t>Tambah</a:t>
            </a:r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&lt;/</a:t>
            </a:r>
            <a:r>
              <a:rPr lang="en-US" sz="2400" dirty="0">
                <a:latin typeface="Consolas" panose="020B0609020204030204" pitchFamily="49" charset="0"/>
              </a:rPr>
              <a:t>button&gt;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&lt;/div&gt;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&lt;/center&gt;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&lt;/div&gt;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export default </a:t>
            </a:r>
            <a:r>
              <a:rPr lang="en-US" sz="2400" dirty="0" smtClean="0">
                <a:latin typeface="Consolas" panose="020B0609020204030204" pitchFamily="49" charset="0"/>
              </a:rPr>
              <a:t>App;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14346" y="94613"/>
            <a:ext cx="4404826" cy="914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err="1" smtClean="0">
                <a:solidFill>
                  <a:srgbClr val="009696"/>
                </a:solidFill>
              </a:rPr>
              <a:t>src</a:t>
            </a:r>
            <a:r>
              <a:rPr lang="en-US" sz="3200" b="1" dirty="0" smtClean="0">
                <a:solidFill>
                  <a:srgbClr val="009696"/>
                </a:solidFill>
              </a:rPr>
              <a:t>/App.js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#1 Basic Template</a:t>
            </a:r>
          </a:p>
        </p:txBody>
      </p:sp>
    </p:spTree>
    <p:extLst>
      <p:ext uri="{BB962C8B-B14F-4D97-AF65-F5344CB8AC3E}">
        <p14:creationId xmlns:p14="http://schemas.microsoft.com/office/powerpoint/2010/main" val="2500530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40186" y="551782"/>
            <a:ext cx="8544903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latin typeface="Consolas" panose="020B0609020204030204" pitchFamily="49" charset="0"/>
              </a:rPr>
              <a:t>import React from 'react';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import </a:t>
            </a:r>
            <a:r>
              <a:rPr lang="en-US" sz="3200" dirty="0" err="1">
                <a:latin typeface="Consolas" panose="020B0609020204030204" pitchFamily="49" charset="0"/>
              </a:rPr>
              <a:t>ReactDOM</a:t>
            </a:r>
            <a:r>
              <a:rPr lang="en-US" sz="3200" dirty="0">
                <a:latin typeface="Consolas" panose="020B0609020204030204" pitchFamily="49" charset="0"/>
              </a:rPr>
              <a:t> from 'react-</a:t>
            </a:r>
            <a:r>
              <a:rPr lang="en-US" sz="3200" dirty="0" err="1">
                <a:latin typeface="Consolas" panose="020B0609020204030204" pitchFamily="49" charset="0"/>
              </a:rPr>
              <a:t>dom</a:t>
            </a:r>
            <a:r>
              <a:rPr lang="en-US" sz="3200" dirty="0" smtClean="0">
                <a:latin typeface="Consolas" panose="020B0609020204030204" pitchFamily="49" charset="0"/>
              </a:rPr>
              <a:t>';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import App from './App';</a:t>
            </a:r>
          </a:p>
          <a:p>
            <a:endParaRPr lang="en-US" sz="3200" dirty="0" smtClean="0">
              <a:latin typeface="Consolas" panose="020B0609020204030204" pitchFamily="49" charset="0"/>
            </a:endParaRPr>
          </a:p>
          <a:p>
            <a:r>
              <a:rPr lang="en-US" sz="3200" dirty="0" err="1">
                <a:latin typeface="Consolas" panose="020B0609020204030204" pitchFamily="49" charset="0"/>
              </a:rPr>
              <a:t>ReactDOM.render</a:t>
            </a:r>
            <a:r>
              <a:rPr lang="en-US" sz="3200" dirty="0">
                <a:latin typeface="Consolas" panose="020B0609020204030204" pitchFamily="49" charset="0"/>
              </a:rPr>
              <a:t>(&lt;App /&gt;, </a:t>
            </a:r>
            <a:r>
              <a:rPr lang="en-US" sz="3200" dirty="0" err="1">
                <a:latin typeface="Consolas" panose="020B0609020204030204" pitchFamily="49" charset="0"/>
              </a:rPr>
              <a:t>document.getElementById</a:t>
            </a:r>
            <a:r>
              <a:rPr lang="en-US" sz="3200" dirty="0">
                <a:latin typeface="Consolas" panose="020B0609020204030204" pitchFamily="49" charset="0"/>
              </a:rPr>
              <a:t>('root'));</a:t>
            </a:r>
          </a:p>
          <a:p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55324" y="94613"/>
            <a:ext cx="3663847" cy="914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err="1" smtClean="0">
                <a:solidFill>
                  <a:srgbClr val="009696"/>
                </a:solidFill>
              </a:rPr>
              <a:t>src</a:t>
            </a:r>
            <a:r>
              <a:rPr lang="en-US" sz="3200" b="1" dirty="0" smtClean="0">
                <a:solidFill>
                  <a:srgbClr val="009696"/>
                </a:solidFill>
              </a:rPr>
              <a:t>/index.js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#2 Basic template</a:t>
            </a:r>
            <a:endParaRPr lang="en-US" sz="32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508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1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0000" i="1" dirty="0" smtClean="0">
                <a:solidFill>
                  <a:srgbClr val="009696"/>
                </a:solidFill>
              </a:rPr>
              <a:t>?</a:t>
            </a:r>
            <a:endParaRPr lang="en-US" sz="50000" b="1" dirty="0">
              <a:solidFill>
                <a:srgbClr val="009696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3999" cy="6035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7200" b="1" dirty="0" smtClean="0">
                <a:solidFill>
                  <a:schemeClr val="bg1"/>
                </a:solidFill>
              </a:rPr>
              <a:t>How to Use </a:t>
            </a:r>
          </a:p>
          <a:p>
            <a:pPr algn="ctr">
              <a:lnSpc>
                <a:spcPct val="100000"/>
              </a:lnSpc>
            </a:pPr>
            <a:r>
              <a:rPr lang="en-US" sz="7200" b="1" dirty="0" err="1" smtClean="0">
                <a:solidFill>
                  <a:schemeClr val="bg1"/>
                </a:solidFill>
              </a:rPr>
              <a:t>Redux</a:t>
            </a:r>
            <a:r>
              <a:rPr lang="en-US" sz="7200" b="1" dirty="0" smtClean="0">
                <a:solidFill>
                  <a:schemeClr val="bg1"/>
                </a:solidFill>
              </a:rPr>
              <a:t> On</a:t>
            </a:r>
          </a:p>
          <a:p>
            <a:pPr algn="ctr">
              <a:lnSpc>
                <a:spcPct val="100000"/>
              </a:lnSpc>
            </a:pPr>
            <a:r>
              <a:rPr lang="en-US" sz="7200" b="1" dirty="0" smtClean="0">
                <a:solidFill>
                  <a:schemeClr val="bg1"/>
                </a:solidFill>
              </a:rPr>
              <a:t>React Project</a:t>
            </a:r>
          </a:p>
          <a:p>
            <a:pPr algn="ctr">
              <a:lnSpc>
                <a:spcPct val="100000"/>
              </a:lnSpc>
            </a:pPr>
            <a:endParaRPr 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i="1" dirty="0" smtClean="0">
                <a:solidFill>
                  <a:schemeClr val="bg1"/>
                </a:solidFill>
              </a:rPr>
              <a:t>“let’s code step by step”</a:t>
            </a:r>
            <a:endParaRPr lang="en-US" sz="5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52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43343"/>
            <a:ext cx="9143999" cy="210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b="1" dirty="0" smtClean="0">
                <a:solidFill>
                  <a:schemeClr val="bg1"/>
                </a:solidFill>
              </a:rPr>
              <a:t>Remember this schema!</a:t>
            </a:r>
          </a:p>
          <a:p>
            <a:pPr algn="ctr">
              <a:lnSpc>
                <a:spcPct val="10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$ </a:t>
            </a:r>
            <a:r>
              <a:rPr lang="en-US" sz="2800" dirty="0" err="1">
                <a:solidFill>
                  <a:schemeClr val="bg1"/>
                </a:solidFill>
              </a:rPr>
              <a:t>npm</a:t>
            </a:r>
            <a:r>
              <a:rPr lang="en-US" sz="2800" dirty="0">
                <a:solidFill>
                  <a:schemeClr val="bg1"/>
                </a:solidFill>
              </a:rPr>
              <a:t> install </a:t>
            </a:r>
            <a:r>
              <a:rPr lang="en-US" sz="2800" dirty="0" err="1">
                <a:solidFill>
                  <a:schemeClr val="bg1"/>
                </a:solidFill>
              </a:rPr>
              <a:t>redux</a:t>
            </a:r>
            <a:r>
              <a:rPr lang="en-US" sz="2800" dirty="0">
                <a:solidFill>
                  <a:schemeClr val="bg1"/>
                </a:solidFill>
              </a:rPr>
              <a:t> react-</a:t>
            </a:r>
            <a:r>
              <a:rPr lang="en-US" sz="2800" dirty="0" err="1">
                <a:solidFill>
                  <a:schemeClr val="bg1"/>
                </a:solidFill>
              </a:rPr>
              <a:t>redux</a:t>
            </a:r>
            <a:r>
              <a:rPr lang="en-US" sz="2800" dirty="0">
                <a:solidFill>
                  <a:schemeClr val="bg1"/>
                </a:solidFill>
              </a:rPr>
              <a:t> --save</a:t>
            </a:r>
          </a:p>
          <a:p>
            <a:pPr algn="ctr">
              <a:lnSpc>
                <a:spcPct val="100000"/>
              </a:lnSpc>
            </a:pPr>
            <a:endParaRPr lang="en-US" sz="3200" i="1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7976" y="2390172"/>
            <a:ext cx="7408045" cy="2668211"/>
            <a:chOff x="1342417" y="3190300"/>
            <a:chExt cx="6882319" cy="2325283"/>
          </a:xfrm>
        </p:grpSpPr>
        <p:sp>
          <p:nvSpPr>
            <p:cNvPr id="8" name="Rectangle 7"/>
            <p:cNvSpPr/>
            <p:nvPr/>
          </p:nvSpPr>
          <p:spPr>
            <a:xfrm>
              <a:off x="6275961" y="3256744"/>
              <a:ext cx="1948775" cy="225883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361872" y="3190300"/>
              <a:ext cx="1692613" cy="7295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42417" y="3320389"/>
              <a:ext cx="171206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D" sz="2400" dirty="0" smtClean="0">
                  <a:solidFill>
                    <a:schemeClr val="bg1"/>
                  </a:solidFill>
                  <a:latin typeface="Gotham Medium" panose="02000603030000020004" pitchFamily="2" charset="0"/>
                </a:rPr>
                <a:t>Reducers</a:t>
              </a:r>
              <a:endParaRPr lang="en-ID" sz="2400" dirty="0">
                <a:solidFill>
                  <a:schemeClr val="bg1"/>
                </a:solidFill>
                <a:latin typeface="Gotham Medium" panose="02000603030000020004" pitchFamily="2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361872" y="4634838"/>
              <a:ext cx="1692613" cy="72957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2417" y="4764927"/>
              <a:ext cx="171206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D" sz="2400" dirty="0" smtClean="0">
                  <a:solidFill>
                    <a:schemeClr val="bg1"/>
                  </a:solidFill>
                  <a:latin typeface="Gotham Medium" panose="02000603030000020004" pitchFamily="2" charset="0"/>
                </a:rPr>
                <a:t>Store</a:t>
              </a:r>
              <a:endParaRPr lang="en-ID" sz="2400" dirty="0">
                <a:solidFill>
                  <a:schemeClr val="bg1"/>
                </a:solidFill>
                <a:latin typeface="Gotham Medium" panose="02000603030000020004" pitchFamily="2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4357" y="4634838"/>
              <a:ext cx="1692613" cy="729574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34902" y="4764927"/>
              <a:ext cx="171206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D" sz="2400" dirty="0" smtClean="0">
                  <a:solidFill>
                    <a:schemeClr val="bg1"/>
                  </a:solidFill>
                  <a:latin typeface="Gotham Medium" panose="02000603030000020004" pitchFamily="2" charset="0"/>
                </a:rPr>
                <a:t>Provider</a:t>
              </a:r>
              <a:endParaRPr lang="en-ID" sz="2400" dirty="0">
                <a:solidFill>
                  <a:schemeClr val="bg1"/>
                </a:solidFill>
                <a:latin typeface="Gotham Medium" panose="02000603030000020004" pitchFamily="2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404043" y="3375498"/>
              <a:ext cx="1692613" cy="72957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84588" y="3413253"/>
              <a:ext cx="171206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Gotham Medium" panose="02000603030000020004" pitchFamily="2" charset="0"/>
                </a:rPr>
                <a:t>Smart</a:t>
              </a:r>
            </a:p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Gotham Medium" panose="02000603030000020004" pitchFamily="2" charset="0"/>
                </a:rPr>
                <a:t>Component</a:t>
              </a:r>
              <a:endParaRPr lang="en-ID" dirty="0">
                <a:solidFill>
                  <a:schemeClr val="bg1"/>
                </a:solidFill>
                <a:latin typeface="Gotham Medium" panose="02000603030000020004" pitchFamily="2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404043" y="4634838"/>
              <a:ext cx="1692613" cy="72957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84588" y="4714128"/>
              <a:ext cx="1712068" cy="5632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Gotham Medium" panose="02000603030000020004" pitchFamily="2" charset="0"/>
                </a:rPr>
                <a:t>Dummy Component</a:t>
              </a:r>
              <a:endParaRPr lang="en-ID" dirty="0">
                <a:solidFill>
                  <a:schemeClr val="bg1"/>
                </a:solidFill>
                <a:latin typeface="Gotham Medium" panose="02000603030000020004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82968" y="4120775"/>
              <a:ext cx="8349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400" b="1" dirty="0" smtClean="0">
                  <a:latin typeface="Gotham Medium" panose="02000603030000020004" pitchFamily="2" charset="0"/>
                </a:rPr>
                <a:t>Pass Data</a:t>
              </a:r>
              <a:endParaRPr lang="en-ID" sz="1400" b="1" dirty="0">
                <a:latin typeface="Gotham Medium" panose="02000603030000020004" pitchFamily="2" charset="0"/>
              </a:endParaRPr>
            </a:p>
          </p:txBody>
        </p:sp>
        <p:cxnSp>
          <p:nvCxnSpPr>
            <p:cNvPr id="20" name="Straight Arrow Connector 19"/>
            <p:cNvCxnSpPr>
              <a:stCxn id="15" idx="2"/>
              <a:endCxn id="17" idx="0"/>
            </p:cNvCxnSpPr>
            <p:nvPr/>
          </p:nvCxnSpPr>
          <p:spPr>
            <a:xfrm>
              <a:off x="7250350" y="4105072"/>
              <a:ext cx="0" cy="529766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280882" y="4116666"/>
              <a:ext cx="8349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400" b="1" dirty="0" smtClean="0">
                  <a:latin typeface="Gotham Medium" panose="02000603030000020004" pitchFamily="2" charset="0"/>
                </a:rPr>
                <a:t>as</a:t>
              </a:r>
            </a:p>
            <a:p>
              <a:pPr algn="ctr"/>
              <a:r>
                <a:rPr lang="en-ID" sz="1400" b="1" dirty="0" smtClean="0">
                  <a:latin typeface="Gotham Medium" panose="02000603030000020004" pitchFamily="2" charset="0"/>
                </a:rPr>
                <a:t>Props</a:t>
              </a:r>
              <a:endParaRPr lang="en-ID" sz="1400" b="1" dirty="0">
                <a:latin typeface="Gotham Medium" panose="02000603030000020004" pitchFamily="2" charset="0"/>
              </a:endParaRPr>
            </a:p>
          </p:txBody>
        </p:sp>
        <p:cxnSp>
          <p:nvCxnSpPr>
            <p:cNvPr id="22" name="Elbow Connector 21"/>
            <p:cNvCxnSpPr>
              <a:stCxn id="13" idx="3"/>
              <a:endCxn id="8" idx="1"/>
            </p:cNvCxnSpPr>
            <p:nvPr/>
          </p:nvCxnSpPr>
          <p:spPr>
            <a:xfrm flipV="1">
              <a:off x="5346970" y="4386164"/>
              <a:ext cx="928991" cy="613461"/>
            </a:xfrm>
            <a:prstGeom prst="bentConnector3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2" idx="3"/>
              <a:endCxn id="14" idx="1"/>
            </p:cNvCxnSpPr>
            <p:nvPr/>
          </p:nvCxnSpPr>
          <p:spPr>
            <a:xfrm>
              <a:off x="3054485" y="4995760"/>
              <a:ext cx="580417" cy="0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2"/>
              <a:endCxn id="11" idx="0"/>
            </p:cNvCxnSpPr>
            <p:nvPr/>
          </p:nvCxnSpPr>
          <p:spPr>
            <a:xfrm>
              <a:off x="2208179" y="3919874"/>
              <a:ext cx="0" cy="714964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0" idx="3"/>
            </p:cNvCxnSpPr>
            <p:nvPr/>
          </p:nvCxnSpPr>
          <p:spPr>
            <a:xfrm flipH="1" flipV="1">
              <a:off x="3054485" y="3551222"/>
              <a:ext cx="704715" cy="12620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3654357" y="3190300"/>
              <a:ext cx="1692613" cy="72957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34902" y="3320389"/>
              <a:ext cx="171206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D" sz="2400" dirty="0" smtClean="0">
                  <a:solidFill>
                    <a:schemeClr val="bg1"/>
                  </a:solidFill>
                  <a:latin typeface="Gotham Medium" panose="02000603030000020004" pitchFamily="2" charset="0"/>
                </a:rPr>
                <a:t>Actions</a:t>
              </a:r>
              <a:endParaRPr lang="en-ID" sz="2400" dirty="0">
                <a:solidFill>
                  <a:schemeClr val="bg1"/>
                </a:solidFill>
                <a:latin typeface="Gotham Medium" panose="02000603030000020004" pitchFamily="2" charset="0"/>
              </a:endParaRPr>
            </a:p>
          </p:txBody>
        </p:sp>
        <p:cxnSp>
          <p:nvCxnSpPr>
            <p:cNvPr id="28" name="Elbow Connector 27"/>
            <p:cNvCxnSpPr>
              <a:stCxn id="8" idx="3"/>
              <a:endCxn id="27" idx="3"/>
            </p:cNvCxnSpPr>
            <p:nvPr/>
          </p:nvCxnSpPr>
          <p:spPr>
            <a:xfrm flipH="1" flipV="1">
              <a:off x="5346970" y="3551222"/>
              <a:ext cx="2877766" cy="834942"/>
            </a:xfrm>
            <a:prstGeom prst="bentConnector5">
              <a:avLst>
                <a:gd name="adj1" fmla="val -10357"/>
                <a:gd name="adj2" fmla="val 167288"/>
                <a:gd name="adj3" fmla="val 78228"/>
              </a:avLst>
            </a:prstGeom>
            <a:ln w="76200"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0188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67740" y="1566153"/>
            <a:ext cx="8544903" cy="5094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anose="020B0609020204030204" pitchFamily="49" charset="0"/>
              </a:rPr>
              <a:t>import React, { Component } from 'react';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import { connect } from 'react-</a:t>
            </a:r>
            <a:r>
              <a:rPr lang="en-US" sz="2400" dirty="0" err="1">
                <a:latin typeface="Consolas" panose="020B0609020204030204" pitchFamily="49" charset="0"/>
              </a:rPr>
              <a:t>redux</a:t>
            </a:r>
            <a:r>
              <a:rPr lang="en-US" sz="2400" dirty="0">
                <a:latin typeface="Consolas" panose="020B0609020204030204" pitchFamily="49" charset="0"/>
              </a:rPr>
              <a:t>';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class App extends Component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state = { count: 0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increment = () =&gt; {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// fill in later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decrement = () =&gt; {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// fill in later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48295" y="418287"/>
            <a:ext cx="4524963" cy="5614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err="1" smtClean="0">
                <a:solidFill>
                  <a:srgbClr val="009696"/>
                </a:solidFill>
              </a:rPr>
              <a:t>src</a:t>
            </a:r>
            <a:r>
              <a:rPr lang="en-US" sz="3200" b="1" dirty="0" smtClean="0">
                <a:solidFill>
                  <a:srgbClr val="009696"/>
                </a:solidFill>
              </a:rPr>
              <a:t>/App.js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#1a Import Connect </a:t>
            </a:r>
            <a:r>
              <a:rPr lang="en-US" sz="2400" i="1" dirty="0" err="1" smtClean="0">
                <a:solidFill>
                  <a:srgbClr val="009696"/>
                </a:solidFill>
              </a:rPr>
              <a:t>Redux</a:t>
            </a:r>
            <a:endParaRPr lang="en-US" sz="2400" i="1" dirty="0" smtClean="0">
              <a:solidFill>
                <a:srgbClr val="009696"/>
              </a:solidFill>
            </a:endParaRP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#1b Delete </a:t>
            </a:r>
            <a:r>
              <a:rPr lang="en-US" sz="2400" i="1" dirty="0" err="1" smtClean="0">
                <a:solidFill>
                  <a:srgbClr val="009696"/>
                </a:solidFill>
              </a:rPr>
              <a:t>setState</a:t>
            </a:r>
            <a:r>
              <a:rPr lang="en-US" sz="2400" i="1" dirty="0" smtClean="0">
                <a:solidFill>
                  <a:srgbClr val="009696"/>
                </a:solidFill>
              </a:rPr>
              <a:t> on </a:t>
            </a:r>
            <a:r>
              <a:rPr lang="en-US" sz="2400" i="1" dirty="0" err="1" smtClean="0">
                <a:solidFill>
                  <a:srgbClr val="009696"/>
                </a:solidFill>
              </a:rPr>
              <a:t>Func</a:t>
            </a:r>
            <a:r>
              <a:rPr lang="en-US" sz="2400" i="1" dirty="0" smtClean="0">
                <a:solidFill>
                  <a:srgbClr val="00969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9172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24145" y="5865777"/>
            <a:ext cx="2995110" cy="953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0267" y="211313"/>
            <a:ext cx="8544903" cy="5943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000" dirty="0" smtClean="0">
                <a:latin typeface="Consolas" panose="020B0609020204030204" pitchFamily="49" charset="0"/>
              </a:rPr>
              <a:t>render</a:t>
            </a:r>
            <a:r>
              <a:rPr lang="en-US" sz="2000" dirty="0">
                <a:latin typeface="Consolas" panose="020B0609020204030204" pitchFamily="49" charset="0"/>
              </a:rPr>
              <a:t>(){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return (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&lt;</a:t>
            </a:r>
            <a:r>
              <a:rPr lang="en-US" sz="2000" dirty="0">
                <a:latin typeface="Consolas" panose="020B0609020204030204" pitchFamily="49" charset="0"/>
              </a:rPr>
              <a:t>div&gt;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&lt;</a:t>
            </a:r>
            <a:r>
              <a:rPr lang="en-US" sz="2000" dirty="0">
                <a:latin typeface="Consolas" panose="020B0609020204030204" pitchFamily="49" charset="0"/>
              </a:rPr>
              <a:t>center&gt;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  &lt;</a:t>
            </a:r>
            <a:r>
              <a:rPr lang="en-US" sz="2000" dirty="0">
                <a:latin typeface="Consolas" panose="020B0609020204030204" pitchFamily="49" charset="0"/>
              </a:rPr>
              <a:t>h1&gt;{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this.props.count</a:t>
            </a:r>
            <a:r>
              <a:rPr lang="en-US" sz="2000" dirty="0">
                <a:latin typeface="Consolas" panose="020B0609020204030204" pitchFamily="49" charset="0"/>
              </a:rPr>
              <a:t>}&lt;/h1&gt;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  &lt;</a:t>
            </a:r>
            <a:r>
              <a:rPr lang="en-US" sz="2000" dirty="0">
                <a:latin typeface="Consolas" panose="020B0609020204030204" pitchFamily="49" charset="0"/>
              </a:rPr>
              <a:t>div&gt;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    &lt;</a:t>
            </a:r>
            <a:r>
              <a:rPr lang="en-US" sz="2000" dirty="0">
                <a:latin typeface="Consolas" panose="020B0609020204030204" pitchFamily="49" charset="0"/>
              </a:rPr>
              <a:t>button </a:t>
            </a:r>
            <a:r>
              <a:rPr lang="en-US" sz="2000" dirty="0" err="1">
                <a:latin typeface="Consolas" panose="020B0609020204030204" pitchFamily="49" charset="0"/>
              </a:rPr>
              <a:t>onClick</a:t>
            </a:r>
            <a:r>
              <a:rPr lang="en-US" sz="2000" dirty="0">
                <a:latin typeface="Consolas" panose="020B0609020204030204" pitchFamily="49" charset="0"/>
              </a:rPr>
              <a:t> = {</a:t>
            </a:r>
            <a:r>
              <a:rPr lang="en-US" sz="2000" dirty="0" err="1">
                <a:latin typeface="Consolas" panose="020B0609020204030204" pitchFamily="49" charset="0"/>
              </a:rPr>
              <a:t>this.decrement</a:t>
            </a:r>
            <a:r>
              <a:rPr lang="en-US" sz="2000" dirty="0">
                <a:latin typeface="Consolas" panose="020B0609020204030204" pitchFamily="49" charset="0"/>
              </a:rPr>
              <a:t>}&gt;</a:t>
            </a:r>
            <a:r>
              <a:rPr lang="en-US" sz="2000" dirty="0" err="1">
                <a:latin typeface="Consolas" panose="020B0609020204030204" pitchFamily="49" charset="0"/>
              </a:rPr>
              <a:t>Kurang</a:t>
            </a:r>
            <a:r>
              <a:rPr lang="en-US" sz="2000" dirty="0">
                <a:latin typeface="Consolas" panose="020B0609020204030204" pitchFamily="49" charset="0"/>
              </a:rPr>
              <a:t>&lt;/button&gt;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    &lt;span</a:t>
            </a:r>
            <a:r>
              <a:rPr lang="en-US" sz="2000" dirty="0">
                <a:latin typeface="Consolas" panose="020B0609020204030204" pitchFamily="49" charset="0"/>
              </a:rPr>
              <a:t>&gt; &lt;/span&gt;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    &lt;</a:t>
            </a:r>
            <a:r>
              <a:rPr lang="en-US" sz="2000" dirty="0">
                <a:latin typeface="Consolas" panose="020B0609020204030204" pitchFamily="49" charset="0"/>
              </a:rPr>
              <a:t>button </a:t>
            </a:r>
            <a:r>
              <a:rPr lang="en-US" sz="2000" dirty="0" err="1">
                <a:latin typeface="Consolas" panose="020B0609020204030204" pitchFamily="49" charset="0"/>
              </a:rPr>
              <a:t>onClick</a:t>
            </a:r>
            <a:r>
              <a:rPr lang="en-US" sz="2000" dirty="0">
                <a:latin typeface="Consolas" panose="020B0609020204030204" pitchFamily="49" charset="0"/>
              </a:rPr>
              <a:t> = {</a:t>
            </a:r>
            <a:r>
              <a:rPr lang="en-US" sz="2000" dirty="0" err="1">
                <a:latin typeface="Consolas" panose="020B0609020204030204" pitchFamily="49" charset="0"/>
              </a:rPr>
              <a:t>this.increment</a:t>
            </a:r>
            <a:r>
              <a:rPr lang="en-US" sz="2000" dirty="0">
                <a:latin typeface="Consolas" panose="020B0609020204030204" pitchFamily="49" charset="0"/>
              </a:rPr>
              <a:t>}&gt;</a:t>
            </a:r>
            <a:r>
              <a:rPr lang="en-US" sz="2000" dirty="0" err="1">
                <a:latin typeface="Consolas" panose="020B0609020204030204" pitchFamily="49" charset="0"/>
              </a:rPr>
              <a:t>Tambah</a:t>
            </a:r>
            <a:r>
              <a:rPr lang="en-US" sz="2000" dirty="0">
                <a:latin typeface="Consolas" panose="020B0609020204030204" pitchFamily="49" charset="0"/>
              </a:rPr>
              <a:t>&lt;/button&gt;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  &lt;/</a:t>
            </a:r>
            <a:r>
              <a:rPr lang="en-US" sz="2000" dirty="0">
                <a:latin typeface="Consolas" panose="020B0609020204030204" pitchFamily="49" charset="0"/>
              </a:rPr>
              <a:t>div&gt;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&lt;/</a:t>
            </a:r>
            <a:r>
              <a:rPr lang="en-US" sz="2000" dirty="0">
                <a:latin typeface="Consolas" panose="020B0609020204030204" pitchFamily="49" charset="0"/>
              </a:rPr>
              <a:t>center&gt;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&lt;/</a:t>
            </a:r>
            <a:r>
              <a:rPr lang="en-US" sz="2000" dirty="0">
                <a:latin typeface="Consolas" panose="020B0609020204030204" pitchFamily="49" charset="0"/>
              </a:rPr>
              <a:t>div&gt;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function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mapStateToProps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(state){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return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count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state.count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};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export default connect(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mapStateToProps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)(App)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77838" y="418287"/>
            <a:ext cx="3702428" cy="5614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err="1" smtClean="0">
                <a:solidFill>
                  <a:srgbClr val="009696"/>
                </a:solidFill>
              </a:rPr>
              <a:t>src</a:t>
            </a:r>
            <a:r>
              <a:rPr lang="en-US" sz="3200" b="1" dirty="0" smtClean="0">
                <a:solidFill>
                  <a:srgbClr val="009696"/>
                </a:solidFill>
              </a:rPr>
              <a:t>/App.js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#1c Insert </a:t>
            </a:r>
            <a:r>
              <a:rPr lang="en-US" sz="2400" i="1" dirty="0" err="1" smtClean="0">
                <a:solidFill>
                  <a:srgbClr val="009696"/>
                </a:solidFill>
              </a:rPr>
              <a:t>this.props</a:t>
            </a:r>
            <a:endParaRPr lang="en-US" sz="2400" i="1" dirty="0" smtClean="0">
              <a:solidFill>
                <a:srgbClr val="009696"/>
              </a:solidFill>
            </a:endParaRP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#1d Connect to </a:t>
            </a:r>
            <a:r>
              <a:rPr lang="en-US" sz="2400" i="1" dirty="0" err="1" smtClean="0">
                <a:solidFill>
                  <a:srgbClr val="009696"/>
                </a:solidFill>
              </a:rPr>
              <a:t>Redux</a:t>
            </a:r>
            <a:r>
              <a:rPr lang="en-US" sz="2400" i="1" dirty="0" smtClean="0">
                <a:solidFill>
                  <a:srgbClr val="009696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92892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9376" y="542054"/>
            <a:ext cx="8544903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anose="020B0609020204030204" pitchFamily="49" charset="0"/>
              </a:rPr>
              <a:t>import React from 'react';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import </a:t>
            </a:r>
            <a:r>
              <a:rPr lang="en-US" sz="2400" dirty="0" err="1">
                <a:latin typeface="Consolas" panose="020B0609020204030204" pitchFamily="49" charset="0"/>
              </a:rPr>
              <a:t>ReactDOM</a:t>
            </a:r>
            <a:r>
              <a:rPr lang="en-US" sz="2400" dirty="0">
                <a:latin typeface="Consolas" panose="020B0609020204030204" pitchFamily="49" charset="0"/>
              </a:rPr>
              <a:t> from 'react-</a:t>
            </a:r>
            <a:r>
              <a:rPr lang="en-US" sz="2400" dirty="0" err="1">
                <a:latin typeface="Consolas" panose="020B0609020204030204" pitchFamily="49" charset="0"/>
              </a:rPr>
              <a:t>dom</a:t>
            </a:r>
            <a:r>
              <a:rPr lang="en-US" sz="2400" dirty="0" smtClean="0">
                <a:latin typeface="Consolas" panose="020B0609020204030204" pitchFamily="49" charset="0"/>
              </a:rPr>
              <a:t>';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import App from './App';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import { Provider } from 'react-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redux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';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ReactDOM.render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&lt;Provider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App </a:t>
            </a:r>
            <a:r>
              <a:rPr lang="en-US" sz="2400" dirty="0" smtClean="0">
                <a:latin typeface="Consolas" panose="020B0609020204030204" pitchFamily="49" charset="0"/>
              </a:rPr>
              <a:t>/&gt;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Provider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document.getElementById</a:t>
            </a:r>
            <a:r>
              <a:rPr lang="en-US" sz="2400" dirty="0">
                <a:latin typeface="Consolas" panose="020B0609020204030204" pitchFamily="49" charset="0"/>
              </a:rPr>
              <a:t>('root'));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26538" y="152980"/>
            <a:ext cx="4546716" cy="914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err="1" smtClean="0">
                <a:solidFill>
                  <a:srgbClr val="009696"/>
                </a:solidFill>
              </a:rPr>
              <a:t>src</a:t>
            </a:r>
            <a:r>
              <a:rPr lang="en-US" sz="3200" b="1" dirty="0" smtClean="0">
                <a:solidFill>
                  <a:srgbClr val="009696"/>
                </a:solidFill>
              </a:rPr>
              <a:t>/index.js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#2 Provide a Store</a:t>
            </a:r>
          </a:p>
        </p:txBody>
      </p:sp>
    </p:spTree>
    <p:extLst>
      <p:ext uri="{BB962C8B-B14F-4D97-AF65-F5344CB8AC3E}">
        <p14:creationId xmlns:p14="http://schemas.microsoft.com/office/powerpoint/2010/main" val="3407702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0267" y="551782"/>
            <a:ext cx="8544903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anose="020B0609020204030204" pitchFamily="49" charset="0"/>
              </a:rPr>
              <a:t>import React from 'react';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import </a:t>
            </a:r>
            <a:r>
              <a:rPr lang="en-US" sz="2400" dirty="0" err="1">
                <a:latin typeface="Consolas" panose="020B0609020204030204" pitchFamily="49" charset="0"/>
              </a:rPr>
              <a:t>ReactDOM</a:t>
            </a:r>
            <a:r>
              <a:rPr lang="en-US" sz="2400" dirty="0">
                <a:latin typeface="Consolas" panose="020B0609020204030204" pitchFamily="49" charset="0"/>
              </a:rPr>
              <a:t> from 'react-</a:t>
            </a:r>
            <a:r>
              <a:rPr lang="en-US" sz="2400" dirty="0" err="1">
                <a:latin typeface="Consolas" panose="020B0609020204030204" pitchFamily="49" charset="0"/>
              </a:rPr>
              <a:t>dom</a:t>
            </a:r>
            <a:r>
              <a:rPr lang="en-US" sz="2400" dirty="0" smtClean="0">
                <a:latin typeface="Consolas" panose="020B0609020204030204" pitchFamily="49" charset="0"/>
              </a:rPr>
              <a:t>';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import App from './App';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import { Provider } from 'react-</a:t>
            </a:r>
            <a:r>
              <a:rPr lang="en-US" sz="2400" dirty="0" err="1">
                <a:latin typeface="Consolas" panose="020B0609020204030204" pitchFamily="49" charset="0"/>
              </a:rPr>
              <a:t>redux</a:t>
            </a:r>
            <a:r>
              <a:rPr lang="en-US" sz="2400" dirty="0" smtClean="0">
                <a:latin typeface="Consolas" panose="020B0609020204030204" pitchFamily="49" charset="0"/>
              </a:rPr>
              <a:t>';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createStore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} from '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redux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store =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createStore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ReactDOM.render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Provider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store={store}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App </a:t>
            </a:r>
            <a:r>
              <a:rPr lang="en-US" sz="2400" dirty="0" smtClean="0">
                <a:latin typeface="Consolas" panose="020B0609020204030204" pitchFamily="49" charset="0"/>
              </a:rPr>
              <a:t>/&gt;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&lt;/</a:t>
            </a:r>
            <a:r>
              <a:rPr lang="en-US" sz="2400" dirty="0">
                <a:latin typeface="Consolas" panose="020B0609020204030204" pitchFamily="49" charset="0"/>
              </a:rPr>
              <a:t>Provider</a:t>
            </a:r>
            <a:r>
              <a:rPr lang="en-US" sz="2400" dirty="0" smtClean="0">
                <a:latin typeface="Consolas" panose="020B0609020204030204" pitchFamily="49" charset="0"/>
              </a:rPr>
              <a:t>&gt;, </a:t>
            </a:r>
            <a:r>
              <a:rPr lang="en-US" sz="2400" dirty="0" err="1" smtClean="0">
                <a:latin typeface="Consolas" panose="020B0609020204030204" pitchFamily="49" charset="0"/>
              </a:rPr>
              <a:t>document.getElementById</a:t>
            </a:r>
            <a:r>
              <a:rPr lang="en-US" sz="2400" dirty="0">
                <a:latin typeface="Consolas" panose="020B0609020204030204" pitchFamily="49" charset="0"/>
              </a:rPr>
              <a:t>('root'));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72456" y="94613"/>
            <a:ext cx="4546716" cy="914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err="1" smtClean="0">
                <a:solidFill>
                  <a:srgbClr val="009696"/>
                </a:solidFill>
              </a:rPr>
              <a:t>src</a:t>
            </a:r>
            <a:r>
              <a:rPr lang="en-US" sz="3200" b="1" dirty="0" smtClean="0">
                <a:solidFill>
                  <a:srgbClr val="009696"/>
                </a:solidFill>
              </a:rPr>
              <a:t>/index.js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#3 Create a Store</a:t>
            </a:r>
          </a:p>
        </p:txBody>
      </p:sp>
    </p:spTree>
    <p:extLst>
      <p:ext uri="{BB962C8B-B14F-4D97-AF65-F5344CB8AC3E}">
        <p14:creationId xmlns:p14="http://schemas.microsoft.com/office/powerpoint/2010/main" val="714259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24145" y="5865777"/>
            <a:ext cx="2995110" cy="953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0267" y="551782"/>
            <a:ext cx="8544903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000" dirty="0">
                <a:latin typeface="Consolas" panose="020B0609020204030204" pitchFamily="49" charset="0"/>
              </a:rPr>
              <a:t>import React from 'react';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import </a:t>
            </a:r>
            <a:r>
              <a:rPr lang="en-US" sz="2000" dirty="0" err="1">
                <a:latin typeface="Consolas" panose="020B0609020204030204" pitchFamily="49" charset="0"/>
              </a:rPr>
              <a:t>ReactDOM</a:t>
            </a:r>
            <a:r>
              <a:rPr lang="en-US" sz="2000" dirty="0">
                <a:latin typeface="Consolas" panose="020B0609020204030204" pitchFamily="49" charset="0"/>
              </a:rPr>
              <a:t> from 'react-</a:t>
            </a:r>
            <a:r>
              <a:rPr lang="en-US" sz="2000" dirty="0" err="1">
                <a:latin typeface="Consolas" panose="020B0609020204030204" pitchFamily="49" charset="0"/>
              </a:rPr>
              <a:t>dom</a:t>
            </a:r>
            <a:r>
              <a:rPr lang="en-US" sz="2000" dirty="0" smtClean="0">
                <a:latin typeface="Consolas" panose="020B0609020204030204" pitchFamily="49" charset="0"/>
              </a:rPr>
              <a:t>';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import App from './App';</a:t>
            </a: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import { Provider } from 'react-</a:t>
            </a:r>
            <a:r>
              <a:rPr lang="en-US" sz="2000" dirty="0" err="1">
                <a:latin typeface="Consolas" panose="020B0609020204030204" pitchFamily="49" charset="0"/>
              </a:rPr>
              <a:t>redux</a:t>
            </a:r>
            <a:r>
              <a:rPr lang="en-US" sz="2000" dirty="0" smtClean="0">
                <a:latin typeface="Consolas" panose="020B0609020204030204" pitchFamily="49" charset="0"/>
              </a:rPr>
              <a:t>';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import { </a:t>
            </a:r>
            <a:r>
              <a:rPr lang="en-US" sz="2000" dirty="0" err="1">
                <a:latin typeface="Consolas" panose="020B0609020204030204" pitchFamily="49" charset="0"/>
              </a:rPr>
              <a:t>createStore</a:t>
            </a:r>
            <a:r>
              <a:rPr lang="en-US" sz="2000" dirty="0">
                <a:latin typeface="Consolas" panose="020B0609020204030204" pitchFamily="49" charset="0"/>
              </a:rPr>
              <a:t> } from '</a:t>
            </a:r>
            <a:r>
              <a:rPr lang="en-US" sz="2000" dirty="0" err="1">
                <a:latin typeface="Consolas" panose="020B0609020204030204" pitchFamily="49" charset="0"/>
              </a:rPr>
              <a:t>redux</a:t>
            </a:r>
            <a:r>
              <a:rPr lang="en-US" sz="2000" dirty="0">
                <a:latin typeface="Consolas" panose="020B0609020204030204" pitchFamily="49" charset="0"/>
              </a:rPr>
              <a:t>';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function reducer(){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return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count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: 42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};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store = </a:t>
            </a:r>
            <a:r>
              <a:rPr lang="en-US" sz="2000" dirty="0" err="1">
                <a:latin typeface="Consolas" panose="020B0609020204030204" pitchFamily="49" charset="0"/>
              </a:rPr>
              <a:t>createStore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reducer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ReactDOM.render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Provider store={store}&gt;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App </a:t>
            </a:r>
            <a:r>
              <a:rPr lang="en-US" sz="2000" dirty="0" smtClean="0">
                <a:latin typeface="Consolas" panose="020B0609020204030204" pitchFamily="49" charset="0"/>
              </a:rPr>
              <a:t>/&gt;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&lt;/</a:t>
            </a:r>
            <a:r>
              <a:rPr lang="en-US" sz="2000" dirty="0"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latin typeface="Consolas" panose="020B0609020204030204" pitchFamily="49" charset="0"/>
              </a:rPr>
              <a:t>&gt;, </a:t>
            </a:r>
            <a:r>
              <a:rPr lang="en-US" sz="2000" dirty="0" err="1" smtClean="0">
                <a:latin typeface="Consolas" panose="020B0609020204030204" pitchFamily="49" charset="0"/>
              </a:rPr>
              <a:t>document.getElementById</a:t>
            </a:r>
            <a:r>
              <a:rPr lang="en-US" sz="2000" dirty="0">
                <a:latin typeface="Consolas" panose="020B0609020204030204" pitchFamily="49" charset="0"/>
              </a:rPr>
              <a:t>('root'));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72456" y="94613"/>
            <a:ext cx="4546716" cy="914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err="1" smtClean="0">
                <a:solidFill>
                  <a:srgbClr val="009696"/>
                </a:solidFill>
              </a:rPr>
              <a:t>src</a:t>
            </a:r>
            <a:r>
              <a:rPr lang="en-US" sz="3200" b="1" dirty="0" smtClean="0">
                <a:solidFill>
                  <a:srgbClr val="009696"/>
                </a:solidFill>
              </a:rPr>
              <a:t>/index.js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#4 Create a Reducer</a:t>
            </a:r>
          </a:p>
        </p:txBody>
      </p:sp>
    </p:spTree>
    <p:extLst>
      <p:ext uri="{BB962C8B-B14F-4D97-AF65-F5344CB8AC3E}">
        <p14:creationId xmlns:p14="http://schemas.microsoft.com/office/powerpoint/2010/main" val="3186587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24145" y="5865777"/>
            <a:ext cx="2995110" cy="953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6182" y="551782"/>
            <a:ext cx="8544903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000" dirty="0">
                <a:latin typeface="Consolas" panose="020B0609020204030204" pitchFamily="49" charset="0"/>
              </a:rPr>
              <a:t>import React from 'react';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import </a:t>
            </a:r>
            <a:r>
              <a:rPr lang="en-US" sz="2000" dirty="0" err="1">
                <a:latin typeface="Consolas" panose="020B0609020204030204" pitchFamily="49" charset="0"/>
              </a:rPr>
              <a:t>ReactDOM</a:t>
            </a:r>
            <a:r>
              <a:rPr lang="en-US" sz="2000" dirty="0">
                <a:latin typeface="Consolas" panose="020B0609020204030204" pitchFamily="49" charset="0"/>
              </a:rPr>
              <a:t> from 'react-</a:t>
            </a:r>
            <a:r>
              <a:rPr lang="en-US" sz="2000" dirty="0" err="1">
                <a:latin typeface="Consolas" panose="020B0609020204030204" pitchFamily="49" charset="0"/>
              </a:rPr>
              <a:t>dom</a:t>
            </a:r>
            <a:r>
              <a:rPr lang="en-US" sz="2000" dirty="0" smtClean="0">
                <a:latin typeface="Consolas" panose="020B0609020204030204" pitchFamily="49" charset="0"/>
              </a:rPr>
              <a:t>';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import App from './App';</a:t>
            </a: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import { Provider } from 'react-</a:t>
            </a:r>
            <a:r>
              <a:rPr lang="en-US" sz="2000" dirty="0" err="1">
                <a:latin typeface="Consolas" panose="020B0609020204030204" pitchFamily="49" charset="0"/>
              </a:rPr>
              <a:t>redux</a:t>
            </a:r>
            <a:r>
              <a:rPr lang="en-US" sz="2000" dirty="0" smtClean="0">
                <a:latin typeface="Consolas" panose="020B0609020204030204" pitchFamily="49" charset="0"/>
              </a:rPr>
              <a:t>';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import { </a:t>
            </a:r>
            <a:r>
              <a:rPr lang="en-US" sz="2000" dirty="0" err="1">
                <a:latin typeface="Consolas" panose="020B0609020204030204" pitchFamily="49" charset="0"/>
              </a:rPr>
              <a:t>createStore</a:t>
            </a:r>
            <a:r>
              <a:rPr lang="en-US" sz="2000" dirty="0">
                <a:latin typeface="Consolas" panose="020B0609020204030204" pitchFamily="49" charset="0"/>
              </a:rPr>
              <a:t> } from '</a:t>
            </a:r>
            <a:r>
              <a:rPr lang="en-US" sz="2000" dirty="0" err="1">
                <a:latin typeface="Consolas" panose="020B0609020204030204" pitchFamily="49" charset="0"/>
              </a:rPr>
              <a:t>redux</a:t>
            </a:r>
            <a:r>
              <a:rPr lang="en-US" sz="2000" dirty="0">
                <a:latin typeface="Consolas" panose="020B0609020204030204" pitchFamily="49" charset="0"/>
              </a:rPr>
              <a:t>';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initialState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count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: 0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function reducer(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state=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initialState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, action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return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state;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store = </a:t>
            </a:r>
            <a:r>
              <a:rPr lang="en-US" sz="2000" dirty="0" err="1">
                <a:latin typeface="Consolas" panose="020B0609020204030204" pitchFamily="49" charset="0"/>
              </a:rPr>
              <a:t>createStore</a:t>
            </a:r>
            <a:r>
              <a:rPr lang="en-US" sz="2000" dirty="0">
                <a:latin typeface="Consolas" panose="020B0609020204030204" pitchFamily="49" charset="0"/>
              </a:rPr>
              <a:t>(reducer);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ReactDOM.render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Provider store={store}&gt;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App </a:t>
            </a:r>
            <a:r>
              <a:rPr lang="en-US" sz="2000" dirty="0" smtClean="0">
                <a:latin typeface="Consolas" panose="020B0609020204030204" pitchFamily="49" charset="0"/>
              </a:rPr>
              <a:t>/&gt;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&lt;/</a:t>
            </a:r>
            <a:r>
              <a:rPr lang="en-US" sz="2000" dirty="0"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latin typeface="Consolas" panose="020B0609020204030204" pitchFamily="49" charset="0"/>
              </a:rPr>
              <a:t>&gt;, </a:t>
            </a:r>
            <a:r>
              <a:rPr lang="en-US" sz="2000" dirty="0" err="1" smtClean="0">
                <a:latin typeface="Consolas" panose="020B0609020204030204" pitchFamily="49" charset="0"/>
              </a:rPr>
              <a:t>document.getElementById</a:t>
            </a:r>
            <a:r>
              <a:rPr lang="en-US" sz="2000" dirty="0">
                <a:latin typeface="Consolas" panose="020B0609020204030204" pitchFamily="49" charset="0"/>
              </a:rPr>
              <a:t>('root</a:t>
            </a:r>
            <a:r>
              <a:rPr lang="en-US" sz="2000" dirty="0" smtClean="0">
                <a:latin typeface="Consolas" panose="020B0609020204030204" pitchFamily="49" charset="0"/>
              </a:rPr>
              <a:t>'));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55723" y="296513"/>
            <a:ext cx="4546716" cy="914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err="1" smtClean="0">
                <a:solidFill>
                  <a:srgbClr val="009696"/>
                </a:solidFill>
              </a:rPr>
              <a:t>src</a:t>
            </a:r>
            <a:r>
              <a:rPr lang="en-US" sz="3200" b="1" dirty="0" smtClean="0">
                <a:solidFill>
                  <a:srgbClr val="009696"/>
                </a:solidFill>
              </a:rPr>
              <a:t>/index.js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#5 State and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 Action </a:t>
            </a:r>
            <a:r>
              <a:rPr lang="en-US" sz="2400" i="1" dirty="0" err="1" smtClean="0">
                <a:solidFill>
                  <a:srgbClr val="009696"/>
                </a:solidFill>
              </a:rPr>
              <a:t>Param</a:t>
            </a:r>
            <a:endParaRPr lang="en-US" sz="24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408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14864" y="2081048"/>
            <a:ext cx="7961586" cy="36891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2"/>
              </a:buBlip>
            </a:pPr>
            <a:r>
              <a:rPr lang="en-US" sz="2400" dirty="0" err="1" smtClean="0"/>
              <a:t>Redux</a:t>
            </a:r>
            <a:r>
              <a:rPr lang="en-US" sz="2400" dirty="0" smtClean="0"/>
              <a:t> is a predictable state container for any JavaScript apps. It gives every components </a:t>
            </a:r>
            <a:r>
              <a:rPr lang="en-US" sz="2400" i="1" dirty="0" smtClean="0"/>
              <a:t>direct access</a:t>
            </a:r>
            <a:r>
              <a:rPr lang="en-US" sz="2400" dirty="0" smtClean="0"/>
              <a:t> to the data they need.</a:t>
            </a:r>
          </a:p>
          <a:p>
            <a:pPr marL="342900" indent="-342900" algn="just">
              <a:buBlip>
                <a:blip r:embed="rId2"/>
              </a:buBlip>
            </a:pPr>
            <a:endParaRPr lang="en-US" sz="1200" dirty="0"/>
          </a:p>
          <a:p>
            <a:pPr marL="342900" indent="-342900" algn="just">
              <a:buBlip>
                <a:blip r:embed="rId2"/>
              </a:buBlip>
            </a:pPr>
            <a:r>
              <a:rPr lang="en-US" sz="2400" dirty="0" err="1" smtClean="0"/>
              <a:t>Redux</a:t>
            </a:r>
            <a:r>
              <a:rPr lang="en-US" sz="2400" dirty="0" smtClean="0"/>
              <a:t> evolves the ideas of Flux, but avoids its complexity by taking cues from Elm.</a:t>
            </a:r>
          </a:p>
          <a:p>
            <a:pPr marL="342900" indent="-342900" algn="just">
              <a:buBlip>
                <a:blip r:embed="rId2"/>
              </a:buBlip>
            </a:pPr>
            <a:endParaRPr lang="en-US" sz="1200" dirty="0"/>
          </a:p>
          <a:p>
            <a:pPr marL="342900" indent="-342900" algn="just">
              <a:buBlip>
                <a:blip r:embed="rId2"/>
              </a:buBlip>
            </a:pPr>
            <a:r>
              <a:rPr lang="en-US" sz="2400" dirty="0" smtClean="0"/>
              <a:t>Installation </a:t>
            </a:r>
          </a:p>
          <a:p>
            <a:pPr algn="just"/>
            <a:r>
              <a:rPr lang="en-US" sz="2400" dirty="0" smtClean="0"/>
              <a:t>    (for React project, use 2 standard packages)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9696"/>
                </a:solidFill>
              </a:rPr>
              <a:t>$ </a:t>
            </a:r>
            <a:r>
              <a:rPr lang="en-US" sz="2400" dirty="0" err="1" smtClean="0">
                <a:solidFill>
                  <a:srgbClr val="009696"/>
                </a:solidFill>
              </a:rPr>
              <a:t>npm</a:t>
            </a:r>
            <a:r>
              <a:rPr lang="en-US" sz="2400" dirty="0" smtClean="0">
                <a:solidFill>
                  <a:srgbClr val="009696"/>
                </a:solidFill>
              </a:rPr>
              <a:t> install </a:t>
            </a:r>
            <a:r>
              <a:rPr lang="en-US" sz="2400" dirty="0" err="1" smtClean="0">
                <a:solidFill>
                  <a:srgbClr val="009696"/>
                </a:solidFill>
              </a:rPr>
              <a:t>redux</a:t>
            </a:r>
            <a:r>
              <a:rPr lang="en-US" sz="2400" dirty="0" smtClean="0">
                <a:solidFill>
                  <a:srgbClr val="009696"/>
                </a:solidFill>
              </a:rPr>
              <a:t> react-</a:t>
            </a:r>
            <a:r>
              <a:rPr lang="en-US" sz="2400" dirty="0" err="1" smtClean="0">
                <a:solidFill>
                  <a:srgbClr val="009696"/>
                </a:solidFill>
              </a:rPr>
              <a:t>redux</a:t>
            </a:r>
            <a:r>
              <a:rPr lang="en-US" sz="2400" dirty="0" smtClean="0">
                <a:solidFill>
                  <a:srgbClr val="009696"/>
                </a:solidFill>
              </a:rPr>
              <a:t> --save </a:t>
            </a:r>
          </a:p>
        </p:txBody>
      </p:sp>
      <p:pic>
        <p:nvPicPr>
          <p:cNvPr id="2051" name="Picture 3" descr="C:\Users\usr\Downloads\reduxa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976" y="475369"/>
            <a:ext cx="3947958" cy="106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091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0267" y="551782"/>
            <a:ext cx="8544903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000" dirty="0" smtClean="0">
                <a:latin typeface="Consolas" panose="020B0609020204030204" pitchFamily="49" charset="0"/>
              </a:rPr>
              <a:t>. . . . . .</a:t>
            </a:r>
            <a:endParaRPr lang="en-US" sz="3000" dirty="0">
              <a:latin typeface="Consolas" panose="020B0609020204030204" pitchFamily="49" charset="0"/>
            </a:endParaRP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function </a:t>
            </a:r>
            <a:r>
              <a:rPr lang="en-US" sz="2000" dirty="0">
                <a:latin typeface="Consolas" panose="020B0609020204030204" pitchFamily="49" charset="0"/>
              </a:rPr>
              <a:t>reducer(state=</a:t>
            </a:r>
            <a:r>
              <a:rPr lang="en-US" sz="2000" dirty="0" err="1">
                <a:latin typeface="Consolas" panose="020B0609020204030204" pitchFamily="49" charset="0"/>
              </a:rPr>
              <a:t>initialState</a:t>
            </a:r>
            <a:r>
              <a:rPr lang="en-US" sz="2000" dirty="0">
                <a:latin typeface="Consolas" panose="020B0609020204030204" pitchFamily="49" charset="0"/>
              </a:rPr>
              <a:t>, action){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switch(</a:t>
            </a:r>
            <a:r>
              <a:rPr lang="en-US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action.type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case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'INCREMENT':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return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count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state.count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+ 1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};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case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'DECREMENT':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return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count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state.count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- 1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};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default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return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state;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  }</a:t>
            </a: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3000" dirty="0">
                <a:latin typeface="Consolas" panose="020B0609020204030204" pitchFamily="49" charset="0"/>
              </a:rPr>
              <a:t>. . . . . 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72456" y="220705"/>
            <a:ext cx="4546716" cy="914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err="1" smtClean="0">
                <a:solidFill>
                  <a:srgbClr val="009696"/>
                </a:solidFill>
              </a:rPr>
              <a:t>src</a:t>
            </a:r>
            <a:r>
              <a:rPr lang="en-US" sz="3200" b="1" dirty="0" smtClean="0">
                <a:solidFill>
                  <a:srgbClr val="009696"/>
                </a:solidFill>
              </a:rPr>
              <a:t>/index.js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#6 Insert Action</a:t>
            </a:r>
          </a:p>
        </p:txBody>
      </p:sp>
    </p:spTree>
    <p:extLst>
      <p:ext uri="{BB962C8B-B14F-4D97-AF65-F5344CB8AC3E}">
        <p14:creationId xmlns:p14="http://schemas.microsoft.com/office/powerpoint/2010/main" val="2939560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37000" y="551782"/>
            <a:ext cx="8544903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 smtClean="0">
                <a:latin typeface="Consolas" panose="020B0609020204030204" pitchFamily="49" charset="0"/>
              </a:rPr>
              <a:t>. . . . . .</a:t>
            </a:r>
            <a:endParaRPr lang="en-US" sz="3200" dirty="0">
              <a:latin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class App extends Component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state = { count: 0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increment = () =&gt; {</a:t>
            </a:r>
          </a:p>
          <a:p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this.props.dispatch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({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type:'INCREMENT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'});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decrement = () =&gt; {</a:t>
            </a:r>
          </a:p>
          <a:p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this.props.dispatch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({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type:'DECREMENT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'});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render(){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3200" dirty="0" smtClean="0">
                <a:latin typeface="Consolas" panose="020B0609020204030204" pitchFamily="49" charset="0"/>
              </a:rPr>
              <a:t>. . . . . .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72456" y="220705"/>
            <a:ext cx="4546716" cy="914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err="1" smtClean="0">
                <a:solidFill>
                  <a:srgbClr val="009696"/>
                </a:solidFill>
              </a:rPr>
              <a:t>src</a:t>
            </a:r>
            <a:r>
              <a:rPr lang="en-US" sz="3200" b="1" dirty="0" smtClean="0">
                <a:solidFill>
                  <a:srgbClr val="009696"/>
                </a:solidFill>
              </a:rPr>
              <a:t>/App.js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#7 Dispatch Action</a:t>
            </a:r>
          </a:p>
        </p:txBody>
      </p:sp>
    </p:spTree>
    <p:extLst>
      <p:ext uri="{BB962C8B-B14F-4D97-AF65-F5344CB8AC3E}">
        <p14:creationId xmlns:p14="http://schemas.microsoft.com/office/powerpoint/2010/main" val="691395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34" t="3250" r="1409" b="44711"/>
          <a:stretch/>
        </p:blipFill>
        <p:spPr bwMode="auto">
          <a:xfrm>
            <a:off x="1608881" y="582454"/>
            <a:ext cx="5926238" cy="490394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5708334"/>
            <a:ext cx="6013707" cy="1149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err="1" smtClean="0">
                <a:solidFill>
                  <a:srgbClr val="009696"/>
                </a:solidFill>
              </a:rPr>
              <a:t>Redux’s</a:t>
            </a:r>
            <a:r>
              <a:rPr lang="en-US" sz="3200" b="1" dirty="0" smtClean="0">
                <a:solidFill>
                  <a:srgbClr val="009696"/>
                </a:solidFill>
              </a:rPr>
              <a:t> in da house!</a:t>
            </a:r>
            <a:endParaRPr lang="en-US" sz="24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002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008" y="5669422"/>
            <a:ext cx="6013707" cy="1149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rgbClr val="009696"/>
                </a:solidFill>
              </a:rPr>
              <a:t>https://react-etc.net/entry/rip-redux-dan-abramov-announces-future-fetcher</a:t>
            </a:r>
            <a:endParaRPr lang="en-US" sz="1600" i="1" dirty="0" smtClean="0">
              <a:solidFill>
                <a:srgbClr val="00969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716" t="17562" r="37511" b="8897"/>
          <a:stretch/>
        </p:blipFill>
        <p:spPr>
          <a:xfrm>
            <a:off x="1395919" y="496780"/>
            <a:ext cx="6352161" cy="5075291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14693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3168869"/>
            <a:ext cx="9143060" cy="24476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 smtClean="0"/>
              <a:t>React &amp; </a:t>
            </a:r>
            <a:r>
              <a:rPr lang="en-US" sz="8000" dirty="0" err="1" smtClean="0"/>
              <a:t>Redux</a:t>
            </a:r>
            <a:endParaRPr lang="id-ID" sz="6000" dirty="0" smtClean="0"/>
          </a:p>
          <a:p>
            <a:pPr algn="ctr"/>
            <a:r>
              <a:rPr lang="en-US" sz="3200" b="0" dirty="0" smtClean="0">
                <a:latin typeface="Gotham" pitchFamily="50" charset="0"/>
              </a:rPr>
              <a:t>Components </a:t>
            </a:r>
            <a:r>
              <a:rPr lang="en-US" sz="3200" b="0" dirty="0" smtClean="0">
                <a:latin typeface="Gotham" pitchFamily="50" charset="0"/>
              </a:rPr>
              <a:t>direct access</a:t>
            </a:r>
            <a:endParaRPr lang="en-US" sz="3200" b="0" dirty="0">
              <a:latin typeface="Gotham" pitchFamily="50" charset="0"/>
            </a:endParaRPr>
          </a:p>
        </p:txBody>
      </p:sp>
      <p:pic>
        <p:nvPicPr>
          <p:cNvPr id="2" name="Picture 2" descr="C:\Users\usr\Downloads\react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56" y="1347603"/>
            <a:ext cx="3100433" cy="2192103"/>
          </a:xfrm>
          <a:prstGeom prst="rect">
            <a:avLst/>
          </a:prstGeom>
          <a:noFill/>
          <a:effectLst>
            <a:glow rad="228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usr\Downloads\redu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240" y="1592316"/>
            <a:ext cx="1884095" cy="1702675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7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35964" y="157602"/>
            <a:ext cx="7545429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Why Should We Use </a:t>
            </a:r>
            <a:r>
              <a:rPr lang="en-US" sz="3200" b="1" dirty="0" err="1" smtClean="0">
                <a:solidFill>
                  <a:srgbClr val="009696"/>
                </a:solidFill>
              </a:rPr>
              <a:t>Redux</a:t>
            </a:r>
            <a:r>
              <a:rPr lang="en-US" sz="3200" b="1" dirty="0" smtClean="0">
                <a:solidFill>
                  <a:srgbClr val="009696"/>
                </a:solidFill>
              </a:rPr>
              <a:t>?</a:t>
            </a:r>
            <a:endParaRPr lang="en-US" sz="2400" i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30630" y="1545021"/>
            <a:ext cx="7961586" cy="12139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2"/>
              </a:buBlip>
            </a:pPr>
            <a:r>
              <a:rPr lang="en-US" sz="2400" dirty="0" smtClean="0"/>
              <a:t>In React (one way data flow), data is passed down the component tree via props</a:t>
            </a:r>
            <a:r>
              <a:rPr lang="en-US" sz="2400" dirty="0"/>
              <a:t> </a:t>
            </a:r>
            <a:r>
              <a:rPr lang="en-US" sz="2400" dirty="0" smtClean="0"/>
              <a:t>&amp; through a callback function to come back up the tree.</a:t>
            </a:r>
          </a:p>
        </p:txBody>
      </p:sp>
      <p:pic>
        <p:nvPicPr>
          <p:cNvPr id="6" name="Picture 2" descr="C:\Users\usr\Downloads\redu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5" y="220633"/>
            <a:ext cx="1046778" cy="94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35018" y="2927129"/>
            <a:ext cx="3076405" cy="31898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/>
            <a:r>
              <a:rPr lang="en-US" sz="4400" dirty="0" smtClean="0">
                <a:latin typeface="Consolas" pitchFamily="49" charset="0"/>
                <a:cs typeface="Consolas" pitchFamily="49" charset="0"/>
              </a:rPr>
              <a:t>App</a:t>
            </a:r>
          </a:p>
          <a:p>
            <a:pPr algn="just"/>
            <a:r>
              <a:rPr lang="en-US" sz="4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 smtClean="0">
                <a:latin typeface="Consolas" pitchFamily="49" charset="0"/>
                <a:cs typeface="Consolas" pitchFamily="49" charset="0"/>
              </a:rPr>
              <a:t> Header</a:t>
            </a:r>
          </a:p>
          <a:p>
            <a:pPr algn="just"/>
            <a:r>
              <a:rPr lang="en-US" sz="4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 err="1" smtClean="0">
                <a:latin typeface="Consolas" pitchFamily="49" charset="0"/>
                <a:cs typeface="Consolas" pitchFamily="49" charset="0"/>
              </a:rPr>
              <a:t>Konten</a:t>
            </a:r>
            <a:endParaRPr lang="en-US" sz="4400" dirty="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en-US" sz="4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4400" dirty="0" err="1" smtClean="0">
                <a:latin typeface="Consolas" pitchFamily="49" charset="0"/>
                <a:cs typeface="Consolas" pitchFamily="49" charset="0"/>
              </a:rPr>
              <a:t>Tombol</a:t>
            </a:r>
            <a:endParaRPr lang="en-US" sz="4400" dirty="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en-US" sz="4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 smtClean="0">
                <a:latin typeface="Consolas" pitchFamily="49" charset="0"/>
                <a:cs typeface="Consolas" pitchFamily="49" charset="0"/>
              </a:rPr>
              <a:t> Footer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987579" y="3019093"/>
            <a:ext cx="4974007" cy="4046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state:{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angka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26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  |  </a:t>
            </a:r>
            <a:r>
              <a:rPr lang="en-US" sz="24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klik</a:t>
            </a:r>
            <a:r>
              <a:rPr lang="en-US" sz="2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22393" y="4351281"/>
            <a:ext cx="2314890" cy="4046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/>
            <a:r>
              <a:rPr lang="en-US" sz="2400" dirty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rops: 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angka</a:t>
            </a:r>
            <a:endParaRPr lang="en-US" sz="2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322392" y="4876797"/>
            <a:ext cx="4112159" cy="4046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/>
            <a:r>
              <a:rPr lang="en-US" sz="2400" dirty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rops: </a:t>
            </a:r>
            <a:r>
              <a:rPr lang="en-US" sz="24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onClick</a:t>
            </a:r>
            <a:endParaRPr lang="en-US" sz="2400" b="1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Elbow Connector 28"/>
          <p:cNvCxnSpPr/>
          <p:nvPr/>
        </p:nvCxnSpPr>
        <p:spPr>
          <a:xfrm rot="16200000" flipH="1">
            <a:off x="5419750" y="3744550"/>
            <a:ext cx="783328" cy="367069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5400000">
            <a:off x="6270720" y="4117766"/>
            <a:ext cx="1542701" cy="332513"/>
          </a:xfrm>
          <a:prstGeom prst="bentConnector3">
            <a:avLst>
              <a:gd name="adj1" fmla="val 100035"/>
            </a:avLst>
          </a:prstGeom>
          <a:ln w="571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67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35964" y="157602"/>
            <a:ext cx="7545429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Why Should We Use </a:t>
            </a:r>
            <a:r>
              <a:rPr lang="en-US" sz="3200" b="1" dirty="0" err="1" smtClean="0">
                <a:solidFill>
                  <a:srgbClr val="009696"/>
                </a:solidFill>
              </a:rPr>
              <a:t>Redux</a:t>
            </a:r>
            <a:r>
              <a:rPr lang="en-US" sz="3200" b="1" dirty="0" smtClean="0">
                <a:solidFill>
                  <a:srgbClr val="009696"/>
                </a:solidFill>
              </a:rPr>
              <a:t>?</a:t>
            </a:r>
            <a:endParaRPr lang="en-US" sz="2400" i="1" dirty="0"/>
          </a:p>
        </p:txBody>
      </p:sp>
      <p:pic>
        <p:nvPicPr>
          <p:cNvPr id="6" name="Picture 2" descr="C:\Users\usr\Downloads\redu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5" y="220633"/>
            <a:ext cx="1046778" cy="94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415452" y="1355908"/>
            <a:ext cx="6549443" cy="5228900"/>
            <a:chOff x="1306268" y="1424148"/>
            <a:chExt cx="6549443" cy="5228900"/>
          </a:xfrm>
        </p:grpSpPr>
        <p:sp>
          <p:nvSpPr>
            <p:cNvPr id="7" name="Title 1"/>
            <p:cNvSpPr txBox="1">
              <a:spLocks/>
            </p:cNvSpPr>
            <p:nvPr/>
          </p:nvSpPr>
          <p:spPr>
            <a:xfrm>
              <a:off x="1306268" y="1424148"/>
              <a:ext cx="3607178" cy="52289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Gotham Medium" panose="02000603030000020004" pitchFamily="2" charset="0"/>
                  <a:ea typeface="Gotham Medium" panose="02000603030000020004" pitchFamily="2" charset="0"/>
                  <a:cs typeface="+mj-cs"/>
                </a:defRPr>
              </a:lvl1pPr>
            </a:lstStyle>
            <a:p>
              <a:pPr algn="just"/>
              <a:r>
                <a:rPr lang="en-US" sz="4000" dirty="0" smtClean="0">
                  <a:latin typeface="Consolas" pitchFamily="49" charset="0"/>
                  <a:cs typeface="Consolas" pitchFamily="49" charset="0"/>
                </a:rPr>
                <a:t>App</a:t>
              </a:r>
            </a:p>
            <a:p>
              <a:pPr algn="just"/>
              <a:r>
                <a:rPr lang="en-US" sz="40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4000" dirty="0" smtClean="0">
                  <a:latin typeface="Consolas" pitchFamily="49" charset="0"/>
                  <a:cs typeface="Consolas" pitchFamily="49" charset="0"/>
                </a:rPr>
                <a:t> Header</a:t>
              </a:r>
            </a:p>
            <a:p>
              <a:pPr algn="just"/>
              <a:r>
                <a:rPr lang="en-US" sz="40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4000" dirty="0" smtClean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4000" dirty="0" err="1" smtClean="0">
                  <a:latin typeface="Consolas" pitchFamily="49" charset="0"/>
                  <a:cs typeface="Consolas" pitchFamily="49" charset="0"/>
                </a:rPr>
                <a:t>Navbar</a:t>
              </a:r>
              <a:endParaRPr lang="en-US" sz="4000" dirty="0" smtClean="0">
                <a:latin typeface="Consolas" pitchFamily="49" charset="0"/>
                <a:cs typeface="Consolas" pitchFamily="49" charset="0"/>
              </a:endParaRPr>
            </a:p>
            <a:p>
              <a:pPr algn="just"/>
              <a:r>
                <a:rPr lang="en-US" sz="40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4000" dirty="0" smtClean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4000" b="1" dirty="0" smtClean="0">
                  <a:solidFill>
                    <a:srgbClr val="009696"/>
                  </a:solidFill>
                  <a:latin typeface="Consolas" pitchFamily="49" charset="0"/>
                  <a:cs typeface="Consolas" pitchFamily="49" charset="0"/>
                </a:rPr>
                <a:t>Foto1</a:t>
              </a:r>
            </a:p>
            <a:p>
              <a:pPr algn="just"/>
              <a:r>
                <a:rPr lang="en-US" sz="40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40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4000" dirty="0" err="1" smtClean="0">
                  <a:latin typeface="Consolas" pitchFamily="49" charset="0"/>
                  <a:cs typeface="Consolas" pitchFamily="49" charset="0"/>
                </a:rPr>
                <a:t>Konten</a:t>
              </a:r>
              <a:endParaRPr lang="en-US" sz="4000" dirty="0" smtClean="0">
                <a:latin typeface="Consolas" pitchFamily="49" charset="0"/>
                <a:cs typeface="Consolas" pitchFamily="49" charset="0"/>
              </a:endParaRPr>
            </a:p>
            <a:p>
              <a:pPr algn="just"/>
              <a:r>
                <a:rPr lang="en-US" sz="40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4000" dirty="0" smtClean="0">
                  <a:latin typeface="Consolas" pitchFamily="49" charset="0"/>
                  <a:cs typeface="Consolas" pitchFamily="49" charset="0"/>
                </a:rPr>
                <a:t>    Sidebar</a:t>
              </a:r>
            </a:p>
            <a:p>
              <a:pPr algn="just"/>
              <a:r>
                <a:rPr lang="en-US" sz="40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4000" dirty="0" smtClean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4000" b="1" dirty="0" smtClean="0">
                  <a:solidFill>
                    <a:srgbClr val="009696"/>
                  </a:solidFill>
                  <a:latin typeface="Consolas" pitchFamily="49" charset="0"/>
                  <a:cs typeface="Consolas" pitchFamily="49" charset="0"/>
                </a:rPr>
                <a:t>Foto2</a:t>
              </a:r>
            </a:p>
            <a:p>
              <a:pPr algn="just"/>
              <a:r>
                <a:rPr lang="en-US" sz="4000" dirty="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4000" dirty="0" err="1" smtClean="0">
                  <a:latin typeface="Consolas" pitchFamily="49" charset="0"/>
                  <a:cs typeface="Consolas" pitchFamily="49" charset="0"/>
                </a:rPr>
                <a:t>Tombol</a:t>
              </a:r>
              <a:endParaRPr lang="en-US" sz="4000" dirty="0" smtClean="0">
                <a:latin typeface="Consolas" pitchFamily="49" charset="0"/>
                <a:cs typeface="Consolas" pitchFamily="49" charset="0"/>
              </a:endParaRPr>
            </a:p>
            <a:p>
              <a:pPr algn="just"/>
              <a:r>
                <a:rPr lang="en-US" sz="40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4000" dirty="0" smtClean="0">
                  <a:latin typeface="Consolas" pitchFamily="49" charset="0"/>
                  <a:cs typeface="Consolas" pitchFamily="49" charset="0"/>
                </a:rPr>
                <a:t> Footer</a:t>
              </a:r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2552571" y="1508203"/>
              <a:ext cx="3527510" cy="40464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Gotham Medium" panose="02000603030000020004" pitchFamily="2" charset="0"/>
                  <a:ea typeface="Gotham Medium" panose="02000603030000020004" pitchFamily="2" charset="0"/>
                  <a:cs typeface="+mj-cs"/>
                </a:defRPr>
              </a:lvl1pPr>
            </a:lstStyle>
            <a:p>
              <a:pPr algn="just"/>
              <a:r>
                <a:rPr lang="en-US" sz="2400" dirty="0" smtClean="0">
                  <a:latin typeface="Consolas" pitchFamily="49" charset="0"/>
                  <a:cs typeface="Consolas" pitchFamily="49" charset="0"/>
                </a:rPr>
                <a:t>state:{</a:t>
              </a:r>
              <a:r>
                <a:rPr lang="en-US" sz="2400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user: {...}</a:t>
              </a:r>
              <a:r>
                <a:rPr lang="en-US" sz="2400" dirty="0" smtClean="0">
                  <a:latin typeface="Consolas" pitchFamily="49" charset="0"/>
                  <a:cs typeface="Consolas" pitchFamily="49" charset="0"/>
                </a:rPr>
                <a:t>}</a:t>
              </a:r>
              <a:endParaRPr lang="en-US" sz="2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itle 1"/>
            <p:cNvSpPr txBox="1">
              <a:spLocks/>
            </p:cNvSpPr>
            <p:nvPr/>
          </p:nvSpPr>
          <p:spPr>
            <a:xfrm>
              <a:off x="3824323" y="2065251"/>
              <a:ext cx="3527510" cy="40464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Gotham Medium" panose="02000603030000020004" pitchFamily="2" charset="0"/>
                  <a:ea typeface="Gotham Medium" panose="02000603030000020004" pitchFamily="2" charset="0"/>
                  <a:cs typeface="+mj-cs"/>
                </a:defRPr>
              </a:lvl1pPr>
            </a:lstStyle>
            <a:p>
              <a:pPr algn="just"/>
              <a:r>
                <a:rPr lang="en-US" sz="2400" dirty="0">
                  <a:latin typeface="Consolas" pitchFamily="49" charset="0"/>
                  <a:cs typeface="Consolas" pitchFamily="49" charset="0"/>
                </a:rPr>
                <a:t>u</a:t>
              </a:r>
              <a:r>
                <a:rPr lang="en-US" sz="2400" dirty="0" smtClean="0">
                  <a:latin typeface="Consolas" pitchFamily="49" charset="0"/>
                  <a:cs typeface="Consolas" pitchFamily="49" charset="0"/>
                </a:rPr>
                <a:t>ser =</a:t>
              </a:r>
              <a:r>
                <a:rPr lang="en-US" sz="2400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{user}</a:t>
              </a:r>
              <a:endParaRPr lang="en-US" sz="2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itle 1"/>
            <p:cNvSpPr txBox="1">
              <a:spLocks/>
            </p:cNvSpPr>
            <p:nvPr/>
          </p:nvSpPr>
          <p:spPr>
            <a:xfrm>
              <a:off x="4328201" y="3217315"/>
              <a:ext cx="3527510" cy="40464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Gotham Medium" panose="02000603030000020004" pitchFamily="2" charset="0"/>
                  <a:ea typeface="Gotham Medium" panose="02000603030000020004" pitchFamily="2" charset="0"/>
                  <a:cs typeface="+mj-cs"/>
                </a:defRPr>
              </a:lvl1pPr>
            </a:lstStyle>
            <a:p>
              <a:pPr algn="just"/>
              <a:r>
                <a:rPr lang="en-US" sz="2400" dirty="0">
                  <a:latin typeface="Consolas" pitchFamily="49" charset="0"/>
                  <a:cs typeface="Consolas" pitchFamily="49" charset="0"/>
                </a:rPr>
                <a:t>u</a:t>
              </a:r>
              <a:r>
                <a:rPr lang="en-US" sz="2400" dirty="0" smtClean="0">
                  <a:latin typeface="Consolas" pitchFamily="49" charset="0"/>
                  <a:cs typeface="Consolas" pitchFamily="49" charset="0"/>
                </a:rPr>
                <a:t>ser =</a:t>
              </a:r>
              <a:r>
                <a:rPr lang="en-US" sz="2400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{user}</a:t>
              </a:r>
              <a:endParaRPr lang="en-US" sz="2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4328201" y="4885773"/>
              <a:ext cx="3527510" cy="40464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Gotham Medium" panose="02000603030000020004" pitchFamily="2" charset="0"/>
                  <a:ea typeface="Gotham Medium" panose="02000603030000020004" pitchFamily="2" charset="0"/>
                  <a:cs typeface="+mj-cs"/>
                </a:defRPr>
              </a:lvl1pPr>
            </a:lstStyle>
            <a:p>
              <a:pPr algn="just"/>
              <a:r>
                <a:rPr lang="en-US" sz="2400" dirty="0">
                  <a:latin typeface="Consolas" pitchFamily="49" charset="0"/>
                  <a:cs typeface="Consolas" pitchFamily="49" charset="0"/>
                </a:rPr>
                <a:t>u</a:t>
              </a:r>
              <a:r>
                <a:rPr lang="en-US" sz="2400" dirty="0" smtClean="0">
                  <a:latin typeface="Consolas" pitchFamily="49" charset="0"/>
                  <a:cs typeface="Consolas" pitchFamily="49" charset="0"/>
                </a:rPr>
                <a:t>ser =</a:t>
              </a:r>
              <a:r>
                <a:rPr lang="en-US" sz="2400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{user}</a:t>
              </a:r>
              <a:endParaRPr lang="en-US" sz="2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itle 1"/>
            <p:cNvSpPr txBox="1">
              <a:spLocks/>
            </p:cNvSpPr>
            <p:nvPr/>
          </p:nvSpPr>
          <p:spPr>
            <a:xfrm>
              <a:off x="3824323" y="3743631"/>
              <a:ext cx="3527510" cy="40464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Gotham Medium" panose="02000603030000020004" pitchFamily="2" charset="0"/>
                  <a:ea typeface="Gotham Medium" panose="02000603030000020004" pitchFamily="2" charset="0"/>
                  <a:cs typeface="+mj-cs"/>
                </a:defRPr>
              </a:lvl1pPr>
            </a:lstStyle>
            <a:p>
              <a:pPr algn="just"/>
              <a:r>
                <a:rPr lang="en-US" sz="2400" dirty="0">
                  <a:latin typeface="Consolas" pitchFamily="49" charset="0"/>
                  <a:cs typeface="Consolas" pitchFamily="49" charset="0"/>
                </a:rPr>
                <a:t>u</a:t>
              </a:r>
              <a:r>
                <a:rPr lang="en-US" sz="2400" dirty="0" smtClean="0">
                  <a:latin typeface="Consolas" pitchFamily="49" charset="0"/>
                  <a:cs typeface="Consolas" pitchFamily="49" charset="0"/>
                </a:rPr>
                <a:t>ser =</a:t>
              </a:r>
              <a:r>
                <a:rPr lang="en-US" sz="2400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{user}</a:t>
              </a:r>
              <a:endParaRPr lang="en-US" sz="2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V="1">
              <a:off x="5964074" y="1710527"/>
              <a:ext cx="1528549" cy="2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944690" y="1710529"/>
              <a:ext cx="0" cy="557046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305268" y="2267575"/>
              <a:ext cx="639423" cy="0"/>
            </a:xfrm>
            <a:prstGeom prst="line">
              <a:avLst/>
            </a:prstGeom>
            <a:ln w="762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7492622" y="1710527"/>
              <a:ext cx="2" cy="2249076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6305268" y="3974680"/>
              <a:ext cx="1187354" cy="0"/>
            </a:xfrm>
            <a:prstGeom prst="line">
              <a:avLst/>
            </a:prstGeom>
            <a:ln w="762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569880" y="2556277"/>
              <a:ext cx="522076" cy="647390"/>
            </a:xfrm>
            <a:prstGeom prst="line">
              <a:avLst/>
            </a:prstGeom>
            <a:ln w="762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569880" y="4211087"/>
              <a:ext cx="522076" cy="647390"/>
            </a:xfrm>
            <a:prstGeom prst="line">
              <a:avLst/>
            </a:prstGeom>
            <a:ln w="762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5-Point Star 2"/>
          <p:cNvSpPr/>
          <p:nvPr/>
        </p:nvSpPr>
        <p:spPr>
          <a:xfrm>
            <a:off x="1514900" y="2031234"/>
            <a:ext cx="300251" cy="288702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1514899" y="3681656"/>
            <a:ext cx="300251" cy="288702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1514898" y="5330347"/>
            <a:ext cx="300251" cy="288702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1514897" y="5862758"/>
            <a:ext cx="300251" cy="288702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29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35964" y="157602"/>
            <a:ext cx="7545429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Why Should We Use </a:t>
            </a:r>
            <a:r>
              <a:rPr lang="en-US" sz="3200" b="1" dirty="0" err="1" smtClean="0">
                <a:solidFill>
                  <a:srgbClr val="009696"/>
                </a:solidFill>
              </a:rPr>
              <a:t>Redux</a:t>
            </a:r>
            <a:r>
              <a:rPr lang="en-US" sz="3200" b="1" dirty="0" smtClean="0">
                <a:solidFill>
                  <a:srgbClr val="009696"/>
                </a:solidFill>
              </a:rPr>
              <a:t>?</a:t>
            </a:r>
            <a:endParaRPr lang="en-US" sz="2400" i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30630" y="1434659"/>
            <a:ext cx="7961586" cy="37679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2"/>
              </a:buBlip>
            </a:pPr>
            <a:r>
              <a:rPr lang="en-US" sz="2400" dirty="0" smtClean="0"/>
              <a:t>Getting data down like on the previous slide, is quite wasting time. More than that, it’s not a good software design.</a:t>
            </a:r>
          </a:p>
          <a:p>
            <a:pPr marL="342900" indent="-342900" algn="just">
              <a:buBlip>
                <a:blip r:embed="rId2"/>
              </a:buBlip>
            </a:pPr>
            <a:endParaRPr lang="en-US" sz="2400" dirty="0"/>
          </a:p>
          <a:p>
            <a:pPr marL="342900" indent="-342900" algn="just">
              <a:buBlip>
                <a:blip r:embed="rId2"/>
              </a:buBlip>
            </a:pPr>
            <a:r>
              <a:rPr lang="en-US" sz="2400" dirty="0" smtClean="0"/>
              <a:t>Intermediate components in the chain (on this case: Header &amp; </a:t>
            </a:r>
            <a:r>
              <a:rPr lang="en-US" sz="2400" dirty="0" err="1" smtClean="0"/>
              <a:t>Konten</a:t>
            </a:r>
            <a:r>
              <a:rPr lang="en-US" sz="2400" dirty="0" smtClean="0"/>
              <a:t>) must accept &amp; pass along props that they don’t care about.</a:t>
            </a:r>
          </a:p>
          <a:p>
            <a:pPr marL="342900" indent="-342900" algn="just">
              <a:buBlip>
                <a:blip r:embed="rId2"/>
              </a:buBlip>
            </a:pPr>
            <a:endParaRPr lang="en-US" sz="2400" dirty="0"/>
          </a:p>
          <a:p>
            <a:pPr marL="342900" indent="-342900" algn="just">
              <a:buBlip>
                <a:blip r:embed="rId2"/>
              </a:buBlip>
            </a:pPr>
            <a:r>
              <a:rPr lang="en-US" sz="2400" dirty="0" smtClean="0"/>
              <a:t>It would be nice if the components that didn’t need the data didn’t have to see it at all.</a:t>
            </a:r>
          </a:p>
          <a:p>
            <a:pPr marL="342900" indent="-342900" algn="just">
              <a:buBlip>
                <a:blip r:embed="rId2"/>
              </a:buBlip>
            </a:pPr>
            <a:endParaRPr lang="en-US" sz="2400" dirty="0"/>
          </a:p>
          <a:p>
            <a:pPr marL="342900" indent="-342900" algn="just">
              <a:buBlip>
                <a:blip r:embed="rId2"/>
              </a:buBlip>
            </a:pPr>
            <a:r>
              <a:rPr lang="en-US" sz="2400" dirty="0" smtClean="0"/>
              <a:t>This is the problem that </a:t>
            </a:r>
            <a:r>
              <a:rPr lang="en-US" sz="2400" dirty="0" err="1" smtClean="0"/>
              <a:t>Redux</a:t>
            </a:r>
            <a:r>
              <a:rPr lang="en-US" sz="2400" dirty="0" smtClean="0"/>
              <a:t> solves. It gives components direct access to the data needed.</a:t>
            </a:r>
          </a:p>
          <a:p>
            <a:pPr marL="342900" indent="-342900" algn="just">
              <a:buBlip>
                <a:blip r:embed="rId2"/>
              </a:buBlip>
            </a:pPr>
            <a:endParaRPr lang="en-US" sz="2400" dirty="0"/>
          </a:p>
          <a:p>
            <a:pPr marL="342900" indent="-342900" algn="just">
              <a:buBlip>
                <a:blip r:embed="rId2"/>
              </a:buBlip>
            </a:pPr>
            <a:endParaRPr lang="en-US" sz="2400" dirty="0" smtClean="0"/>
          </a:p>
        </p:txBody>
      </p:sp>
      <p:pic>
        <p:nvPicPr>
          <p:cNvPr id="6" name="Picture 2" descr="C:\Users\usr\Downloads\redu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5" y="220633"/>
            <a:ext cx="1046778" cy="94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015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496" y="2407067"/>
            <a:ext cx="2138668" cy="99152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35964" y="157602"/>
            <a:ext cx="7545429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Why Should We Use </a:t>
            </a:r>
            <a:r>
              <a:rPr lang="en-US" sz="3200" b="1" dirty="0" err="1" smtClean="0">
                <a:solidFill>
                  <a:srgbClr val="009696"/>
                </a:solidFill>
              </a:rPr>
              <a:t>Redux</a:t>
            </a:r>
            <a:r>
              <a:rPr lang="en-US" sz="3200" b="1" dirty="0" smtClean="0">
                <a:solidFill>
                  <a:srgbClr val="009696"/>
                </a:solidFill>
              </a:rPr>
              <a:t>?</a:t>
            </a:r>
            <a:endParaRPr lang="en-US" sz="2400" i="1" dirty="0"/>
          </a:p>
        </p:txBody>
      </p:sp>
      <p:pic>
        <p:nvPicPr>
          <p:cNvPr id="6" name="Picture 2" descr="C:\Users\usr\Downloads\redu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5" y="220633"/>
            <a:ext cx="1046778" cy="94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512330" y="1182482"/>
            <a:ext cx="3607178" cy="5228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/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App</a:t>
            </a:r>
          </a:p>
          <a:p>
            <a:pPr algn="just"/>
            <a:r>
              <a:rPr lang="en-US" sz="4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Header</a:t>
            </a:r>
          </a:p>
          <a:p>
            <a:pPr algn="just"/>
            <a:r>
              <a:rPr lang="en-US" sz="4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Navbar</a:t>
            </a:r>
            <a:endParaRPr lang="en-US" sz="4000" dirty="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en-US" sz="4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Foto1</a:t>
            </a:r>
          </a:p>
          <a:p>
            <a:pPr algn="just"/>
            <a:r>
              <a:rPr lang="en-US" sz="4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Konten</a:t>
            </a:r>
            <a:endParaRPr lang="en-US" sz="4000" dirty="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en-US" sz="4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   Sidebar</a:t>
            </a:r>
          </a:p>
          <a:p>
            <a:pPr algn="just"/>
            <a:r>
              <a:rPr lang="en-US" sz="4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Foto2</a:t>
            </a:r>
          </a:p>
          <a:p>
            <a:pPr algn="just"/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Tombol</a:t>
            </a:r>
            <a:endParaRPr lang="en-US" sz="4000" dirty="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en-US" sz="4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Footer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4552" y="2407067"/>
            <a:ext cx="2261676" cy="991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state:</a:t>
            </a:r>
          </a:p>
          <a:p>
            <a:pPr algn="ctr"/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user: {...}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030385" y="1823585"/>
            <a:ext cx="3066328" cy="4046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/>
            <a:r>
              <a:rPr lang="en-US" sz="2400" dirty="0">
                <a:latin typeface="Consolas" pitchFamily="49" charset="0"/>
                <a:cs typeface="Consolas" pitchFamily="49" charset="0"/>
              </a:rPr>
              <a:t>u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ser =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{user}</a:t>
            </a:r>
            <a:endParaRPr lang="en-US" sz="2400" b="1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534263" y="2975649"/>
            <a:ext cx="2688574" cy="4046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/>
            <a:r>
              <a:rPr lang="en-US" sz="2400" dirty="0">
                <a:latin typeface="Consolas" pitchFamily="49" charset="0"/>
                <a:cs typeface="Consolas" pitchFamily="49" charset="0"/>
              </a:rPr>
              <a:t>u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ser =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{user}</a:t>
            </a:r>
            <a:endParaRPr lang="en-US" sz="2400" b="1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534263" y="4644107"/>
            <a:ext cx="2562450" cy="4046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/>
            <a:r>
              <a:rPr lang="en-US" sz="2400" dirty="0">
                <a:latin typeface="Consolas" pitchFamily="49" charset="0"/>
                <a:cs typeface="Consolas" pitchFamily="49" charset="0"/>
              </a:rPr>
              <a:t>u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ser =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{user}</a:t>
            </a:r>
            <a:endParaRPr lang="en-US" sz="2400" b="1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6030385" y="3501965"/>
            <a:ext cx="3066328" cy="4046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/>
            <a:r>
              <a:rPr lang="en-US" sz="2400" dirty="0">
                <a:latin typeface="Consolas" pitchFamily="49" charset="0"/>
                <a:cs typeface="Consolas" pitchFamily="49" charset="0"/>
              </a:rPr>
              <a:t>u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ser =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{user}</a:t>
            </a:r>
            <a:endParaRPr lang="en-US" sz="2400" b="1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5-Point Star 2"/>
          <p:cNvSpPr/>
          <p:nvPr/>
        </p:nvSpPr>
        <p:spPr>
          <a:xfrm>
            <a:off x="3722140" y="1857808"/>
            <a:ext cx="300251" cy="288702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3722139" y="3508230"/>
            <a:ext cx="300251" cy="288702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3722138" y="5156921"/>
            <a:ext cx="300251" cy="288702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3722137" y="5689332"/>
            <a:ext cx="300251" cy="288702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536028" y="1793199"/>
            <a:ext cx="2138668" cy="7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500" b="1" i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Redux</a:t>
            </a:r>
            <a:r>
              <a:rPr lang="en-US" sz="2500" b="1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Store</a:t>
            </a:r>
          </a:p>
        </p:txBody>
      </p:sp>
      <p:cxnSp>
        <p:nvCxnSpPr>
          <p:cNvPr id="10" name="Straight Connector 9"/>
          <p:cNvCxnSpPr>
            <a:stCxn id="4" idx="3"/>
          </p:cNvCxnSpPr>
          <p:nvPr/>
        </p:nvCxnSpPr>
        <p:spPr>
          <a:xfrm>
            <a:off x="2643164" y="2902830"/>
            <a:ext cx="4572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00364" y="2010143"/>
            <a:ext cx="2064" cy="177102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102428" y="3730622"/>
            <a:ext cx="457200" cy="0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131896" y="2054807"/>
            <a:ext cx="457200" cy="0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425666" y="4461327"/>
            <a:ext cx="2965306" cy="19549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009696"/>
                </a:solidFill>
              </a:rPr>
              <a:t>We can plug any component into </a:t>
            </a:r>
            <a:r>
              <a:rPr lang="en-US" sz="2000" dirty="0" err="1" smtClean="0">
                <a:solidFill>
                  <a:srgbClr val="009696"/>
                </a:solidFill>
              </a:rPr>
              <a:t>Redux’s</a:t>
            </a:r>
            <a:r>
              <a:rPr lang="en-US" sz="2000" dirty="0" smtClean="0">
                <a:solidFill>
                  <a:srgbClr val="009696"/>
                </a:solidFill>
              </a:rPr>
              <a:t> data store, and the component can pull out the data it requires.</a:t>
            </a:r>
          </a:p>
        </p:txBody>
      </p:sp>
    </p:spTree>
    <p:extLst>
      <p:ext uri="{BB962C8B-B14F-4D97-AF65-F5344CB8AC3E}">
        <p14:creationId xmlns:p14="http://schemas.microsoft.com/office/powerpoint/2010/main" val="1964903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9185" y="157602"/>
            <a:ext cx="8954815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Basic Schema</a:t>
            </a:r>
            <a:endParaRPr lang="en-US" sz="3200" i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62162" y="1324291"/>
            <a:ext cx="7961586" cy="48242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2"/>
              </a:buBlip>
            </a:pPr>
            <a:r>
              <a:rPr lang="en-US" sz="2400" dirty="0" smtClean="0"/>
              <a:t>Install</a:t>
            </a:r>
            <a:endParaRPr lang="en-US" sz="2400" dirty="0"/>
          </a:p>
          <a:p>
            <a:pPr algn="just"/>
            <a:r>
              <a:rPr lang="en-US" sz="2400" dirty="0">
                <a:solidFill>
                  <a:srgbClr val="009696"/>
                </a:solidFill>
              </a:rPr>
              <a:t>	</a:t>
            </a:r>
            <a:r>
              <a:rPr lang="en-US" sz="2400" dirty="0" smtClean="0">
                <a:solidFill>
                  <a:srgbClr val="009696"/>
                </a:solidFill>
              </a:rPr>
              <a:t>$ </a:t>
            </a:r>
            <a:r>
              <a:rPr lang="en-US" sz="2400" dirty="0" err="1" smtClean="0">
                <a:solidFill>
                  <a:srgbClr val="009696"/>
                </a:solidFill>
              </a:rPr>
              <a:t>npm</a:t>
            </a:r>
            <a:r>
              <a:rPr lang="en-US" sz="2400" dirty="0" smtClean="0">
                <a:solidFill>
                  <a:srgbClr val="009696"/>
                </a:solidFill>
              </a:rPr>
              <a:t> install </a:t>
            </a:r>
            <a:r>
              <a:rPr lang="en-US" sz="2400" dirty="0" err="1" smtClean="0">
                <a:solidFill>
                  <a:srgbClr val="009696"/>
                </a:solidFill>
              </a:rPr>
              <a:t>redux</a:t>
            </a:r>
            <a:r>
              <a:rPr lang="en-US" sz="2400" dirty="0" smtClean="0">
                <a:solidFill>
                  <a:srgbClr val="009696"/>
                </a:solidFill>
              </a:rPr>
              <a:t> react-</a:t>
            </a:r>
            <a:r>
              <a:rPr lang="en-US" sz="2400" dirty="0" err="1" smtClean="0">
                <a:solidFill>
                  <a:srgbClr val="009696"/>
                </a:solidFill>
              </a:rPr>
              <a:t>redux</a:t>
            </a:r>
            <a:r>
              <a:rPr lang="en-US" sz="2400" dirty="0" smtClean="0">
                <a:solidFill>
                  <a:srgbClr val="009696"/>
                </a:solidFill>
              </a:rPr>
              <a:t> --save</a:t>
            </a:r>
          </a:p>
          <a:p>
            <a:pPr algn="just"/>
            <a:r>
              <a:rPr lang="en-US" sz="2400" dirty="0" smtClean="0">
                <a:solidFill>
                  <a:srgbClr val="009696"/>
                </a:solidFill>
              </a:rPr>
              <a:t> </a:t>
            </a:r>
            <a:endParaRPr lang="en-US" sz="2400" dirty="0">
              <a:solidFill>
                <a:srgbClr val="009696"/>
              </a:solidFill>
            </a:endParaRPr>
          </a:p>
        </p:txBody>
      </p:sp>
      <p:pic>
        <p:nvPicPr>
          <p:cNvPr id="6" name="Picture 2" descr="C:\Users\usr\Downloads\redu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5" y="220633"/>
            <a:ext cx="1046778" cy="94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/>
          <p:cNvGrpSpPr/>
          <p:nvPr/>
        </p:nvGrpSpPr>
        <p:grpSpPr>
          <a:xfrm>
            <a:off x="740532" y="2847372"/>
            <a:ext cx="7408045" cy="2668211"/>
            <a:chOff x="1342417" y="3190300"/>
            <a:chExt cx="6882319" cy="2325283"/>
          </a:xfrm>
        </p:grpSpPr>
        <p:sp>
          <p:nvSpPr>
            <p:cNvPr id="21" name="Rectangle 20"/>
            <p:cNvSpPr/>
            <p:nvPr/>
          </p:nvSpPr>
          <p:spPr>
            <a:xfrm>
              <a:off x="6275961" y="3256744"/>
              <a:ext cx="1948775" cy="225883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1361872" y="3190300"/>
              <a:ext cx="1692613" cy="7295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42417" y="3320389"/>
              <a:ext cx="171206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D" sz="2400" dirty="0" smtClean="0">
                  <a:solidFill>
                    <a:schemeClr val="bg1"/>
                  </a:solidFill>
                  <a:latin typeface="Gotham Medium" panose="02000603030000020004" pitchFamily="2" charset="0"/>
                </a:rPr>
                <a:t>Reducers</a:t>
              </a:r>
              <a:endParaRPr lang="en-ID" sz="2400" dirty="0">
                <a:solidFill>
                  <a:schemeClr val="bg1"/>
                </a:solidFill>
                <a:latin typeface="Gotham Medium" panose="02000603030000020004" pitchFamily="2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361872" y="4634838"/>
              <a:ext cx="1692613" cy="72957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2417" y="4764927"/>
              <a:ext cx="171206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D" sz="2400" dirty="0" smtClean="0">
                  <a:solidFill>
                    <a:schemeClr val="bg1"/>
                  </a:solidFill>
                  <a:latin typeface="Gotham Medium" panose="02000603030000020004" pitchFamily="2" charset="0"/>
                </a:rPr>
                <a:t>Store</a:t>
              </a:r>
              <a:endParaRPr lang="en-ID" sz="2400" dirty="0">
                <a:solidFill>
                  <a:schemeClr val="bg1"/>
                </a:solidFill>
                <a:latin typeface="Gotham Medium" panose="02000603030000020004" pitchFamily="2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4357" y="4634838"/>
              <a:ext cx="1692613" cy="729574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34902" y="4764927"/>
              <a:ext cx="171206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D" sz="2400" dirty="0" smtClean="0">
                  <a:solidFill>
                    <a:schemeClr val="bg1"/>
                  </a:solidFill>
                  <a:latin typeface="Gotham Medium" panose="02000603030000020004" pitchFamily="2" charset="0"/>
                </a:rPr>
                <a:t>Provider</a:t>
              </a:r>
              <a:endParaRPr lang="en-ID" sz="2400" dirty="0">
                <a:solidFill>
                  <a:schemeClr val="bg1"/>
                </a:solidFill>
                <a:latin typeface="Gotham Medium" panose="02000603030000020004" pitchFamily="2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404043" y="3375498"/>
              <a:ext cx="1692613" cy="72957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84588" y="3413253"/>
              <a:ext cx="171206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Gotham Medium" panose="02000603030000020004" pitchFamily="2" charset="0"/>
                </a:rPr>
                <a:t>Smart</a:t>
              </a:r>
            </a:p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Gotham Medium" panose="02000603030000020004" pitchFamily="2" charset="0"/>
                </a:rPr>
                <a:t>Component</a:t>
              </a:r>
              <a:endParaRPr lang="en-ID" dirty="0">
                <a:solidFill>
                  <a:schemeClr val="bg1"/>
                </a:solidFill>
                <a:latin typeface="Gotham Medium" panose="02000603030000020004" pitchFamily="2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04043" y="4634838"/>
              <a:ext cx="1692613" cy="72957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84588" y="4714128"/>
              <a:ext cx="1712068" cy="5632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Gotham Medium" panose="02000603030000020004" pitchFamily="2" charset="0"/>
                </a:rPr>
                <a:t>Dummy Component</a:t>
              </a:r>
              <a:endParaRPr lang="en-ID" dirty="0">
                <a:solidFill>
                  <a:schemeClr val="bg1"/>
                </a:solidFill>
                <a:latin typeface="Gotham Medium" panose="02000603030000020004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82968" y="4095342"/>
              <a:ext cx="8349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400" b="1" dirty="0" smtClean="0">
                  <a:latin typeface="Gotham Medium" panose="02000603030000020004" pitchFamily="2" charset="0"/>
                </a:rPr>
                <a:t>Pass Data</a:t>
              </a:r>
              <a:endParaRPr lang="en-ID" sz="1400" b="1" dirty="0">
                <a:latin typeface="Gotham Medium" panose="02000603030000020004" pitchFamily="2" charset="0"/>
              </a:endParaRPr>
            </a:p>
          </p:txBody>
        </p:sp>
        <p:cxnSp>
          <p:nvCxnSpPr>
            <p:cNvPr id="22" name="Straight Arrow Connector 21"/>
            <p:cNvCxnSpPr>
              <a:stCxn id="17" idx="2"/>
              <a:endCxn id="19" idx="0"/>
            </p:cNvCxnSpPr>
            <p:nvPr/>
          </p:nvCxnSpPr>
          <p:spPr>
            <a:xfrm>
              <a:off x="7250350" y="4105072"/>
              <a:ext cx="0" cy="529766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362221" y="4091232"/>
              <a:ext cx="8349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400" b="1" dirty="0" smtClean="0">
                  <a:latin typeface="Gotham Medium" panose="02000603030000020004" pitchFamily="2" charset="0"/>
                </a:rPr>
                <a:t>as</a:t>
              </a:r>
            </a:p>
            <a:p>
              <a:pPr algn="ctr"/>
              <a:r>
                <a:rPr lang="en-ID" sz="1400" b="1" dirty="0" smtClean="0">
                  <a:latin typeface="Gotham Medium" panose="02000603030000020004" pitchFamily="2" charset="0"/>
                </a:rPr>
                <a:t>Props</a:t>
              </a:r>
              <a:endParaRPr lang="en-ID" sz="1400" b="1" dirty="0">
                <a:latin typeface="Gotham Medium" panose="02000603030000020004" pitchFamily="2" charset="0"/>
              </a:endParaRPr>
            </a:p>
          </p:txBody>
        </p:sp>
        <p:cxnSp>
          <p:nvCxnSpPr>
            <p:cNvPr id="28" name="Elbow Connector 27"/>
            <p:cNvCxnSpPr>
              <a:stCxn id="13" idx="3"/>
              <a:endCxn id="21" idx="1"/>
            </p:cNvCxnSpPr>
            <p:nvPr/>
          </p:nvCxnSpPr>
          <p:spPr>
            <a:xfrm flipV="1">
              <a:off x="5346970" y="4386164"/>
              <a:ext cx="928991" cy="613461"/>
            </a:xfrm>
            <a:prstGeom prst="bentConnector3">
              <a:avLst/>
            </a:prstGeom>
            <a:ln w="76200">
              <a:solidFill>
                <a:srgbClr val="0CA0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2" idx="3"/>
              <a:endCxn id="14" idx="1"/>
            </p:cNvCxnSpPr>
            <p:nvPr/>
          </p:nvCxnSpPr>
          <p:spPr>
            <a:xfrm>
              <a:off x="3054485" y="4995760"/>
              <a:ext cx="580417" cy="0"/>
            </a:xfrm>
            <a:prstGeom prst="straightConnector1">
              <a:avLst/>
            </a:prstGeom>
            <a:ln w="76200">
              <a:solidFill>
                <a:srgbClr val="0CA0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" idx="2"/>
              <a:endCxn id="11" idx="0"/>
            </p:cNvCxnSpPr>
            <p:nvPr/>
          </p:nvCxnSpPr>
          <p:spPr>
            <a:xfrm>
              <a:off x="2208179" y="3919874"/>
              <a:ext cx="0" cy="714964"/>
            </a:xfrm>
            <a:prstGeom prst="straightConnector1">
              <a:avLst/>
            </a:prstGeom>
            <a:ln w="76200">
              <a:solidFill>
                <a:srgbClr val="0CA0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3" idx="3"/>
            </p:cNvCxnSpPr>
            <p:nvPr/>
          </p:nvCxnSpPr>
          <p:spPr>
            <a:xfrm flipH="1" flipV="1">
              <a:off x="3054485" y="3551222"/>
              <a:ext cx="704715" cy="12620"/>
            </a:xfrm>
            <a:prstGeom prst="straightConnector1">
              <a:avLst/>
            </a:prstGeom>
            <a:ln w="76200">
              <a:solidFill>
                <a:srgbClr val="0CA0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654357" y="3190300"/>
              <a:ext cx="1692613" cy="72957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4902" y="3320389"/>
              <a:ext cx="171206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D" sz="2400" dirty="0" smtClean="0">
                  <a:solidFill>
                    <a:schemeClr val="bg1"/>
                  </a:solidFill>
                  <a:latin typeface="Gotham Medium" panose="02000603030000020004" pitchFamily="2" charset="0"/>
                </a:rPr>
                <a:t>Actions</a:t>
              </a:r>
              <a:endParaRPr lang="en-ID" sz="2400" dirty="0">
                <a:solidFill>
                  <a:schemeClr val="bg1"/>
                </a:solidFill>
                <a:latin typeface="Gotham Medium" panose="02000603030000020004" pitchFamily="2" charset="0"/>
              </a:endParaRPr>
            </a:p>
          </p:txBody>
        </p:sp>
        <p:cxnSp>
          <p:nvCxnSpPr>
            <p:cNvPr id="41" name="Elbow Connector 40"/>
            <p:cNvCxnSpPr>
              <a:stCxn id="21" idx="3"/>
              <a:endCxn id="10" idx="3"/>
            </p:cNvCxnSpPr>
            <p:nvPr/>
          </p:nvCxnSpPr>
          <p:spPr>
            <a:xfrm flipH="1" flipV="1">
              <a:off x="5346970" y="3551222"/>
              <a:ext cx="2877766" cy="834942"/>
            </a:xfrm>
            <a:prstGeom prst="bentConnector5">
              <a:avLst>
                <a:gd name="adj1" fmla="val -10357"/>
                <a:gd name="adj2" fmla="val 167288"/>
                <a:gd name="adj3" fmla="val 78228"/>
              </a:avLst>
            </a:prstGeom>
            <a:ln w="76200">
              <a:solidFill>
                <a:srgbClr val="0CA087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2425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34" t="3250" r="1409" b="44711"/>
          <a:stretch/>
        </p:blipFill>
        <p:spPr bwMode="auto">
          <a:xfrm>
            <a:off x="1608881" y="582454"/>
            <a:ext cx="5926238" cy="490394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5708334"/>
            <a:ext cx="6013707" cy="1149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Create without </a:t>
            </a:r>
            <a:r>
              <a:rPr lang="en-US" sz="3200" b="1" dirty="0" err="1" smtClean="0">
                <a:solidFill>
                  <a:srgbClr val="009696"/>
                </a:solidFill>
              </a:rPr>
              <a:t>Redux</a:t>
            </a:r>
            <a:r>
              <a:rPr lang="en-US" sz="3200" b="1" dirty="0" smtClean="0">
                <a:solidFill>
                  <a:srgbClr val="009696"/>
                </a:solidFill>
              </a:rPr>
              <a:t>!</a:t>
            </a:r>
            <a:endParaRPr lang="en-US" sz="24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504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66567" y="933746"/>
            <a:ext cx="8544903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anose="020B0609020204030204" pitchFamily="49" charset="0"/>
              </a:rPr>
              <a:t>import React, { Component } from 'react';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class App extends Component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state = { count: 0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increment = () =&gt; {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this.setState</a:t>
            </a:r>
            <a:r>
              <a:rPr lang="en-US" sz="2400" dirty="0">
                <a:latin typeface="Consolas" panose="020B0609020204030204" pitchFamily="49" charset="0"/>
              </a:rPr>
              <a:t>({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count: </a:t>
            </a:r>
            <a:r>
              <a:rPr lang="en-US" sz="2400" dirty="0" err="1">
                <a:latin typeface="Consolas" panose="020B0609020204030204" pitchFamily="49" charset="0"/>
              </a:rPr>
              <a:t>this.state.count</a:t>
            </a:r>
            <a:r>
              <a:rPr lang="en-US" sz="2400" dirty="0">
                <a:latin typeface="Consolas" panose="020B0609020204030204" pitchFamily="49" charset="0"/>
              </a:rPr>
              <a:t> + 1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decrement = () =&gt; {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this.setState</a:t>
            </a:r>
            <a:r>
              <a:rPr lang="en-US" sz="2400" dirty="0">
                <a:latin typeface="Consolas" panose="020B0609020204030204" pitchFamily="49" charset="0"/>
              </a:rPr>
              <a:t>({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count: </a:t>
            </a:r>
            <a:r>
              <a:rPr lang="en-US" sz="2400" dirty="0" err="1">
                <a:latin typeface="Consolas" panose="020B0609020204030204" pitchFamily="49" charset="0"/>
              </a:rPr>
              <a:t>this.state.count</a:t>
            </a:r>
            <a:r>
              <a:rPr lang="en-US" sz="2400" dirty="0">
                <a:latin typeface="Consolas" panose="020B0609020204030204" pitchFamily="49" charset="0"/>
              </a:rPr>
              <a:t> - 1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});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14346" y="94613"/>
            <a:ext cx="4404826" cy="914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err="1" smtClean="0">
                <a:solidFill>
                  <a:srgbClr val="009696"/>
                </a:solidFill>
              </a:rPr>
              <a:t>src</a:t>
            </a:r>
            <a:r>
              <a:rPr lang="en-US" sz="3200" b="1" dirty="0" smtClean="0">
                <a:solidFill>
                  <a:srgbClr val="009696"/>
                </a:solidFill>
              </a:rPr>
              <a:t>/App.js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#1 Basic Template</a:t>
            </a:r>
          </a:p>
        </p:txBody>
      </p:sp>
    </p:spTree>
    <p:extLst>
      <p:ext uri="{BB962C8B-B14F-4D97-AF65-F5344CB8AC3E}">
        <p14:creationId xmlns:p14="http://schemas.microsoft.com/office/powerpoint/2010/main" val="3054299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10849</TotalTime>
  <Words>803</Words>
  <Application>Microsoft Office PowerPoint</Application>
  <PresentationFormat>On-screen Show (4:3)</PresentationFormat>
  <Paragraphs>279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991</cp:revision>
  <dcterms:created xsi:type="dcterms:W3CDTF">2015-11-07T11:59:24Z</dcterms:created>
  <dcterms:modified xsi:type="dcterms:W3CDTF">2018-07-16T05:59:22Z</dcterms:modified>
</cp:coreProperties>
</file>