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369" r:id="rId2"/>
    <p:sldId id="384" r:id="rId3"/>
    <p:sldId id="349" r:id="rId4"/>
    <p:sldId id="371" r:id="rId5"/>
    <p:sldId id="374" r:id="rId6"/>
    <p:sldId id="375" r:id="rId7"/>
    <p:sldId id="372" r:id="rId8"/>
    <p:sldId id="373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412" r:id="rId17"/>
    <p:sldId id="397" r:id="rId18"/>
    <p:sldId id="413" r:id="rId19"/>
    <p:sldId id="383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3" r:id="rId28"/>
    <p:sldId id="402" r:id="rId29"/>
    <p:sldId id="404" r:id="rId30"/>
    <p:sldId id="403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392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71817" y="1907628"/>
            <a:ext cx="7071243" cy="2371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0500" dirty="0" smtClean="0"/>
              <a:t>Styling</a:t>
            </a:r>
          </a:p>
          <a:p>
            <a:pPr algn="ctr"/>
            <a:r>
              <a:rPr lang="id-ID" sz="8000" dirty="0" smtClean="0"/>
              <a:t>With CSS</a:t>
            </a:r>
          </a:p>
          <a:p>
            <a:pPr algn="ctr"/>
            <a:r>
              <a:rPr lang="id-ID" sz="3200" i="1" dirty="0" smtClean="0">
                <a:latin typeface="Gotham" pitchFamily="50" charset="0"/>
              </a:rPr>
              <a:t>#</a:t>
            </a:r>
            <a:r>
              <a:rPr lang="en-US" sz="3200" i="1" dirty="0" smtClean="0">
                <a:latin typeface="Gotham" pitchFamily="50" charset="0"/>
              </a:rPr>
              <a:t>2</a:t>
            </a:r>
            <a:r>
              <a:rPr lang="id-ID" sz="3200" b="0" dirty="0" smtClean="0">
                <a:latin typeface="Gotham" pitchFamily="50" charset="0"/>
              </a:rPr>
              <a:t>  </a:t>
            </a:r>
            <a:r>
              <a:rPr lang="en-US" sz="3200" b="0" dirty="0" err="1" smtClean="0">
                <a:latin typeface="Gotham" pitchFamily="50" charset="0"/>
              </a:rPr>
              <a:t>Layouting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6" name="Picture 2" descr="D:\Purwadhika\Lintang Course PPT\0 pikt\php\CS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" y="1907629"/>
            <a:ext cx="2371788" cy="23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82865" y="1277007"/>
            <a:ext cx="8119241" cy="4713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a:visited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{color: purple;}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a:link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{color: red;}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="#" target="_blank"&gt;</a:t>
            </a:r>
          </a:p>
          <a:p>
            <a:r>
              <a:rPr lang="en-US" sz="3000" b="1" i="1" dirty="0" err="1" smtClean="0">
                <a:latin typeface="Consolas" pitchFamily="49" charset="0"/>
                <a:cs typeface="Consolas" pitchFamily="49" charset="0"/>
              </a:rPr>
              <a:t>Lihat</a:t>
            </a:r>
            <a:r>
              <a:rPr lang="en-US" sz="30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dirty="0" err="1" smtClean="0">
                <a:latin typeface="Consolas" pitchFamily="49" charset="0"/>
                <a:cs typeface="Consolas" pitchFamily="49" charset="0"/>
              </a:rPr>
              <a:t>efek</a:t>
            </a:r>
            <a:r>
              <a:rPr lang="en-US" sz="30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dirty="0" err="1" smtClean="0">
                <a:latin typeface="Consolas" pitchFamily="49" charset="0"/>
                <a:cs typeface="Consolas" pitchFamily="49" charset="0"/>
              </a:rPr>
              <a:t>sebelum</a:t>
            </a:r>
            <a:r>
              <a:rPr lang="en-US" sz="3000" b="1" i="1" dirty="0" smtClean="0">
                <a:latin typeface="Consolas" pitchFamily="49" charset="0"/>
                <a:cs typeface="Consolas" pitchFamily="49" charset="0"/>
              </a:rPr>
              <a:t> &amp; </a:t>
            </a:r>
            <a:r>
              <a:rPr lang="en-US" sz="3000" b="1" i="1" dirty="0" err="1" smtClean="0">
                <a:latin typeface="Consolas" pitchFamily="49" charset="0"/>
                <a:cs typeface="Consolas" pitchFamily="49" charset="0"/>
              </a:rPr>
              <a:t>sesudah</a:t>
            </a:r>
            <a:r>
              <a:rPr lang="en-US" sz="30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dirty="0" err="1" smtClean="0">
                <a:latin typeface="Consolas" pitchFamily="49" charset="0"/>
                <a:cs typeface="Consolas" pitchFamily="49" charset="0"/>
              </a:rPr>
              <a:t>diklik</a:t>
            </a:r>
            <a:r>
              <a:rPr lang="en-US" sz="3000" b="1" i="1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5255" y="0"/>
            <a:ext cx="4713893" cy="1734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Pseudo-classes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4800" b="1" dirty="0" smtClean="0">
                <a:solidFill>
                  <a:srgbClr val="009696"/>
                </a:solidFill>
              </a:rPr>
              <a:t>Links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4426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30163" y="1261241"/>
            <a:ext cx="8119241" cy="4603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h1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text-align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center;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purple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h1:hover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white;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purple;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3200" b="1" i="1" dirty="0" err="1">
                <a:latin typeface="Consolas" pitchFamily="49" charset="0"/>
                <a:cs typeface="Consolas" pitchFamily="49" charset="0"/>
              </a:rPr>
              <a:t>Purwadhika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5255" y="0"/>
            <a:ext cx="4713893" cy="1734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Pseudo-classes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4800" b="1" dirty="0" smtClean="0">
                <a:solidFill>
                  <a:srgbClr val="009696"/>
                </a:solidFill>
              </a:rPr>
              <a:t>Hover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15634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919" y="977452"/>
            <a:ext cx="8466082" cy="5060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input:focus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lightgreen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&lt;input type="number"/&gt;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&lt;/div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&lt;input type="number"/&gt;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&lt;/div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&lt;input type="number"/&gt;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&lt;/div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5255" y="0"/>
            <a:ext cx="4713893" cy="1734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Pseudo-classes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4800" b="1" dirty="0" smtClean="0">
                <a:solidFill>
                  <a:srgbClr val="009696"/>
                </a:solidFill>
              </a:rPr>
              <a:t>Focus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96479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6749" y="1166648"/>
            <a:ext cx="8466082" cy="4871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input:active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lightgreen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&lt;/style&gt;&lt;/head&gt;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input type="submit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5255" y="0"/>
            <a:ext cx="4713893" cy="1734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Pseudo-classes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4800" b="1" dirty="0" smtClean="0">
                <a:solidFill>
                  <a:srgbClr val="009696"/>
                </a:solidFill>
              </a:rPr>
              <a:t>Active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55810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61235" y="583322"/>
            <a:ext cx="6858007" cy="5391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3200" dirty="0"/>
              <a:t>Pseudo-elements are similar to pseudo-classes but instead of classes you can style right </a:t>
            </a:r>
            <a:r>
              <a:rPr lang="en-US" sz="3200" dirty="0" smtClean="0"/>
              <a:t>away, they </a:t>
            </a:r>
            <a:r>
              <a:rPr lang="en-US" sz="3200" dirty="0"/>
              <a:t>are elements that you can target.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15310"/>
            <a:ext cx="9144000" cy="1497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Pseudo-e</a:t>
            </a:r>
            <a:r>
              <a:rPr lang="en-US" sz="4000" b="1" dirty="0" err="1" smtClean="0">
                <a:solidFill>
                  <a:srgbClr val="009696"/>
                </a:solidFill>
              </a:rPr>
              <a:t>lement</a:t>
            </a:r>
            <a:r>
              <a:rPr lang="id-ID" sz="4000" b="1" dirty="0" smtClean="0">
                <a:solidFill>
                  <a:srgbClr val="009696"/>
                </a:solidFill>
              </a:rPr>
              <a:t>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3957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88681" y="-31532"/>
            <a:ext cx="4713893" cy="1734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>
                <a:solidFill>
                  <a:srgbClr val="009696"/>
                </a:solidFill>
              </a:rPr>
              <a:t>Pseudo-elements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4800" b="1" dirty="0">
                <a:solidFill>
                  <a:srgbClr val="009696"/>
                </a:solidFill>
              </a:rPr>
              <a:t>Child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880538" y="5912069"/>
            <a:ext cx="3090041" cy="945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18921" y="1418897"/>
            <a:ext cx="8466082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head&gt;&lt;style&gt;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h2:first-child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red;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h2:last-child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green;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h2:nth-child(2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yellow;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&lt;/style&gt;&lt;/head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Anak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ke-1 ~ first-child!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&lt;/h2&gt;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Anak</a:t>
            </a:r>
            <a:r>
              <a:rPr lang="en-US" sz="28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ke-2 ~ nth-child(2)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&lt;/h2&gt;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Anak</a:t>
            </a:r>
            <a:r>
              <a:rPr lang="en-US" sz="2800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ke-3 ~ last-child!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&lt;/h2&gt;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772510" y="1261238"/>
            <a:ext cx="8871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2510" y="1261238"/>
            <a:ext cx="0" cy="38940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72510" y="5155322"/>
            <a:ext cx="887191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82529" y="2443638"/>
            <a:ext cx="1177172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2505" y="2443638"/>
            <a:ext cx="24" cy="345265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2505" y="5896288"/>
            <a:ext cx="1177172" cy="15781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060587" y="3586650"/>
            <a:ext cx="599114" cy="1947047"/>
            <a:chOff x="1002783" y="2443638"/>
            <a:chExt cx="599114" cy="345265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002807" y="2443638"/>
              <a:ext cx="59909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002783" y="2443638"/>
              <a:ext cx="24" cy="345265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02783" y="5896288"/>
              <a:ext cx="59909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7685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88681" y="-31532"/>
            <a:ext cx="4713893" cy="1734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>
                <a:solidFill>
                  <a:srgbClr val="009696"/>
                </a:solidFill>
              </a:rPr>
              <a:t>Pseudo-elements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4800" b="1" dirty="0">
                <a:solidFill>
                  <a:srgbClr val="009696"/>
                </a:solidFill>
              </a:rPr>
              <a:t>Child</a:t>
            </a:r>
            <a:endParaRPr lang="en-US" sz="2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4855" y="1418897"/>
            <a:ext cx="6936828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head&gt;&lt;style&gt;</a:t>
            </a:r>
          </a:p>
          <a:p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h2:nth-child(</a:t>
            </a:r>
            <a:r>
              <a:rPr lang="en-US" sz="3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yellow;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h2:nth-child(</a:t>
            </a:r>
            <a:r>
              <a:rPr lang="en-US" sz="3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background-color: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red;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&lt;/style&gt;&lt;/head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&lt;h2&gt; </a:t>
            </a:r>
            <a:r>
              <a:rPr lang="en-US" sz="3000" b="1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Anak</a:t>
            </a:r>
            <a:r>
              <a:rPr lang="en-US" sz="30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ke-1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&lt;h2&gt; </a:t>
            </a:r>
            <a:r>
              <a:rPr lang="en-US" sz="3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Anak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ke-2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&lt;h2&gt; </a:t>
            </a:r>
            <a:r>
              <a:rPr lang="en-US" sz="3000" b="1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Anak</a:t>
            </a:r>
            <a:r>
              <a:rPr lang="en-US" sz="30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ke-3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Anak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ke-4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Anak</a:t>
            </a:r>
            <a:r>
              <a:rPr lang="en-US" sz="30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ke-5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0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9631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88681" y="-31532"/>
            <a:ext cx="4713893" cy="1734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>
                <a:solidFill>
                  <a:srgbClr val="009696"/>
                </a:solidFill>
              </a:rPr>
              <a:t>Pseudo-elements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4800" b="1" dirty="0" smtClean="0">
                <a:solidFill>
                  <a:srgbClr val="009696"/>
                </a:solidFill>
              </a:rPr>
              <a:t>Type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880538" y="5912069"/>
            <a:ext cx="3090041" cy="945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418921" y="1418897"/>
            <a:ext cx="8466082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head&gt;&lt;style&gt;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h2: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nth-of-type(1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red;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h2:nth-of-type(2)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green;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h2:nth-of-type(3)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yellow;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&lt;/style&gt;&lt;/head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nth-of-type(1)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nth-of-type(2)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nth-of-type(3)</a:t>
            </a:r>
            <a:r>
              <a:rPr lang="en-US" sz="2800" b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72510" y="1261238"/>
            <a:ext cx="8871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2510" y="1261238"/>
            <a:ext cx="0" cy="38940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2510" y="5155322"/>
            <a:ext cx="887191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82505" y="2443638"/>
            <a:ext cx="1177196" cy="3097353"/>
            <a:chOff x="482505" y="2443638"/>
            <a:chExt cx="1177196" cy="3468431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82529" y="2443638"/>
              <a:ext cx="1177172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82505" y="2443638"/>
              <a:ext cx="24" cy="345265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82529" y="5912069"/>
              <a:ext cx="117714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060587" y="3586650"/>
            <a:ext cx="599114" cy="2325419"/>
            <a:chOff x="1002783" y="2443638"/>
            <a:chExt cx="599114" cy="3452650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1002807" y="2443638"/>
              <a:ext cx="59909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002783" y="2443638"/>
              <a:ext cx="24" cy="345265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02783" y="5896288"/>
              <a:ext cx="59909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746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88681" y="-31532"/>
            <a:ext cx="4713893" cy="1734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>
                <a:solidFill>
                  <a:srgbClr val="009696"/>
                </a:solidFill>
              </a:rPr>
              <a:t>Pseudo-elements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4800" b="1" dirty="0">
                <a:solidFill>
                  <a:srgbClr val="009696"/>
                </a:solidFill>
              </a:rPr>
              <a:t>Type</a:t>
            </a:r>
            <a:endParaRPr lang="en-US" sz="2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4855" y="1418897"/>
            <a:ext cx="6936828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head&gt;&lt;style&gt;</a:t>
            </a:r>
          </a:p>
          <a:p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h2:nth-of-type(</a:t>
            </a:r>
            <a:r>
              <a:rPr lang="en-US" sz="3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yellow;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h2:nth-of-type(</a:t>
            </a:r>
            <a:r>
              <a:rPr lang="en-US" sz="3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background-color: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red;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&lt;/style&gt;&lt;/head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&lt;h2&gt; </a:t>
            </a:r>
            <a:r>
              <a:rPr lang="en-US" sz="3000" b="1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Anak</a:t>
            </a:r>
            <a:r>
              <a:rPr lang="en-US" sz="30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ke-1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&lt;h2&gt; </a:t>
            </a:r>
            <a:r>
              <a:rPr lang="en-US" sz="3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Anak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ke-2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&lt;h2&gt; </a:t>
            </a:r>
            <a:r>
              <a:rPr lang="en-US" sz="3000" b="1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Anak</a:t>
            </a:r>
            <a:r>
              <a:rPr lang="en-US" sz="30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ke-3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Anak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ke-4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Anak</a:t>
            </a:r>
            <a:r>
              <a:rPr lang="en-US" sz="30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ke-5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0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841139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88681" y="-31532"/>
            <a:ext cx="4713893" cy="1734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>
                <a:solidFill>
                  <a:srgbClr val="009696"/>
                </a:solidFill>
              </a:rPr>
              <a:t>Pseudo-elements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b="1" dirty="0" smtClean="0">
                <a:solidFill>
                  <a:srgbClr val="009696"/>
                </a:solidFill>
              </a:rPr>
              <a:t>1</a:t>
            </a:r>
            <a:r>
              <a:rPr lang="en-US" b="1" baseline="30000" dirty="0" smtClean="0">
                <a:solidFill>
                  <a:srgbClr val="009696"/>
                </a:solidFill>
              </a:rPr>
              <a:t>st</a:t>
            </a:r>
            <a:r>
              <a:rPr lang="en-US" b="1" dirty="0" smtClean="0">
                <a:solidFill>
                  <a:srgbClr val="009696"/>
                </a:solidFill>
              </a:rPr>
              <a:t> Letter &amp; Line</a:t>
            </a:r>
            <a:endParaRPr lang="en-US" sz="2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917" y="1418897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p:first-letter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font-size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100px;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p:first-line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red;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font-size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50px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3000" b="1" i="1" dirty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3000" b="1" i="1" dirty="0" err="1">
                <a:latin typeface="Consolas" pitchFamily="49" charset="0"/>
                <a:cs typeface="Consolas" pitchFamily="49" charset="0"/>
              </a:rPr>
              <a:t>semuanya</a:t>
            </a:r>
            <a:r>
              <a:rPr lang="en-US" sz="3000" b="1" i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i="1" dirty="0" err="1">
                <a:latin typeface="Consolas" pitchFamily="49" charset="0"/>
                <a:cs typeface="Consolas" pitchFamily="49" charset="0"/>
              </a:rPr>
              <a:t>apa</a:t>
            </a:r>
            <a:r>
              <a:rPr lang="en-US" sz="30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dirty="0" err="1">
                <a:latin typeface="Consolas" pitchFamily="49" charset="0"/>
                <a:cs typeface="Consolas" pitchFamily="49" charset="0"/>
              </a:rPr>
              <a:t>kabar</a:t>
            </a:r>
            <a:r>
              <a:rPr lang="en-US" sz="3000" b="1" i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05458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09405" y="-126127"/>
            <a:ext cx="4445871" cy="1450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CSS Variables</a:t>
            </a:r>
            <a:endParaRPr lang="en-US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917" y="1072045"/>
            <a:ext cx="7977360" cy="436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merah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red;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kuning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orange;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hijau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greenyellow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h1 {color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merah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h2 {color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kuning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h3 {color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hijau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semuanya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apa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kabar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h2&gt;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semuanya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apa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kabar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&lt;/h2&gt;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h3&gt;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semuanya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apa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kabar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&lt;/h3&gt;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63685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88681" y="-31531"/>
            <a:ext cx="4713893" cy="1198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# Positioning</a:t>
            </a:r>
            <a:endParaRPr lang="en-US" sz="2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1788" y="283778"/>
            <a:ext cx="8466083" cy="6574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padding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10px; color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white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luar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background-color: blue; padding: 10px;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red;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10px;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&lt;/style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luar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luar</a:t>
            </a:r>
            <a:endParaRPr lang="en-US" sz="2400" b="1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dalam</a:t>
            </a:r>
            <a:endParaRPr lang="en-US" sz="2400" b="1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&lt;/div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&lt;/body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1" t="21444" r="58360" b="56789"/>
          <a:stretch/>
        </p:blipFill>
        <p:spPr bwMode="auto">
          <a:xfrm>
            <a:off x="4950372" y="3653079"/>
            <a:ext cx="4193627" cy="237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177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88681" y="-31531"/>
            <a:ext cx="4713893" cy="1198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009696"/>
                </a:solidFill>
              </a:rPr>
              <a:t>Relative </a:t>
            </a:r>
            <a:r>
              <a:rPr lang="en-US" sz="3200" b="1" dirty="0" smtClean="0">
                <a:solidFill>
                  <a:srgbClr val="009696"/>
                </a:solidFill>
              </a:rPr>
              <a:t>Position</a:t>
            </a:r>
          </a:p>
          <a:p>
            <a:pPr algn="r"/>
            <a:r>
              <a:rPr lang="en-US" sz="1800" dirty="0" smtClean="0">
                <a:solidFill>
                  <a:srgbClr val="009696"/>
                </a:solidFill>
              </a:rPr>
              <a:t>Relative to parent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1788" y="283778"/>
            <a:ext cx="8466083" cy="6574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padding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10px; color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white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luar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background-color: blue; padding: 10px;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red;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10px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position: relative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top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20px; left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10px;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&lt;/style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luar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luar</a:t>
            </a:r>
            <a:endParaRPr lang="en-US" sz="2400" b="1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dalam</a:t>
            </a:r>
            <a:endParaRPr lang="en-US" sz="2400" b="1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&lt;/body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0" t="21552" r="57833" b="54957"/>
          <a:stretch/>
        </p:blipFill>
        <p:spPr bwMode="auto">
          <a:xfrm>
            <a:off x="5123794" y="3831021"/>
            <a:ext cx="3820173" cy="223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615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1788" y="283778"/>
            <a:ext cx="8466083" cy="6574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padding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10px; color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white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luar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background-color: blue; padding: 10px;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red;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10px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position: absolute;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20px; left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10px;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&lt;/style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luar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luar</a:t>
            </a:r>
            <a:endParaRPr lang="en-US" sz="2400" b="1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dalam</a:t>
            </a:r>
            <a:endParaRPr lang="en-US" sz="2400" b="1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&lt;/body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88681" y="-31531"/>
            <a:ext cx="4713893" cy="1198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009696"/>
                </a:solidFill>
              </a:rPr>
              <a:t>Absolute </a:t>
            </a:r>
            <a:r>
              <a:rPr lang="en-US" sz="3200" b="1" dirty="0" smtClean="0">
                <a:solidFill>
                  <a:srgbClr val="009696"/>
                </a:solidFill>
              </a:rPr>
              <a:t>Position</a:t>
            </a:r>
          </a:p>
          <a:p>
            <a:pPr algn="r"/>
            <a:r>
              <a:rPr lang="en-US" sz="1800" dirty="0" smtClean="0">
                <a:solidFill>
                  <a:srgbClr val="009696"/>
                </a:solidFill>
              </a:rPr>
              <a:t>Absolute </a:t>
            </a:r>
            <a:r>
              <a:rPr lang="en-US" sz="1800" dirty="0">
                <a:solidFill>
                  <a:srgbClr val="009696"/>
                </a:solidFill>
              </a:rPr>
              <a:t>to </a:t>
            </a:r>
            <a:r>
              <a:rPr lang="en-US" sz="1800" dirty="0" smtClean="0">
                <a:solidFill>
                  <a:srgbClr val="009696"/>
                </a:solidFill>
              </a:rPr>
              <a:t>body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9" t="21552" r="58075" b="64871"/>
          <a:stretch/>
        </p:blipFill>
        <p:spPr bwMode="auto">
          <a:xfrm>
            <a:off x="5126021" y="4113503"/>
            <a:ext cx="4792504" cy="164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951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1788" y="283778"/>
            <a:ext cx="8466083" cy="6574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padding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10px; color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white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luar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background-color: blue; padding: 10px;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red;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10px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position: fixed;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0px; left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0px;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&lt;/style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luar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luar</a:t>
            </a:r>
            <a:endParaRPr lang="en-US" sz="2400" b="1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dalam</a:t>
            </a:r>
            <a:endParaRPr lang="en-US" sz="2400" b="1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&lt;/body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88681" y="-31531"/>
            <a:ext cx="4713893" cy="1198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Fixed </a:t>
            </a:r>
            <a:r>
              <a:rPr lang="en-US" sz="3200" b="1" dirty="0">
                <a:solidFill>
                  <a:srgbClr val="009696"/>
                </a:solidFill>
              </a:rPr>
              <a:t>Position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9" r="68011" b="70042"/>
          <a:stretch/>
        </p:blipFill>
        <p:spPr bwMode="auto">
          <a:xfrm>
            <a:off x="5320854" y="4256682"/>
            <a:ext cx="4162097" cy="148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454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1788" y="283779"/>
            <a:ext cx="8466083" cy="3231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&lt;head&gt;&lt;style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dirty="0">
                <a:latin typeface="Consolas" pitchFamily="49" charset="0"/>
                <a:cs typeface="Consolas" pitchFamily="49" charset="0"/>
              </a:rPr>
            </a:br>
            <a:r>
              <a:rPr lang="en-US" sz="32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div class="pic"&gt;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    &lt;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="lin.jpg" /&gt;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&lt;/div&gt;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&lt;h1&gt;</a:t>
            </a:r>
            <a:r>
              <a:rPr lang="en-US" sz="3200" b="1" i="1" dirty="0">
                <a:latin typeface="Consolas" pitchFamily="49" charset="0"/>
                <a:cs typeface="Consolas" pitchFamily="49" charset="0"/>
              </a:rPr>
              <a:t>Halo, </a:t>
            </a:r>
            <a:r>
              <a:rPr lang="en-US" sz="3200" b="1" i="1" dirty="0" err="1">
                <a:latin typeface="Consolas" pitchFamily="49" charset="0"/>
                <a:cs typeface="Consolas" pitchFamily="49" charset="0"/>
              </a:rPr>
              <a:t>aku</a:t>
            </a:r>
            <a:r>
              <a:rPr lang="en-US" sz="32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i="1" dirty="0" err="1">
                <a:latin typeface="Consolas" pitchFamily="49" charset="0"/>
                <a:cs typeface="Consolas" pitchFamily="49" charset="0"/>
              </a:rPr>
              <a:t>Lintang</a:t>
            </a:r>
            <a:r>
              <a:rPr lang="en-US" sz="3200" b="1" i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88681" y="-31531"/>
            <a:ext cx="4713893" cy="1198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Float &amp; Clear</a:t>
            </a:r>
            <a:endParaRPr 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6" r="50000" b="7251"/>
          <a:stretch/>
        </p:blipFill>
        <p:spPr bwMode="auto">
          <a:xfrm>
            <a:off x="4603531" y="3219258"/>
            <a:ext cx="4256691" cy="381779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923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1788" y="567559"/>
            <a:ext cx="8466083" cy="3421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&lt;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="lin.jpg" /&gt;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&lt;/div&gt;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&lt;h1&gt;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Halo,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aku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Lintang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1806" y="-31532"/>
            <a:ext cx="3137339" cy="1403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400" b="1" dirty="0" smtClean="0">
                <a:solidFill>
                  <a:srgbClr val="009696"/>
                </a:solidFill>
              </a:rPr>
              <a:t>Float</a:t>
            </a:r>
            <a:endParaRPr lang="en-US" sz="40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9" b="20043"/>
          <a:stretch/>
        </p:blipFill>
        <p:spPr bwMode="auto">
          <a:xfrm>
            <a:off x="520255" y="4423781"/>
            <a:ext cx="8292667" cy="330082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911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1788" y="331070"/>
            <a:ext cx="10925509" cy="3279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pic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right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.text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both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pic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        &lt;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="lin.jpg" /&gt;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    &lt;/div&gt;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    &lt;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h1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Halo, 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aku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Lintang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1806" y="-31532"/>
            <a:ext cx="3137339" cy="1403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400" b="1" dirty="0" smtClean="0">
                <a:solidFill>
                  <a:srgbClr val="009696"/>
                </a:solidFill>
              </a:rPr>
              <a:t>Clear</a:t>
            </a:r>
            <a:endParaRPr lang="en-US" sz="4000" b="1" dirty="0"/>
          </a:p>
        </p:txBody>
      </p:sp>
      <p:sp>
        <p:nvSpPr>
          <p:cNvPr id="2" name="Rectangle 1"/>
          <p:cNvSpPr/>
          <p:nvPr/>
        </p:nvSpPr>
        <p:spPr>
          <a:xfrm>
            <a:off x="6014542" y="5801710"/>
            <a:ext cx="2877210" cy="1056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6" r="3186" b="12284"/>
          <a:stretch/>
        </p:blipFill>
        <p:spPr bwMode="auto">
          <a:xfrm>
            <a:off x="1072055" y="3855015"/>
            <a:ext cx="7315200" cy="300298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304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1788" y="0"/>
            <a:ext cx="8466083" cy="5833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kolom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column-count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3;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column-gap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50px;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column-rule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20px double red;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&lt;main 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kolom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&gt;&lt;h1&gt;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kolom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&gt;&lt;h1&gt;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kolom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&gt;&lt;h1&gt;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kolom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3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main&gt;         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88681" y="-31531"/>
            <a:ext cx="4713893" cy="1198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Columns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8" r="6458" b="75001"/>
          <a:stretch/>
        </p:blipFill>
        <p:spPr bwMode="auto">
          <a:xfrm>
            <a:off x="327138" y="5785943"/>
            <a:ext cx="8671818" cy="89863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405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76045" y="-31531"/>
            <a:ext cx="3247696" cy="1250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Import</a:t>
            </a:r>
            <a:endParaRPr lang="en-US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0256" y="315310"/>
            <a:ext cx="8466083" cy="622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/1.css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Dunia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   h1 {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	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blueviolet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	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yellow;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   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-315320" y="3767957"/>
            <a:ext cx="9963817" cy="1"/>
          </a:xfrm>
          <a:prstGeom prst="line">
            <a:avLst/>
          </a:prstGeom>
          <a:ln w="76200">
            <a:solidFill>
              <a:srgbClr val="00969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6400" y="4950368"/>
            <a:ext cx="2302934" cy="614855"/>
          </a:xfrm>
          <a:prstGeom prst="rect">
            <a:avLst/>
          </a:prstGeom>
          <a:solidFill>
            <a:srgbClr val="009696"/>
          </a:solidFill>
          <a:ln w="76200"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9423" y="4981900"/>
            <a:ext cx="255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/1.css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82564" y="1933897"/>
            <a:ext cx="1734211" cy="614855"/>
          </a:xfrm>
          <a:prstGeom prst="rect">
            <a:avLst/>
          </a:prstGeom>
          <a:solidFill>
            <a:srgbClr val="009696"/>
          </a:solidFill>
          <a:ln w="76200"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98330" y="1965429"/>
            <a:ext cx="1734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1.html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061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42292" y="0"/>
            <a:ext cx="5344513" cy="1355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>
                <a:solidFill>
                  <a:srgbClr val="009696"/>
                </a:solidFill>
              </a:rPr>
              <a:t>Media </a:t>
            </a:r>
            <a:r>
              <a:rPr lang="en-US" sz="3200" b="1" smtClean="0">
                <a:solidFill>
                  <a:srgbClr val="009696"/>
                </a:solidFill>
              </a:rPr>
              <a:t>Query</a:t>
            </a:r>
          </a:p>
          <a:p>
            <a:pPr algn="r"/>
            <a:r>
              <a:rPr lang="en-US" sz="3200" b="1" smtClean="0">
                <a:solidFill>
                  <a:srgbClr val="009696"/>
                </a:solidFill>
              </a:rPr>
              <a:t>Print</a:t>
            </a:r>
            <a:endParaRPr lang="en-US" sz="2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916" y="275882"/>
            <a:ext cx="8466083" cy="6219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media</a:t>
            </a:r>
            <a:r>
              <a:rPr lang="en-US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body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font-size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1250%;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&lt;/style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Dunia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&lt;/body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Print this page!</a:t>
            </a:r>
            <a:endParaRPr lang="en-US" b="1" i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80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2434" y="457190"/>
            <a:ext cx="8040418" cy="5580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, h2, 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blueviolet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font-family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Impact;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Contoh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Grouping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elemen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&lt;/h2&gt;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Satu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style.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5665" y="-78874"/>
            <a:ext cx="8173483" cy="1324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Grouping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800746" y="1481948"/>
            <a:ext cx="1082563" cy="3678615"/>
            <a:chOff x="485426" y="1481948"/>
            <a:chExt cx="1082563" cy="367861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516960" y="1481948"/>
              <a:ext cx="104051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16959" y="1481948"/>
              <a:ext cx="1" cy="300071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85426" y="4508939"/>
              <a:ext cx="88286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368295" y="3809999"/>
              <a:ext cx="0" cy="13453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336764" y="3809989"/>
              <a:ext cx="2207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347274" y="5160563"/>
              <a:ext cx="2207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8671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89590" y="0"/>
            <a:ext cx="5344513" cy="11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009696"/>
                </a:solidFill>
              </a:rPr>
              <a:t>Media </a:t>
            </a:r>
            <a:r>
              <a:rPr lang="en-US" sz="3200" b="1" dirty="0" smtClean="0">
                <a:solidFill>
                  <a:srgbClr val="009696"/>
                </a:solidFill>
              </a:rPr>
              <a:t>Query</a:t>
            </a:r>
            <a:endParaRPr lang="en-US" sz="3200" b="1" dirty="0">
              <a:solidFill>
                <a:srgbClr val="009696"/>
              </a:solidFill>
            </a:endParaRPr>
          </a:p>
          <a:p>
            <a:pPr algn="r"/>
            <a:r>
              <a:rPr lang="en-US" sz="3200" b="1" dirty="0">
                <a:solidFill>
                  <a:srgbClr val="009696"/>
                </a:solidFill>
              </a:rPr>
              <a:t>Screen Size</a:t>
            </a:r>
            <a:endParaRPr lang="en-US" sz="2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9894" y="638500"/>
            <a:ext cx="8466083" cy="6219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media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and (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min-width: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600px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body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background-color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blue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media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and (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max-width: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600px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body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background-color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red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media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and (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min-width: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900px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body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background-color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greenyellow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&lt;/style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2758486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1788" y="0"/>
            <a:ext cx="8466083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3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33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33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33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33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33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transition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3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1s;</a:t>
            </a:r>
          </a:p>
          <a:p>
            <a:r>
              <a:rPr lang="en-US" sz="3300" dirty="0" smtClean="0">
                <a:latin typeface="Consolas" pitchFamily="49" charset="0"/>
                <a:cs typeface="Consolas" pitchFamily="49" charset="0"/>
              </a:rPr>
              <a:t>      height</a:t>
            </a:r>
            <a:r>
              <a:rPr lang="en-US" sz="3300" dirty="0">
                <a:latin typeface="Consolas" pitchFamily="49" charset="0"/>
                <a:cs typeface="Consolas" pitchFamily="49" charset="0"/>
              </a:rPr>
              <a:t>: 500px</a:t>
            </a:r>
            <a:r>
              <a:rPr lang="en-US" sz="3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3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3300" dirty="0">
                <a:latin typeface="Consolas" pitchFamily="49" charset="0"/>
                <a:cs typeface="Consolas" pitchFamily="49" charset="0"/>
              </a:rPr>
              <a:t>: yellow</a:t>
            </a:r>
            <a:r>
              <a:rPr lang="en-US" sz="3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3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3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3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body:hover</a:t>
            </a:r>
            <a:r>
              <a:rPr lang="en-US" sz="33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33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3300" dirty="0">
                <a:latin typeface="Consolas" pitchFamily="49" charset="0"/>
                <a:cs typeface="Consolas" pitchFamily="49" charset="0"/>
              </a:rPr>
              <a:t>: black</a:t>
            </a:r>
            <a:r>
              <a:rPr lang="en-US" sz="3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3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33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3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33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33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33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3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33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3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300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33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3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88681" y="-31531"/>
            <a:ext cx="4571995" cy="1198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Transition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8913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6022" y="378370"/>
            <a:ext cx="8466083" cy="6432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transition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height 1s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height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width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red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box:hover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height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blue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67511" y="-31532"/>
            <a:ext cx="4571995" cy="1529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Transition</a:t>
            </a:r>
          </a:p>
          <a:p>
            <a:pPr algn="r"/>
            <a:r>
              <a:rPr lang="en-US" b="1" dirty="0">
                <a:solidFill>
                  <a:srgbClr val="009696"/>
                </a:solidFill>
              </a:rPr>
              <a:t>Property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77655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6022" y="378370"/>
            <a:ext cx="8466083" cy="6432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transition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height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1s 2000ms;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height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width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red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box:hover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height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200px;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background-color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blue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div class=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67511" y="-31532"/>
            <a:ext cx="4571995" cy="1529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Transition</a:t>
            </a:r>
          </a:p>
          <a:p>
            <a:pPr algn="r"/>
            <a:r>
              <a:rPr lang="en-US" b="1" dirty="0" smtClean="0">
                <a:solidFill>
                  <a:srgbClr val="009696"/>
                </a:solidFill>
              </a:rPr>
              <a:t>Delay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047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71145" y="-31531"/>
            <a:ext cx="6842234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2-Columns </a:t>
            </a:r>
            <a:r>
              <a:rPr lang="en-US" b="1" dirty="0">
                <a:solidFill>
                  <a:srgbClr val="009696"/>
                </a:solidFill>
              </a:rPr>
              <a:t>Page Layout</a:t>
            </a:r>
            <a:endParaRPr lang="en-US" sz="32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0" y="1040514"/>
            <a:ext cx="8471625" cy="476296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402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71145" y="-31531"/>
            <a:ext cx="6842234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rgbClr val="009696"/>
                </a:solidFill>
              </a:rPr>
              <a:t>3</a:t>
            </a:r>
            <a:r>
              <a:rPr lang="en-US" b="1" dirty="0" smtClean="0">
                <a:solidFill>
                  <a:srgbClr val="009696"/>
                </a:solidFill>
              </a:rPr>
              <a:t>-Columns </a:t>
            </a:r>
            <a:r>
              <a:rPr lang="en-US" b="1" dirty="0">
                <a:solidFill>
                  <a:srgbClr val="009696"/>
                </a:solidFill>
              </a:rPr>
              <a:t>Page Layout</a:t>
            </a:r>
            <a:endParaRPr lang="en-US" sz="32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1" y="1040514"/>
            <a:ext cx="8471625" cy="476296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521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71145" y="-31531"/>
            <a:ext cx="6842234" cy="1072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rgbClr val="009696"/>
                </a:solidFill>
              </a:rPr>
              <a:t>Sidebar Navigation Layout</a:t>
            </a:r>
            <a:endParaRPr lang="en-US" sz="32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1" y="1040514"/>
            <a:ext cx="8471624" cy="476296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008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71145" y="-31531"/>
            <a:ext cx="6842234" cy="1072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Flexbox</a:t>
            </a:r>
            <a:r>
              <a:rPr lang="en-US" b="1" dirty="0" smtClean="0">
                <a:solidFill>
                  <a:srgbClr val="009696"/>
                </a:solidFill>
              </a:rPr>
              <a:t> Layout</a:t>
            </a:r>
            <a:endParaRPr lang="en-US" sz="32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1" y="1040514"/>
            <a:ext cx="8471624" cy="476296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794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71817" y="1907628"/>
            <a:ext cx="7071243" cy="2371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0500" dirty="0" smtClean="0"/>
              <a:t>Styling</a:t>
            </a:r>
          </a:p>
          <a:p>
            <a:pPr algn="ctr"/>
            <a:r>
              <a:rPr lang="id-ID" sz="8000" dirty="0" smtClean="0"/>
              <a:t>With CSS</a:t>
            </a:r>
          </a:p>
          <a:p>
            <a:pPr algn="ctr"/>
            <a:r>
              <a:rPr lang="id-ID" sz="3200" i="1" dirty="0" smtClean="0">
                <a:latin typeface="Gotham" pitchFamily="50" charset="0"/>
              </a:rPr>
              <a:t>#</a:t>
            </a:r>
            <a:r>
              <a:rPr lang="en-US" sz="3200" i="1" dirty="0" smtClean="0">
                <a:latin typeface="Gotham" pitchFamily="50" charset="0"/>
              </a:rPr>
              <a:t>2</a:t>
            </a:r>
            <a:r>
              <a:rPr lang="id-ID" sz="3200" b="0" dirty="0" smtClean="0">
                <a:latin typeface="Gotham" pitchFamily="50" charset="0"/>
              </a:rPr>
              <a:t>  </a:t>
            </a:r>
            <a:r>
              <a:rPr lang="en-US" sz="3200" b="0" dirty="0" err="1" smtClean="0">
                <a:latin typeface="Gotham" pitchFamily="50" charset="0"/>
              </a:rPr>
              <a:t>Layouting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6" name="Picture 2" descr="D:\Purwadhika\Lintang Course PPT\0 pikt\php\CS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" y="1907629"/>
            <a:ext cx="2371788" cy="23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3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09008" y="599088"/>
            <a:ext cx="8623738" cy="5391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main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red;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font-family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Impact;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header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h2, footer h2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green;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font-family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Arial;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header&gt;&lt;h2&gt;</a:t>
            </a:r>
            <a:r>
              <a:rPr lang="en-US" sz="2800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i="1" dirty="0">
                <a:latin typeface="Consolas" pitchFamily="49" charset="0"/>
                <a:cs typeface="Consolas" pitchFamily="49" charset="0"/>
              </a:rPr>
              <a:t> header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&lt;/h2&gt;&lt;/header&gt;</a:t>
            </a:r>
          </a:p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main&gt;&lt;h2&gt;</a:t>
            </a:r>
            <a:r>
              <a:rPr lang="en-US" sz="2800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>
                <a:latin typeface="Consolas" pitchFamily="49" charset="0"/>
                <a:cs typeface="Consolas" pitchFamily="49" charset="0"/>
              </a:rPr>
              <a:t>konten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&lt;/h2&gt;&lt;/main&gt;</a:t>
            </a:r>
          </a:p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footer&gt;&lt;h2&gt;</a:t>
            </a:r>
            <a:r>
              <a:rPr lang="en-US" sz="2800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i="1" dirty="0">
                <a:latin typeface="Consolas" pitchFamily="49" charset="0"/>
                <a:cs typeface="Consolas" pitchFamily="49" charset="0"/>
              </a:rPr>
              <a:t> footer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&lt;/h2&gt;&lt;/footer&gt;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0372" y="-78874"/>
            <a:ext cx="3578776" cy="181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Descendant Selector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190" y="1198170"/>
            <a:ext cx="1072065" cy="4209401"/>
            <a:chOff x="457190" y="1198170"/>
            <a:chExt cx="1072065" cy="4209401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457191" y="1198170"/>
              <a:ext cx="107206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7190" y="1198170"/>
              <a:ext cx="0" cy="384679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190" y="5044966"/>
              <a:ext cx="107206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72511" y="2648600"/>
              <a:ext cx="756744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72510" y="2648600"/>
              <a:ext cx="0" cy="275897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72510" y="5407571"/>
              <a:ext cx="756745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51484" y="4629777"/>
              <a:ext cx="756745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625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50902" y="599088"/>
            <a:ext cx="8134992" cy="5801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main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 p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red;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font-family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Impact;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font-size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30px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&lt;main&gt;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&lt;/main&gt;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0372" y="-78874"/>
            <a:ext cx="3578776" cy="181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Child Selector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2510" y="1198170"/>
            <a:ext cx="882869" cy="2900863"/>
            <a:chOff x="772510" y="1198170"/>
            <a:chExt cx="882869" cy="2900863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772510" y="1198170"/>
              <a:ext cx="88286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72510" y="1198170"/>
              <a:ext cx="0" cy="29008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72510" y="4099033"/>
              <a:ext cx="76921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220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50902" y="599088"/>
            <a:ext cx="8134992" cy="5801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main &gt; div &gt;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red;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font-family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Impact;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font-size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30px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&lt;main&gt;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div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&lt;/main&gt;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0372" y="-78874"/>
            <a:ext cx="3578776" cy="181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Child Selector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772510" y="1198170"/>
            <a:ext cx="8828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2510" y="1198170"/>
            <a:ext cx="0" cy="3752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72510" y="4950372"/>
            <a:ext cx="145042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27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4759" y="599088"/>
            <a:ext cx="8119241" cy="5391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+ p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red;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font-family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Impact;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font-size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30px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header&lt;/h1&gt;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2&lt;/p&gt;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&lt;p&gt;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3&lt;/p&gt;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0372" y="-78874"/>
            <a:ext cx="3578776" cy="181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Adjacent Selector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72510" y="1340069"/>
            <a:ext cx="769211" cy="3061810"/>
            <a:chOff x="772510" y="1340069"/>
            <a:chExt cx="769211" cy="306181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772510" y="1340069"/>
              <a:ext cx="59909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72510" y="1340069"/>
              <a:ext cx="0" cy="30618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72510" y="4401879"/>
              <a:ext cx="76921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730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4759" y="599088"/>
            <a:ext cx="8119241" cy="5391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 + p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color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red;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font-family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Impact;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font-size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30px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header&lt;/h1&gt;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1&lt;/p&gt;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2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&lt;p&gt;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3&lt;/p&gt;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0372" y="-78874"/>
            <a:ext cx="3578776" cy="181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Adjacent Selector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72510" y="1340068"/>
            <a:ext cx="769211" cy="3499945"/>
            <a:chOff x="772510" y="1340069"/>
            <a:chExt cx="769211" cy="306181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772510" y="1340069"/>
              <a:ext cx="59909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72510" y="1340069"/>
              <a:ext cx="0" cy="30618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72510" y="4401879"/>
              <a:ext cx="76921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279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3938" y="583322"/>
            <a:ext cx="6826480" cy="5391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800" dirty="0"/>
              <a:t>Pseudo-classes are used to target specific states of an element. By adding it to your </a:t>
            </a:r>
            <a:r>
              <a:rPr lang="en-US" sz="2800" dirty="0" smtClean="0"/>
              <a:t>selector, you </a:t>
            </a:r>
            <a:r>
              <a:rPr lang="en-US" sz="2800" dirty="0"/>
              <a:t>can style elements only if they're in the state you want them to be. This lesson will go through the </a:t>
            </a:r>
            <a:r>
              <a:rPr lang="en-US" sz="2800" dirty="0" smtClean="0"/>
              <a:t>most </a:t>
            </a:r>
            <a:r>
              <a:rPr lang="en-US" sz="2800" dirty="0"/>
              <a:t>commonly-used ones.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15310"/>
            <a:ext cx="9144000" cy="1497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>
                <a:solidFill>
                  <a:srgbClr val="009696"/>
                </a:solidFill>
              </a:rPr>
              <a:t>Pseudo-classes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8663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8290</TotalTime>
  <Words>1779</Words>
  <Application>Microsoft Office PowerPoint</Application>
  <PresentationFormat>On-screen Show (4:3)</PresentationFormat>
  <Paragraphs>461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636</cp:revision>
  <dcterms:created xsi:type="dcterms:W3CDTF">2015-11-07T11:59:24Z</dcterms:created>
  <dcterms:modified xsi:type="dcterms:W3CDTF">2018-11-09T04:00:50Z</dcterms:modified>
</cp:coreProperties>
</file>