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69" r:id="rId2"/>
    <p:sldId id="391" r:id="rId3"/>
    <p:sldId id="384" r:id="rId4"/>
    <p:sldId id="386" r:id="rId5"/>
    <p:sldId id="392" r:id="rId6"/>
    <p:sldId id="387" r:id="rId7"/>
    <p:sldId id="393" r:id="rId8"/>
    <p:sldId id="389" r:id="rId9"/>
    <p:sldId id="402" r:id="rId10"/>
    <p:sldId id="403" r:id="rId11"/>
    <p:sldId id="394" r:id="rId12"/>
    <p:sldId id="390" r:id="rId13"/>
    <p:sldId id="396" r:id="rId14"/>
    <p:sldId id="399" r:id="rId15"/>
    <p:sldId id="395" r:id="rId16"/>
    <p:sldId id="398" r:id="rId17"/>
    <p:sldId id="397" r:id="rId18"/>
    <p:sldId id="400" r:id="rId19"/>
    <p:sldId id="401" r:id="rId20"/>
    <p:sldId id="404" r:id="rId21"/>
    <p:sldId id="405" r:id="rId22"/>
    <p:sldId id="406" r:id="rId23"/>
    <p:sldId id="407" r:id="rId24"/>
    <p:sldId id="408" r:id="rId25"/>
    <p:sldId id="409" r:id="rId26"/>
    <p:sldId id="412" r:id="rId27"/>
    <p:sldId id="413" r:id="rId28"/>
    <p:sldId id="414" r:id="rId29"/>
    <p:sldId id="415" r:id="rId30"/>
    <p:sldId id="385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231" autoAdjust="0"/>
  </p:normalViewPr>
  <p:slideViewPr>
    <p:cSldViewPr snapToGrid="0">
      <p:cViewPr>
        <p:scale>
          <a:sx n="70" d="100"/>
          <a:sy n="70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71817" y="1907628"/>
            <a:ext cx="7071243" cy="237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0500" dirty="0" smtClean="0"/>
              <a:t>Styling</a:t>
            </a:r>
          </a:p>
          <a:p>
            <a:pPr algn="ctr"/>
            <a:r>
              <a:rPr lang="id-ID" sz="8000" dirty="0" smtClean="0"/>
              <a:t>With CSS</a:t>
            </a:r>
          </a:p>
          <a:p>
            <a:pPr algn="ctr"/>
            <a:r>
              <a:rPr lang="id-ID" sz="3200" i="1" dirty="0" smtClean="0">
                <a:latin typeface="Gotham" pitchFamily="50" charset="0"/>
              </a:rPr>
              <a:t>#</a:t>
            </a:r>
            <a:r>
              <a:rPr lang="en-US" sz="3200" i="1" dirty="0" smtClean="0">
                <a:latin typeface="Gotham" pitchFamily="50" charset="0"/>
              </a:rPr>
              <a:t>3</a:t>
            </a:r>
            <a:r>
              <a:rPr lang="id-ID" sz="3200" b="0" dirty="0" smtClean="0">
                <a:latin typeface="Gotham" pitchFamily="50" charset="0"/>
              </a:rPr>
              <a:t>  </a:t>
            </a:r>
            <a:r>
              <a:rPr lang="en-US" sz="3200" b="0" dirty="0" smtClean="0">
                <a:latin typeface="Gotham" pitchFamily="50" charset="0"/>
              </a:rPr>
              <a:t>CSS Grid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6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1907629"/>
            <a:ext cx="2371788" cy="23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355" y="488722"/>
            <a:ext cx="8087729" cy="5943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#content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grid-template-columns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1fr </a:t>
            </a:r>
            <a:r>
              <a:rPr lang="en-US" sz="28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1fr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1fr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grid-auto-rows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150px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max-width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960px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margin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0 auto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800" i="1" dirty="0">
                <a:cs typeface="Consolas" pitchFamily="49" charset="0"/>
              </a:rPr>
              <a:t>= = = = =   </a:t>
            </a:r>
            <a:r>
              <a:rPr lang="en-US" sz="2800" i="1" dirty="0">
                <a:solidFill>
                  <a:srgbClr val="FF0000"/>
                </a:solidFill>
                <a:cs typeface="Consolas" pitchFamily="49" charset="0"/>
              </a:rPr>
              <a:t>Using </a:t>
            </a:r>
            <a:r>
              <a:rPr lang="en-US" sz="2800" i="1" dirty="0" err="1" smtClean="0">
                <a:solidFill>
                  <a:srgbClr val="FF0000"/>
                </a:solidFill>
                <a:cs typeface="Consolas" pitchFamily="49" charset="0"/>
              </a:rPr>
              <a:t>MinMax</a:t>
            </a:r>
            <a:r>
              <a:rPr lang="en-US" sz="2800" i="1" dirty="0" smtClean="0">
                <a:solidFill>
                  <a:srgbClr val="FF0000"/>
                </a:solidFill>
                <a:cs typeface="Consolas" pitchFamily="49" charset="0"/>
              </a:rPr>
              <a:t>:</a:t>
            </a:r>
            <a:r>
              <a:rPr lang="en-US" sz="2800" i="1" dirty="0" smtClean="0">
                <a:cs typeface="Consolas" pitchFamily="49" charset="0"/>
              </a:rPr>
              <a:t>   </a:t>
            </a:r>
            <a:r>
              <a:rPr lang="en-US" sz="2800" i="1" dirty="0">
                <a:cs typeface="Consolas" pitchFamily="49" charset="0"/>
              </a:rPr>
              <a:t>= = = = =</a:t>
            </a:r>
          </a:p>
          <a:p>
            <a:pPr algn="ctr"/>
            <a:endParaRPr lang="en-US" sz="1000" i="1" dirty="0">
              <a:cs typeface="Consolas" pitchFamily="49" charset="0"/>
            </a:endParaRPr>
          </a:p>
          <a:p>
            <a:pPr algn="ctr"/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grid-auto-rows: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minmax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100px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ctr"/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02836" y="-19050"/>
            <a:ext cx="4445871" cy="12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Auto Rows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821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" y="581348"/>
            <a:ext cx="9130944" cy="513364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722336"/>
            <a:ext cx="5753100" cy="1147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Grid Gap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800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2121" y="898634"/>
            <a:ext cx="8087729" cy="553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#content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000" i="1" dirty="0">
                <a:latin typeface="Consolas" pitchFamily="49" charset="0"/>
                <a:cs typeface="Consolas" pitchFamily="49" charset="0"/>
              </a:rPr>
              <a:t>grid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grid-template-columns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000" i="1" dirty="0" smtClean="0">
                <a:latin typeface="Consolas" pitchFamily="49" charset="0"/>
                <a:cs typeface="Consolas" pitchFamily="49" charset="0"/>
              </a:rPr>
              <a:t>1fr </a:t>
            </a:r>
            <a:r>
              <a:rPr lang="en-US" sz="3000" i="1" dirty="0" err="1" smtClean="0">
                <a:latin typeface="Consolas" pitchFamily="49" charset="0"/>
                <a:cs typeface="Consolas" pitchFamily="49" charset="0"/>
              </a:rPr>
              <a:t>1fr</a:t>
            </a:r>
            <a:r>
              <a:rPr lang="en-US" sz="3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 err="1" smtClean="0">
                <a:latin typeface="Consolas" pitchFamily="49" charset="0"/>
                <a:cs typeface="Consolas" pitchFamily="49" charset="0"/>
              </a:rPr>
              <a:t>1fr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grid-template-rows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000" i="1" dirty="0" smtClean="0">
                <a:latin typeface="Consolas" pitchFamily="49" charset="0"/>
                <a:cs typeface="Consolas" pitchFamily="49" charset="0"/>
              </a:rPr>
              <a:t>1fr 2fr 3fr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grid-column-gap: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grid-row-gap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10px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max-width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960px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margin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0 auto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grid-gap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20px;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9042" y="0"/>
            <a:ext cx="4445871" cy="149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Grid Gap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701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" y="5710512"/>
            <a:ext cx="6018663" cy="1147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Grid Lines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5" t="4883" r="20024"/>
          <a:stretch/>
        </p:blipFill>
        <p:spPr bwMode="auto">
          <a:xfrm>
            <a:off x="1446662" y="313899"/>
            <a:ext cx="6250676" cy="545642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25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" y="581348"/>
            <a:ext cx="9130944" cy="51336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722336"/>
            <a:ext cx="5753100" cy="1147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Grid Column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60814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47649" y="784334"/>
            <a:ext cx="8991600" cy="553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#content{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display: grid;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grid-template-columns: repeat(9, 1fr);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grid-template-rows: repeat(4, 1fr);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grid-gap: 10px;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max-width: 960px;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margin: 0 auto;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.kotak1 {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grid-column-start:</a:t>
            </a:r>
            <a:r>
              <a:rPr lang="en-US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grid-column-end:</a:t>
            </a:r>
            <a:r>
              <a:rPr lang="en-US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.kotak2 {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grid-column:</a:t>
            </a:r>
            <a:r>
              <a:rPr lang="en-US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 / 10</a:t>
            </a:r>
            <a:r>
              <a:rPr lang="en-US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9042" y="0"/>
            <a:ext cx="4445871" cy="149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Grid Column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06137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347"/>
            <a:ext cx="9144000" cy="514098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722336"/>
            <a:ext cx="5753100" cy="1147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Grid Row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81596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47649" y="784334"/>
            <a:ext cx="8991600" cy="553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#content{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display: grid;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grid-template-columns: repeat(9, 1fr);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grid-template-rows: repeat(4, 1fr);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grid-gap: 10px;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max-width: 960px;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    margin: 0 auto;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.kotak3 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grid-column: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 / 5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grid-row: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 / 4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9042" y="0"/>
            <a:ext cx="4445871" cy="149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Grid Row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70473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486400"/>
            <a:ext cx="5753100" cy="1383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009696"/>
                </a:solidFill>
              </a:rPr>
              <a:t>Nested Grids</a:t>
            </a:r>
            <a:endParaRPr 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t="9896" r="3660" b="11719"/>
          <a:stretch/>
        </p:blipFill>
        <p:spPr bwMode="auto">
          <a:xfrm>
            <a:off x="-1" y="1114636"/>
            <a:ext cx="9150205" cy="437176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44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65234"/>
            <a:ext cx="8068664" cy="5768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.kotak4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display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grid;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grid-template-columns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1fr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1fr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grid-gap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10px;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kotak4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border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2px solid white;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padding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20px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========================================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&lt;div 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"kotak4"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&lt;/p&gt;&lt;p&gt;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&lt;/p&gt;&lt;p&gt;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&lt;/p&gt;&lt;p&gt;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32392" y="-19050"/>
            <a:ext cx="44458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Nested Grids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3959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" y="581350"/>
            <a:ext cx="9130943" cy="513364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759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486400"/>
            <a:ext cx="5753100" cy="1383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Align Items</a:t>
            </a:r>
            <a:endParaRPr 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8594" r="4832" b="6250"/>
          <a:stretch/>
        </p:blipFill>
        <p:spPr bwMode="auto">
          <a:xfrm>
            <a:off x="-1" y="694591"/>
            <a:ext cx="9144002" cy="479180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634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150" y="819150"/>
            <a:ext cx="9372599" cy="5314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#content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display: grid;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grid-template-columns: 1fr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1fr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1fr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grid-auto-rows: 150px;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max-width: 960px;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margin: 0 auto;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align-items: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align-items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stretch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align-items: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end;</a:t>
            </a:r>
          </a:p>
          <a:p>
            <a:r>
              <a:rPr lang="en-US" sz="30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align-items: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center;</a:t>
            </a:r>
            <a:endParaRPr lang="en-US" sz="3000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3000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56192" y="-19050"/>
            <a:ext cx="4445871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Align Items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213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486400"/>
            <a:ext cx="5753100" cy="1383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Justify Items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t="8853" r="14934" b="20833"/>
          <a:stretch/>
        </p:blipFill>
        <p:spPr bwMode="auto">
          <a:xfrm>
            <a:off x="0" y="919348"/>
            <a:ext cx="9070060" cy="435750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476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150" y="365234"/>
            <a:ext cx="9372599" cy="6035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#content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display: grid;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grid-template-columns: 1fr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1fr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1fr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grid-auto-rows: 150px;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max-width: 960px;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margin: 0 auto;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align-items: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justify-items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30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justify-items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stretch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justify-items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end;</a:t>
            </a:r>
          </a:p>
          <a:p>
            <a:r>
              <a:rPr lang="en-US" sz="30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justify-items: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center;</a:t>
            </a:r>
            <a:endParaRPr lang="en-US" sz="3200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3000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9042" y="-57150"/>
            <a:ext cx="4445871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Justify Items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3401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486400"/>
            <a:ext cx="6096000" cy="1383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Align &amp; Justify Self</a:t>
            </a:r>
            <a:endParaRPr 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9634" r="19327" b="22396"/>
          <a:stretch/>
        </p:blipFill>
        <p:spPr bwMode="auto">
          <a:xfrm>
            <a:off x="19050" y="835164"/>
            <a:ext cx="9083858" cy="449883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05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85750" y="365234"/>
            <a:ext cx="8686799" cy="6035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    .kotak1{</a:t>
            </a:r>
          </a:p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align-self:</a:t>
            </a:r>
            <a:r>
              <a:rPr lang="en-US" sz="4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stretch</a:t>
            </a:r>
            <a:r>
              <a:rPr lang="en-US" sz="4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justify-self:</a:t>
            </a:r>
            <a:r>
              <a:rPr lang="en-US" sz="4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stretch</a:t>
            </a:r>
            <a:r>
              <a:rPr lang="en-US" sz="4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align-self: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start;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justify-self: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end;</a:t>
            </a:r>
          </a:p>
          <a:p>
            <a:r>
              <a:rPr lang="en-US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justify-self: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center;</a:t>
            </a:r>
            <a:endParaRPr lang="en-US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19501" y="0"/>
            <a:ext cx="5314949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Align &amp; Justify Self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5630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05500"/>
            <a:ext cx="6096000" cy="964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Grid Areas</a:t>
            </a: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9896" r="14202" b="3906"/>
          <a:stretch/>
        </p:blipFill>
        <p:spPr bwMode="auto">
          <a:xfrm>
            <a:off x="0" y="0"/>
            <a:ext cx="9144000" cy="607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08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2450" y="250934"/>
            <a:ext cx="8591550" cy="64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#content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display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grid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grid-template-columns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1fr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1fr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1fr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grid-auto-rows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150px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grid-gap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10px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max-width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960px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margin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0 auto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grid-template-areas:</a:t>
            </a:r>
          </a:p>
          <a:p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area1 </a:t>
            </a:r>
            <a:r>
              <a:rPr lang="en-US" sz="28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area1</a:t>
            </a:r>
            <a:r>
              <a:rPr lang="en-US" sz="2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area1</a:t>
            </a:r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sz="2800" i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2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2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area2 </a:t>
            </a:r>
            <a:r>
              <a:rPr lang="en-US" sz="28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area2</a:t>
            </a:r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";</a:t>
            </a:r>
            <a:endParaRPr lang="en-US" sz="2800" i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kotak1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grid-area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area1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;}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kotak2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grid-area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area2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7800" y="0"/>
            <a:ext cx="3676650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Grid Areas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6918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9150" y="1466850"/>
            <a:ext cx="23622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905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Responsiv</a:t>
            </a:r>
            <a:r>
              <a:rPr lang="en-US" sz="4400" b="1" dirty="0">
                <a:solidFill>
                  <a:srgbClr val="009696"/>
                </a:solidFill>
              </a:rPr>
              <a:t>e</a:t>
            </a:r>
            <a:endParaRPr lang="en-US" sz="4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9896" r="14202" b="3906"/>
          <a:stretch/>
        </p:blipFill>
        <p:spPr bwMode="auto">
          <a:xfrm>
            <a:off x="3777080" y="2608241"/>
            <a:ext cx="4904540" cy="325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13281" r="65446" b="12680"/>
          <a:stretch/>
        </p:blipFill>
        <p:spPr bwMode="auto">
          <a:xfrm>
            <a:off x="476250" y="2358783"/>
            <a:ext cx="3061923" cy="38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19149" y="1466850"/>
            <a:ext cx="2362201" cy="74295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i="1" dirty="0" smtClean="0">
                <a:solidFill>
                  <a:schemeClr val="bg1"/>
                </a:solidFill>
              </a:rPr>
              <a:t>&lt;900px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8250" y="1466850"/>
            <a:ext cx="23622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48249" y="1466850"/>
            <a:ext cx="2362201" cy="74295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i="1" dirty="0" smtClean="0">
                <a:solidFill>
                  <a:schemeClr val="bg1"/>
                </a:solidFill>
              </a:rPr>
              <a:t>&gt;900px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16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2450" y="0"/>
            <a:ext cx="859155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@media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screen and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min-width: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900px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#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display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grid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grid-template-columns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1fr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1fr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1fr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grid-auto-rows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150px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grid-gap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10px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max-width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960px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margin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0 auto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grid-template-areas:</a:t>
            </a:r>
          </a:p>
          <a:p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kotak1 </a:t>
            </a:r>
            <a:r>
              <a:rPr lang="en-US" sz="28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kotak1</a:t>
            </a:r>
            <a:r>
              <a:rPr lang="en-US" sz="2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kotak1</a:t>
            </a:r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2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kotak2 </a:t>
            </a:r>
            <a:r>
              <a:rPr lang="en-US" sz="28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kotak2</a:t>
            </a:r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}}</a:t>
            </a:r>
          </a:p>
          <a:p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kotak1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grid-area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kotak1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kotak2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grid-area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kotak2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72150" y="4686300"/>
            <a:ext cx="3371849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Responsive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2421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917" y="1324301"/>
            <a:ext cx="7977360" cy="4114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&lt;div id=</a:t>
            </a:r>
            <a:r>
              <a:rPr lang="en-US" sz="32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"content"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class="kotak1"&gt;1&lt;/div&gt;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class="kotak2"&gt;2&lt;/div&gt;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class="kotak3"&gt;3&lt;/div&gt;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class="kotak4"&gt;4&lt;/div&gt;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class="kotak5"&gt;5&lt;/div&gt;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class="kotak6"&gt;6&lt;/div&gt;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class="kotak7"&gt;7&lt;/div&gt;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class="kotak8"&gt;8&lt;/div&gt;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class="kotak9"&gt;9&lt;/div&gt;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63685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71817" y="1907628"/>
            <a:ext cx="7071243" cy="237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0500" dirty="0" smtClean="0"/>
              <a:t>Styling</a:t>
            </a:r>
          </a:p>
          <a:p>
            <a:pPr algn="ctr"/>
            <a:r>
              <a:rPr lang="id-ID" sz="8000" dirty="0" smtClean="0"/>
              <a:t>With CSS</a:t>
            </a:r>
          </a:p>
          <a:p>
            <a:pPr algn="ctr"/>
            <a:r>
              <a:rPr lang="id-ID" sz="3200" i="1" dirty="0" smtClean="0">
                <a:latin typeface="Gotham" pitchFamily="50" charset="0"/>
              </a:rPr>
              <a:t>#</a:t>
            </a:r>
            <a:r>
              <a:rPr lang="en-US" sz="3200" i="1" dirty="0" smtClean="0">
                <a:latin typeface="Gotham" pitchFamily="50" charset="0"/>
              </a:rPr>
              <a:t>3</a:t>
            </a:r>
            <a:r>
              <a:rPr lang="id-ID" sz="3200" b="0" dirty="0" smtClean="0">
                <a:latin typeface="Gotham" pitchFamily="50" charset="0"/>
              </a:rPr>
              <a:t>  </a:t>
            </a:r>
            <a:r>
              <a:rPr lang="en-US" sz="3200" b="0" dirty="0" smtClean="0">
                <a:latin typeface="Gotham" pitchFamily="50" charset="0"/>
              </a:rPr>
              <a:t>CSS Grid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6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1907629"/>
            <a:ext cx="2371788" cy="23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4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917" y="0"/>
            <a:ext cx="79773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&gt;&lt;style&gt;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 white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text-align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 center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max-width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 960px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margin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 0 auto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content div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background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lightskyblue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padding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 30px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content </a:t>
            </a:r>
            <a:r>
              <a:rPr lang="en-US" sz="2600" b="1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div:nth-child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</a:t>
            </a:r>
            <a:r>
              <a:rPr lang="en-US" sz="26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background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 grey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head&gt;</a:t>
            </a:r>
          </a:p>
        </p:txBody>
      </p:sp>
    </p:spTree>
    <p:extLst>
      <p:ext uri="{BB962C8B-B14F-4D97-AF65-F5344CB8AC3E}">
        <p14:creationId xmlns:p14="http://schemas.microsoft.com/office/powerpoint/2010/main" val="1467198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" y="581349"/>
            <a:ext cx="9130943" cy="513364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47650" y="5722336"/>
            <a:ext cx="5867400" cy="1147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Template Columns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0314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3415" y="268014"/>
            <a:ext cx="8844458" cy="6274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#content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grid-template-columns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30% 30% 30%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max-width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960px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margin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0 auto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800" i="1" dirty="0" smtClean="0">
                <a:cs typeface="Consolas" pitchFamily="49" charset="0"/>
              </a:rPr>
              <a:t>= = = = =   </a:t>
            </a:r>
            <a:r>
              <a:rPr lang="en-US" sz="2800" i="1" dirty="0" smtClean="0">
                <a:solidFill>
                  <a:srgbClr val="FF0000"/>
                </a:solidFill>
                <a:cs typeface="Consolas" pitchFamily="49" charset="0"/>
              </a:rPr>
              <a:t>Using Fraction:</a:t>
            </a:r>
            <a:r>
              <a:rPr lang="en-US" sz="2800" i="1" dirty="0" smtClean="0">
                <a:cs typeface="Consolas" pitchFamily="49" charset="0"/>
              </a:rPr>
              <a:t>   = = = = =</a:t>
            </a:r>
          </a:p>
          <a:p>
            <a:pPr algn="ctr"/>
            <a:endParaRPr lang="en-US" sz="1000" i="1" dirty="0">
              <a:cs typeface="Consolas" pitchFamily="49" charset="0"/>
            </a:endParaRPr>
          </a:p>
          <a:p>
            <a:pPr algn="ctr"/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grid-template-columns: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1fr 2fr 1fr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800" i="1" dirty="0" smtClean="0">
                <a:cs typeface="Consolas" pitchFamily="49" charset="0"/>
              </a:rPr>
              <a:t>= = = = =   </a:t>
            </a:r>
            <a:r>
              <a:rPr lang="en-US" sz="2800" i="1" dirty="0" smtClean="0">
                <a:solidFill>
                  <a:srgbClr val="FF0000"/>
                </a:solidFill>
                <a:cs typeface="Consolas" pitchFamily="49" charset="0"/>
              </a:rPr>
              <a:t>Using Repeat:</a:t>
            </a:r>
            <a:r>
              <a:rPr lang="en-US" sz="2800" i="1" dirty="0" smtClean="0">
                <a:cs typeface="Consolas" pitchFamily="49" charset="0"/>
              </a:rPr>
              <a:t>   = = = = =</a:t>
            </a:r>
          </a:p>
          <a:p>
            <a:pPr algn="ctr"/>
            <a:endParaRPr lang="en-US" sz="1000" i="1" dirty="0">
              <a:cs typeface="Consolas" pitchFamily="49" charset="0"/>
            </a:endParaRPr>
          </a:p>
          <a:p>
            <a:pPr algn="ctr"/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grid-template-columns: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repeat(3, 1fr);</a:t>
            </a:r>
          </a:p>
          <a:p>
            <a:pPr algn="ctr"/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09404" y="-47300"/>
            <a:ext cx="4445871" cy="1450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Template</a:t>
            </a:r>
          </a:p>
          <a:p>
            <a:pPr algn="r"/>
            <a:r>
              <a:rPr lang="en-US" b="1" dirty="0" smtClean="0">
                <a:solidFill>
                  <a:srgbClr val="009696"/>
                </a:solidFill>
              </a:rPr>
              <a:t>Columns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1261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" y="581348"/>
            <a:ext cx="9130944" cy="513364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722336"/>
            <a:ext cx="5753100" cy="1147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Template Rows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8120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355" y="252246"/>
            <a:ext cx="8087729" cy="6180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#content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grid-template-columns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1fr </a:t>
            </a:r>
            <a:r>
              <a:rPr lang="en-US" sz="28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1fr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1fr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grid-template-rows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100px 200px 300px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max-width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960px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margin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0 auto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800" i="1" dirty="0">
                <a:cs typeface="Consolas" pitchFamily="49" charset="0"/>
              </a:rPr>
              <a:t>= = = = =   </a:t>
            </a:r>
            <a:r>
              <a:rPr lang="en-US" sz="2800" i="1" dirty="0">
                <a:solidFill>
                  <a:srgbClr val="FF0000"/>
                </a:solidFill>
                <a:cs typeface="Consolas" pitchFamily="49" charset="0"/>
              </a:rPr>
              <a:t>Using Fraction:</a:t>
            </a:r>
            <a:r>
              <a:rPr lang="en-US" sz="2800" i="1" dirty="0">
                <a:cs typeface="Consolas" pitchFamily="49" charset="0"/>
              </a:rPr>
              <a:t>   = = = = =</a:t>
            </a:r>
          </a:p>
          <a:p>
            <a:pPr algn="ctr"/>
            <a:endParaRPr lang="en-US" sz="1000" i="1" dirty="0">
              <a:cs typeface="Consolas" pitchFamily="49" charset="0"/>
            </a:endParaRPr>
          </a:p>
          <a:p>
            <a:pPr algn="ctr"/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grid-template-rows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1fr 2fr 1fr;</a:t>
            </a:r>
          </a:p>
          <a:p>
            <a:pPr algn="ctr"/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800" i="1" dirty="0">
                <a:cs typeface="Consolas" pitchFamily="49" charset="0"/>
              </a:rPr>
              <a:t>= = = = =   </a:t>
            </a:r>
            <a:r>
              <a:rPr lang="en-US" sz="2800" i="1" dirty="0">
                <a:solidFill>
                  <a:srgbClr val="FF0000"/>
                </a:solidFill>
                <a:cs typeface="Consolas" pitchFamily="49" charset="0"/>
              </a:rPr>
              <a:t>Using Repeat:</a:t>
            </a:r>
            <a:r>
              <a:rPr lang="en-US" sz="2800" i="1" dirty="0">
                <a:cs typeface="Consolas" pitchFamily="49" charset="0"/>
              </a:rPr>
              <a:t>   = = = = =</a:t>
            </a:r>
          </a:p>
          <a:p>
            <a:pPr algn="ctr"/>
            <a:endParaRPr lang="en-US" sz="1000" i="1" dirty="0">
              <a:cs typeface="Consolas" pitchFamily="49" charset="0"/>
            </a:endParaRPr>
          </a:p>
          <a:p>
            <a:pPr algn="ctr"/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grid-template-rows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repeat(3, 1fr);</a:t>
            </a:r>
          </a:p>
          <a:p>
            <a:pPr algn="ctr"/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0936" y="-236492"/>
            <a:ext cx="4445871" cy="1450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Template Rows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935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410200"/>
            <a:ext cx="5753100" cy="1459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Auto Rows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t="9375" r="4246" b="9896"/>
          <a:stretch/>
        </p:blipFill>
        <p:spPr bwMode="auto">
          <a:xfrm>
            <a:off x="0" y="905010"/>
            <a:ext cx="9170242" cy="450519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005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7942</TotalTime>
  <Words>574</Words>
  <Application>Microsoft Office PowerPoint</Application>
  <PresentationFormat>On-screen Show (4:3)</PresentationFormat>
  <Paragraphs>223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656</cp:revision>
  <dcterms:created xsi:type="dcterms:W3CDTF">2015-11-07T11:59:24Z</dcterms:created>
  <dcterms:modified xsi:type="dcterms:W3CDTF">2018-02-15T06:57:08Z</dcterms:modified>
</cp:coreProperties>
</file>