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69" r:id="rId2"/>
    <p:sldId id="385" r:id="rId3"/>
    <p:sldId id="407" r:id="rId4"/>
    <p:sldId id="408" r:id="rId5"/>
    <p:sldId id="384" r:id="rId6"/>
    <p:sldId id="388" r:id="rId7"/>
    <p:sldId id="409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7" r:id="rId16"/>
    <p:sldId id="396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387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 varScale="1">
        <p:scale>
          <a:sx n="70" d="100"/>
          <a:sy n="70" d="100"/>
        </p:scale>
        <p:origin x="18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4012442"/>
            <a:ext cx="9143060" cy="1241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 smtClean="0">
                <a:latin typeface="Gotham" pitchFamily="50" charset="0"/>
              </a:rPr>
              <a:t>Simplifying JavaScript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1028" name="Picture 4" descr="C:\Users\usr\Downloads\5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8" y="1995854"/>
            <a:ext cx="7026243" cy="1716334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5" y="740978"/>
            <a:ext cx="8923286" cy="6117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id="tombol1"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id="tombol2"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alert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ditekan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tombol2'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.on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'click'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alert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ditekan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27835" y="1"/>
            <a:ext cx="2743204" cy="159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Click Alert</a:t>
            </a:r>
            <a:endParaRPr lang="en-US" sz="3200" i="1" dirty="0"/>
          </a:p>
        </p:txBody>
      </p:sp>
      <p:sp>
        <p:nvSpPr>
          <p:cNvPr id="7" name="5-Point Star 6"/>
          <p:cNvSpPr/>
          <p:nvPr/>
        </p:nvSpPr>
        <p:spPr>
          <a:xfrm>
            <a:off x="161949" y="165538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5" y="740978"/>
            <a:ext cx="8923286" cy="6117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"tombol2"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&lt;/button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$('.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note').hide();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tombol2'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.on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'click'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$('.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note</a:t>
            </a:r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').show();</a:t>
            </a:r>
            <a:endParaRPr lang="en-US" sz="2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0207" y="-63063"/>
            <a:ext cx="4650832" cy="159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Click Show &amp; Hide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1152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9" y="677914"/>
            <a:ext cx="8923286" cy="6117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$('#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tombol1').click(function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$('.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note')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.toggle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03082" y="1"/>
            <a:ext cx="3767957" cy="159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Click Toggle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4833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5311" y="914400"/>
            <a:ext cx="8923286" cy="5880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$('#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tombol1').click(function(){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$('.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note')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.toggle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1000,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alert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ditekan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80594" y="-47297"/>
            <a:ext cx="6290446" cy="157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Click Toggle with Delay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54066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9" y="677914"/>
            <a:ext cx="8923286" cy="6117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$('#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dblclick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$('.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note').toggle();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1834" y="1"/>
            <a:ext cx="5029205" cy="159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Double-Click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8354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9" y="677914"/>
            <a:ext cx="8923286" cy="6117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$('#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.hover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$('.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note').toggle();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1834" y="1"/>
            <a:ext cx="5029205" cy="159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Hover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08286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9" y="867104"/>
            <a:ext cx="8923286" cy="59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$('#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$('.note').toggle();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1834" y="1"/>
            <a:ext cx="5029205" cy="1734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Mouse Move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62182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9" y="1056278"/>
            <a:ext cx="8923286" cy="5722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"note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$('#tombol1')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.on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mousedown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$('.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note').toggle();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$('#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tombol1')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.on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$('.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note').toggle();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});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1834" y="1"/>
            <a:ext cx="5029205" cy="1355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Event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Mouse Up &amp; Down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70722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779" y="677918"/>
            <a:ext cx="8923286" cy="6101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"tombol1"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7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document).ready(function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$('#</a:t>
            </a:r>
            <a:r>
              <a:rPr lang="en-US" sz="2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tombol1').click(function(</a:t>
            </a:r>
            <a:r>
              <a:rPr lang="en-US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console.log(</a:t>
            </a:r>
            <a:r>
              <a:rPr lang="en-US" sz="27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7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x.currentTarget.id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7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27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x.currentTarget.innerHTML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7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27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x.currentTarget.outerHTML</a:t>
            </a:r>
            <a:r>
              <a:rPr lang="en-US" sz="2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7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700" dirty="0">
              <a:latin typeface="Consolas" pitchFamily="49" charset="0"/>
              <a:cs typeface="Consolas" pitchFamily="49" charset="0"/>
            </a:endParaRP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7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15706" y="1"/>
            <a:ext cx="5029205" cy="16553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Getting Information from Browser</a:t>
            </a:r>
            <a:endParaRPr lang="en-US" sz="2400" i="1" dirty="0"/>
          </a:p>
        </p:txBody>
      </p:sp>
      <p:sp>
        <p:nvSpPr>
          <p:cNvPr id="7" name="5-Point Star 6"/>
          <p:cNvSpPr/>
          <p:nvPr/>
        </p:nvSpPr>
        <p:spPr>
          <a:xfrm>
            <a:off x="161949" y="165538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779" y="599088"/>
            <a:ext cx="8923286" cy="4761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&lt;body style="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background-color:yellow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document)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.on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function(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en-US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'X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pos.clientX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' Y: '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pos.clientY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05344" y="1"/>
            <a:ext cx="5029205" cy="154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Getting Information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solidFill>
                  <a:srgbClr val="009696"/>
                </a:solidFill>
              </a:rPr>
              <a:t> Cursor Position</a:t>
            </a:r>
            <a:endParaRPr lang="en-US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8" t="4338" r="33054" b="63326"/>
          <a:stretch/>
        </p:blipFill>
        <p:spPr bwMode="auto">
          <a:xfrm>
            <a:off x="2372018" y="3626069"/>
            <a:ext cx="6371288" cy="34966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42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95075" y="31501"/>
            <a:ext cx="4428208" cy="2002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Introduction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5203" y="2033752"/>
            <a:ext cx="7725104" cy="3421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400" i="1" dirty="0" err="1">
                <a:solidFill>
                  <a:srgbClr val="009696"/>
                </a:solidFill>
              </a:rPr>
              <a:t>jQuery</a:t>
            </a:r>
            <a:r>
              <a:rPr lang="en-US" sz="2400" dirty="0"/>
              <a:t> is a fast, small, </a:t>
            </a:r>
            <a:r>
              <a:rPr lang="en-US" sz="2400" dirty="0" smtClean="0"/>
              <a:t>&amp; feature-rich </a:t>
            </a:r>
            <a:r>
              <a:rPr lang="en-US" sz="2400" dirty="0"/>
              <a:t>JavaScript library. It makes things like HTML </a:t>
            </a:r>
            <a:r>
              <a:rPr lang="en-US" sz="2400" dirty="0" smtClean="0"/>
              <a:t>document </a:t>
            </a:r>
            <a:r>
              <a:rPr lang="en-US" sz="2400" dirty="0"/>
              <a:t>traversal and manipulation, event handling, animation, and Ajax much simpler with </a:t>
            </a:r>
            <a:r>
              <a:rPr lang="en-US" sz="2400" dirty="0" smtClean="0"/>
              <a:t>an </a:t>
            </a:r>
            <a:r>
              <a:rPr lang="en-US" sz="2400" dirty="0"/>
              <a:t>easy-to-use API that works across a multitude of browsers. With a combination of versatility </a:t>
            </a:r>
            <a:r>
              <a:rPr lang="en-US" sz="2400" dirty="0" smtClean="0"/>
              <a:t>and </a:t>
            </a:r>
            <a:r>
              <a:rPr lang="en-US" sz="2400" dirty="0"/>
              <a:t>extensibility, </a:t>
            </a:r>
            <a:r>
              <a:rPr lang="en-US" sz="2400" dirty="0" err="1"/>
              <a:t>jQuery</a:t>
            </a:r>
            <a:r>
              <a:rPr lang="en-US" sz="2400" dirty="0"/>
              <a:t> has changed the way that millions of people write JavaScript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051" name="Picture 3" descr="C:\Users\usr\Downloads\524px-JQuer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9" y="227629"/>
            <a:ext cx="2606644" cy="6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30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4141" y="1639611"/>
            <a:ext cx="8923286" cy="3657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 style="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background-color:yellow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&lt;h1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&gt;&lt;/h1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$(document).on('</a:t>
            </a:r>
            <a:r>
              <a:rPr lang="en-US" sz="2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function(z){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'#a'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.html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'X: 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z.clientX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' Y: 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z.clientY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47238" y="-47297"/>
            <a:ext cx="5029205" cy="1749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Getting Cursor Position &amp; Embed on Browser</a:t>
            </a:r>
            <a:endParaRPr lang="en-US" sz="2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31" b="79594"/>
          <a:stretch/>
        </p:blipFill>
        <p:spPr bwMode="auto">
          <a:xfrm>
            <a:off x="3877072" y="4343400"/>
            <a:ext cx="4904333" cy="21835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2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9545" y="725193"/>
            <a:ext cx="8923286" cy="5817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input type="text"&gt;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'input')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.focus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$(</a:t>
            </a:r>
            <a:r>
              <a:rPr lang="en-US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background','pink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'input')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.blur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$(</a:t>
            </a:r>
            <a:r>
              <a:rPr lang="en-US" sz="28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background','yellow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');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});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85945" y="-78829"/>
            <a:ext cx="2806264" cy="1749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  <a:endParaRPr lang="en-US" sz="3200" i="1" dirty="0"/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Input Form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61949" y="165538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6" r="75988" b="82552"/>
          <a:stretch/>
        </p:blipFill>
        <p:spPr bwMode="auto">
          <a:xfrm>
            <a:off x="2617078" y="5153038"/>
            <a:ext cx="3253937" cy="6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2" r="75915" b="82220"/>
          <a:stretch/>
        </p:blipFill>
        <p:spPr bwMode="auto">
          <a:xfrm>
            <a:off x="5740883" y="5176819"/>
            <a:ext cx="3263858" cy="61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97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2395" y="382293"/>
            <a:ext cx="8923286" cy="5817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input type="text"&gt;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'input')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keyup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x.target.value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}); </a:t>
            </a:r>
            <a:endParaRPr lang="en-US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//try too: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3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43500" y="-78829"/>
            <a:ext cx="3448709" cy="1749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  <a:endParaRPr lang="en-US" sz="3200" i="1" dirty="0"/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Get User Input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9" b="67969"/>
          <a:stretch/>
        </p:blipFill>
        <p:spPr bwMode="auto">
          <a:xfrm>
            <a:off x="2857499" y="4886688"/>
            <a:ext cx="5923905" cy="16560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39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6695" y="703535"/>
            <a:ext cx="8923286" cy="6154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select 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"sex"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option value=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Aku_Pria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Laki-laki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option&gt;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option value=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Aku_Wanita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Perempuan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option&gt;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select&gt;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select#sex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.change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pilih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alert(</a:t>
            </a:r>
            <a:r>
              <a:rPr lang="en-US" sz="28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pilih.target.value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14950" y="-78829"/>
            <a:ext cx="3448709" cy="1564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  <a:endParaRPr lang="en-US" sz="3200" i="1" dirty="0"/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Select Form</a:t>
            </a:r>
            <a:r>
              <a:rPr lang="en-US" sz="4000" b="1" i="1" dirty="0" smtClean="0">
                <a:solidFill>
                  <a:srgbClr val="009696"/>
                </a:solidFill>
              </a:rPr>
              <a:t> 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6699" y="89338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6695" y="703535"/>
            <a:ext cx="8923286" cy="6154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form id=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formulir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p&gt;&lt;input type="text" id="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p&gt;&lt;input type="number" id="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p&gt;&lt;select id="sex"&gt;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option value="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pria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Laki-laki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option value="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wanita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Perempuan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select&gt;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&gt;&lt;input type="submit"&gt;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form&gt;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formulir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.submit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x.preventDefault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Formulir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terisi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0650" y="-78829"/>
            <a:ext cx="3448709" cy="1850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  <a:endParaRPr lang="en-US" sz="3200" i="1" dirty="0"/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Full Form</a:t>
            </a:r>
            <a:r>
              <a:rPr lang="en-US" sz="4000" b="1" i="1" dirty="0" smtClean="0">
                <a:solidFill>
                  <a:srgbClr val="009696"/>
                </a:solidFill>
              </a:rPr>
              <a:t> 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6699" y="89338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7645" y="703535"/>
            <a:ext cx="8923286" cy="6154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formulir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.submit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(function(x){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x.preventDefault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input#nama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input#usia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sex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select#sex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sex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81300" y="-78829"/>
            <a:ext cx="5868059" cy="1850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Event</a:t>
            </a:r>
            <a:endParaRPr lang="en-US" sz="3200" i="1" dirty="0"/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Get User Form Input</a:t>
            </a:r>
            <a:r>
              <a:rPr lang="en-US" sz="4000" b="1" i="1" dirty="0" smtClean="0">
                <a:solidFill>
                  <a:srgbClr val="009696"/>
                </a:solidFill>
              </a:rPr>
              <a:t> 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1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4012442"/>
            <a:ext cx="9143060" cy="1241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 smtClean="0">
                <a:latin typeface="Gotham" pitchFamily="50" charset="0"/>
              </a:rPr>
              <a:t>Simplifying JavaScript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1028" name="Picture 4" descr="C:\Users\usr\Downloads\5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8" y="1995854"/>
            <a:ext cx="7026243" cy="1716334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85490" y="31501"/>
            <a:ext cx="3058509" cy="1324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</a:p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#1 Online</a:t>
            </a:r>
            <a:endParaRPr lang="en-US" sz="2400" b="1" dirty="0"/>
          </a:p>
        </p:txBody>
      </p:sp>
      <p:pic>
        <p:nvPicPr>
          <p:cNvPr id="5" name="Picture 3" descr="C:\Users\usr\Downloads\524px-JQuer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9" y="227629"/>
            <a:ext cx="2606644" cy="6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0551" y="1684941"/>
            <a:ext cx="8020050" cy="616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Insert CDN link (</a:t>
            </a:r>
            <a:r>
              <a:rPr lang="en-US" sz="2400" i="1" dirty="0" smtClean="0"/>
              <a:t>Works Online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/>
              <a:t>    Copy the code from </a:t>
            </a:r>
            <a:r>
              <a:rPr lang="en-US" sz="2400" i="1" dirty="0" smtClean="0">
                <a:solidFill>
                  <a:srgbClr val="009696"/>
                </a:solidFill>
              </a:rPr>
              <a:t>code.jquery.com</a:t>
            </a:r>
          </a:p>
          <a:p>
            <a:pPr algn="just"/>
            <a:r>
              <a:rPr lang="en-US" sz="2400" i="1" dirty="0">
                <a:solidFill>
                  <a:srgbClr val="009696"/>
                </a:solidFill>
              </a:rPr>
              <a:t> </a:t>
            </a:r>
            <a:r>
              <a:rPr lang="en-US" sz="2400" i="1" dirty="0" smtClean="0">
                <a:solidFill>
                  <a:srgbClr val="009696"/>
                </a:solidFill>
              </a:rPr>
              <a:t>   </a:t>
            </a:r>
            <a:r>
              <a:rPr lang="en-US" sz="2400" dirty="0" smtClean="0"/>
              <a:t>Insert it on HTML &lt;head&gt; first!</a:t>
            </a:r>
          </a:p>
          <a:p>
            <a:pPr algn="just"/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8" t="39345" r="20269" b="30328"/>
          <a:stretch/>
        </p:blipFill>
        <p:spPr bwMode="auto">
          <a:xfrm>
            <a:off x="456450" y="3074280"/>
            <a:ext cx="8154151" cy="242788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84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85490" y="31501"/>
            <a:ext cx="3058509" cy="1324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</a:p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#2 Offline</a:t>
            </a:r>
            <a:endParaRPr lang="en-US" sz="2400" b="1" dirty="0"/>
          </a:p>
        </p:txBody>
      </p:sp>
      <p:pic>
        <p:nvPicPr>
          <p:cNvPr id="5" name="Picture 3" descr="C:\Users\usr\Downloads\524px-JQuer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9" y="227629"/>
            <a:ext cx="2606644" cy="6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09456" y="1355835"/>
            <a:ext cx="8198061" cy="4054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endParaRPr lang="en-US" sz="28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Download from </a:t>
            </a:r>
            <a:r>
              <a:rPr lang="en-US" sz="2400" i="1" dirty="0">
                <a:solidFill>
                  <a:srgbClr val="009696"/>
                </a:solidFill>
              </a:rPr>
              <a:t>jquery.com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Works Offline</a:t>
            </a:r>
            <a:r>
              <a:rPr lang="en-US" sz="2400" dirty="0"/>
              <a:t>)</a:t>
            </a:r>
            <a:endParaRPr lang="en-US" sz="2400" dirty="0" smtClean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Save its file on your project directory (better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on </a:t>
            </a:r>
            <a:r>
              <a:rPr lang="en-US" sz="2400" dirty="0" err="1" smtClean="0"/>
              <a:t>js</a:t>
            </a:r>
            <a:r>
              <a:rPr lang="en-US" sz="2400" dirty="0" smtClean="0"/>
              <a:t> folder), then link it to your HTML file.</a:t>
            </a:r>
            <a:endParaRPr lang="en-US" sz="2400" dirty="0"/>
          </a:p>
          <a:p>
            <a:pPr algn="just"/>
            <a:endParaRPr lang="en-US" sz="20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&lt;script</a:t>
            </a:r>
          </a:p>
          <a:p>
            <a:pPr algn="just"/>
            <a:r>
              <a:rPr lang="en-US" sz="38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3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3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/jquery-3.3.1.min.js"</a:t>
            </a:r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3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&lt;/head</a:t>
            </a:r>
            <a:r>
              <a:rPr lang="en-US" sz="3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2140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26525" y="0"/>
            <a:ext cx="5202620" cy="1277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1</a:t>
            </a:r>
            <a:r>
              <a:rPr lang="en-US" b="1" baseline="30000" dirty="0" smtClean="0">
                <a:solidFill>
                  <a:srgbClr val="009696"/>
                </a:solidFill>
              </a:rPr>
              <a:t>st</a:t>
            </a:r>
            <a:r>
              <a:rPr lang="en-US" b="1" dirty="0" smtClean="0">
                <a:solidFill>
                  <a:srgbClr val="009696"/>
                </a:solidFill>
              </a:rPr>
              <a:t> </a:t>
            </a:r>
            <a:r>
              <a:rPr lang="en-US" b="1" dirty="0" err="1" smtClean="0">
                <a:solidFill>
                  <a:srgbClr val="009696"/>
                </a:solidFill>
              </a:rPr>
              <a:t>jQuery</a:t>
            </a:r>
            <a:r>
              <a:rPr lang="en-US" b="1" dirty="0" smtClean="0">
                <a:solidFill>
                  <a:srgbClr val="009696"/>
                </a:solidFill>
              </a:rPr>
              <a:t> </a:t>
            </a:r>
            <a:r>
              <a:rPr lang="en-US" b="1" dirty="0">
                <a:solidFill>
                  <a:srgbClr val="009696"/>
                </a:solidFill>
              </a:rPr>
              <a:t>Code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917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61" y="1277008"/>
            <a:ext cx="8576439" cy="4903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/jquery-3.3.1.min.js"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script&gt;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h1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Belajar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6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'h1').hide();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$(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'h1').show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$('*').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hide();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6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6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5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26525" y="0"/>
            <a:ext cx="5202620" cy="1277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Selectors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50903" y="1277008"/>
            <a:ext cx="8576439" cy="4903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h1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iniclass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h1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iniid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Itu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Asik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&lt;p&gt;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Yuk 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kuasai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/span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iniclass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','pink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iniid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color','blue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 span'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color','red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0978" y="1860330"/>
            <a:ext cx="887191" cy="1726319"/>
            <a:chOff x="772510" y="1261238"/>
            <a:chExt cx="887191" cy="389408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72510" y="1261238"/>
              <a:ext cx="88719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72510" y="1261238"/>
              <a:ext cx="0" cy="38940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2510" y="5155322"/>
              <a:ext cx="88719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0973" y="2569779"/>
            <a:ext cx="1177196" cy="1813035"/>
            <a:chOff x="482505" y="2443638"/>
            <a:chExt cx="1177196" cy="346843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82529" y="2443638"/>
              <a:ext cx="1177172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82505" y="2443638"/>
              <a:ext cx="24" cy="345265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82505" y="5896288"/>
              <a:ext cx="1177172" cy="15781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29055" y="2207172"/>
            <a:ext cx="599114" cy="1797269"/>
            <a:chOff x="1002783" y="2443638"/>
            <a:chExt cx="599114" cy="345265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1002807" y="2443638"/>
              <a:ext cx="59909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002783" y="2443638"/>
              <a:ext cx="24" cy="345265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02783" y="5896288"/>
              <a:ext cx="59909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5-Point Star 16"/>
          <p:cNvSpPr/>
          <p:nvPr/>
        </p:nvSpPr>
        <p:spPr>
          <a:xfrm>
            <a:off x="161949" y="165538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26525" y="0"/>
            <a:ext cx="5202620" cy="1277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Selectors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2539" y="1072045"/>
            <a:ext cx="8576439" cy="5230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h1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class=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iniclass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Halo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3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iniclass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:'pink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background: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'black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fontFamily</a:t>
            </a:r>
            <a:r>
              <a:rPr lang="en-US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:'Impact'</a:t>
            </a:r>
          </a:p>
          <a:p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878874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6843" y="0"/>
            <a:ext cx="8923286" cy="654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5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 class=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500" b="1" i="1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500" b="1" i="1" dirty="0">
                <a:latin typeface="Consolas" pitchFamily="49" charset="0"/>
                <a:cs typeface="Consolas" pitchFamily="49" charset="0"/>
              </a:rPr>
              <a:t>Budi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500" b="1" i="1" dirty="0">
                <a:latin typeface="Consolas" pitchFamily="49" charset="0"/>
                <a:cs typeface="Consolas" pitchFamily="49" charset="0"/>
              </a:rPr>
              <a:t>Caca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500" b="1" i="1" dirty="0" err="1">
                <a:latin typeface="Consolas" pitchFamily="49" charset="0"/>
                <a:cs typeface="Consolas" pitchFamily="49" charset="0"/>
              </a:rPr>
              <a:t>Dedi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5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('background-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color','yellow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li:first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color','red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li:last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color','blue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li:even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color','red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li:odd</a:t>
            </a:r>
            <a:r>
              <a:rPr lang="en-US" sz="25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500" dirty="0" err="1">
                <a:latin typeface="Consolas" pitchFamily="49" charset="0"/>
                <a:cs typeface="Consolas" pitchFamily="49" charset="0"/>
              </a:rPr>
              <a:t>color','blue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});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5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76041" y="315309"/>
            <a:ext cx="3153104" cy="11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Nested</a:t>
            </a:r>
          </a:p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Selectors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751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45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247" y="740978"/>
            <a:ext cx="8923286" cy="5801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&lt;input type="text"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value="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Ketik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sini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&lt;input type="submit"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value="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&lt;input type="button"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value="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3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3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http://google.com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Link 1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&lt;/a&gt;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3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3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http://yahoo.com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Link 2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&lt;/a&gt;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':text'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).hide();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':submit'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).hide();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':button'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).hide();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'[</a:t>
            </a:r>
            <a:r>
              <a:rPr lang="en-US" sz="23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]'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color','pink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'a[</a:t>
            </a:r>
            <a:r>
              <a:rPr lang="en-US" sz="23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="http://yahoo.com"]'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color','red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89587" y="1"/>
            <a:ext cx="5265686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Attribute Selectors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0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8026</TotalTime>
  <Words>1586</Words>
  <Application>Microsoft Office PowerPoint</Application>
  <PresentationFormat>On-screen Show (4:3)</PresentationFormat>
  <Paragraphs>326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675</cp:revision>
  <dcterms:created xsi:type="dcterms:W3CDTF">2015-11-07T11:59:24Z</dcterms:created>
  <dcterms:modified xsi:type="dcterms:W3CDTF">2018-08-15T03:20:12Z</dcterms:modified>
</cp:coreProperties>
</file>