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69" r:id="rId2"/>
    <p:sldId id="385" r:id="rId3"/>
    <p:sldId id="432" r:id="rId4"/>
    <p:sldId id="433" r:id="rId5"/>
    <p:sldId id="384" r:id="rId6"/>
    <p:sldId id="493" r:id="rId7"/>
    <p:sldId id="494" r:id="rId8"/>
    <p:sldId id="495" r:id="rId9"/>
    <p:sldId id="50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6" r:id="rId20"/>
    <p:sldId id="507" r:id="rId21"/>
    <p:sldId id="508" r:id="rId22"/>
    <p:sldId id="510" r:id="rId23"/>
    <p:sldId id="511" r:id="rId24"/>
    <p:sldId id="512" r:id="rId25"/>
    <p:sldId id="513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F6FEA8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7" autoAdjust="0"/>
    <p:restoredTop sz="90231" autoAdjust="0"/>
  </p:normalViewPr>
  <p:slideViewPr>
    <p:cSldViewPr snapToGrid="0">
      <p:cViewPr varScale="1">
        <p:scale>
          <a:sx n="68" d="100"/>
          <a:sy n="68" d="100"/>
        </p:scale>
        <p:origin x="3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Front-End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3189513"/>
            <a:ext cx="9143060" cy="2427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10500" dirty="0" smtClean="0"/>
              <a:t>Materialize</a:t>
            </a:r>
            <a:endParaRPr lang="id-ID" sz="8000" dirty="0" smtClean="0"/>
          </a:p>
          <a:p>
            <a:pPr algn="ctr"/>
            <a:r>
              <a:rPr lang="en-US" sz="2800" b="0" dirty="0" smtClean="0">
                <a:latin typeface="Gotham" pitchFamily="50" charset="0"/>
              </a:rPr>
              <a:t>Responsive Web Framework based on Material Design</a:t>
            </a:r>
            <a:endParaRPr lang="en-US" sz="2800" b="0" dirty="0">
              <a:latin typeface="Gotham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06" y="948266"/>
            <a:ext cx="3026449" cy="3026449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56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1501"/>
            <a:ext cx="9143999" cy="1497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Grid System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6843" y="1529255"/>
            <a:ext cx="8296464" cy="13243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>
              <a:buBlip>
                <a:blip r:embed="rId2"/>
              </a:buBlip>
            </a:pPr>
            <a:r>
              <a:rPr lang="en-US" sz="2400" dirty="0" smtClean="0"/>
              <a:t>Materialize comes with a 12 columns grid system. We can add our content into its ‘rows’ &amp; ‘columns’ using </a:t>
            </a:r>
            <a:r>
              <a:rPr lang="en-US" sz="2400" dirty="0" err="1" smtClean="0"/>
              <a:t>Materialize’s</a:t>
            </a:r>
            <a:r>
              <a:rPr lang="en-US" sz="2400" dirty="0" smtClean="0"/>
              <a:t> CSS classes.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28879" r="4156" b="17026"/>
          <a:stretch/>
        </p:blipFill>
        <p:spPr bwMode="auto">
          <a:xfrm>
            <a:off x="257327" y="2907483"/>
            <a:ext cx="8538560" cy="283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4" y="45156"/>
            <a:ext cx="1077860" cy="10778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185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1532" y="4072810"/>
            <a:ext cx="336333" cy="291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19750" y="5772150"/>
            <a:ext cx="3524250" cy="1085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01" y="210312"/>
            <a:ext cx="2927603" cy="773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s</a:t>
            </a:r>
            <a:r>
              <a:rPr lang="en-US" sz="2400" dirty="0" smtClean="0"/>
              <a:t> &lt; 600px</a:t>
            </a:r>
            <a:endParaRPr lang="en-US" sz="2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05673" y="116191"/>
            <a:ext cx="5081754" cy="68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m</a:t>
            </a:r>
            <a:r>
              <a:rPr lang="en-US" sz="2400" dirty="0" smtClean="0"/>
              <a:t> &gt; 600px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05673" y="2962656"/>
            <a:ext cx="5422393" cy="682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9696"/>
                </a:solidFill>
              </a:rPr>
              <a:t>l</a:t>
            </a:r>
            <a:r>
              <a:rPr lang="en-US" sz="2400" dirty="0" smtClean="0"/>
              <a:t> &gt; 992px</a:t>
            </a:r>
            <a:endParaRPr lang="en-US"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3269" y="5090064"/>
            <a:ext cx="8553449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009696"/>
                </a:solidFill>
              </a:rPr>
              <a:t>xl</a:t>
            </a:r>
            <a:r>
              <a:rPr lang="en-US" sz="2400" dirty="0" smtClean="0"/>
              <a:t> &gt;= 1200px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190" t="7794" r="15014" b="83278"/>
          <a:stretch/>
        </p:blipFill>
        <p:spPr>
          <a:xfrm>
            <a:off x="826244" y="5839871"/>
            <a:ext cx="7498080" cy="53949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47" t="8081" r="15111" b="58836"/>
          <a:stretch/>
        </p:blipFill>
        <p:spPr>
          <a:xfrm>
            <a:off x="3505674" y="3645311"/>
            <a:ext cx="5422392" cy="144475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66" t="7692" r="7866" b="32431"/>
          <a:stretch/>
        </p:blipFill>
        <p:spPr>
          <a:xfrm>
            <a:off x="3505673" y="825710"/>
            <a:ext cx="5081754" cy="202872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0901" t="10105" r="2290" b="22026"/>
          <a:stretch/>
        </p:blipFill>
        <p:spPr>
          <a:xfrm>
            <a:off x="304801" y="975262"/>
            <a:ext cx="2889504" cy="411480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90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Grid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4908" y="536023"/>
            <a:ext cx="7764427" cy="3108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smtClean="0">
                <a:latin typeface="Consolas" panose="020B0609020204030204" pitchFamily="49" charset="0"/>
              </a:rPr>
              <a:t>&lt;head&gt;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latin typeface="Consolas" panose="020B0609020204030204" pitchFamily="49" charset="0"/>
              </a:rPr>
              <a:t>style&gt;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</a:t>
            </a:r>
            <a:r>
              <a:rPr lang="en-ID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ID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ID" sz="2000" dirty="0">
                <a:latin typeface="Consolas" panose="020B0609020204030204" pitchFamily="49" charset="0"/>
              </a:rPr>
              <a:t>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 text-align</a:t>
            </a:r>
            <a:r>
              <a:rPr lang="en-ID" sz="2000" dirty="0">
                <a:latin typeface="Consolas" panose="020B0609020204030204" pitchFamily="49" charset="0"/>
              </a:rPr>
              <a:t>: </a:t>
            </a:r>
            <a:r>
              <a:rPr lang="en-ID" sz="2000" dirty="0" err="1">
                <a:latin typeface="Consolas" panose="020B0609020204030204" pitchFamily="49" charset="0"/>
              </a:rPr>
              <a:t>center</a:t>
            </a:r>
            <a:r>
              <a:rPr lang="en-ID" sz="2000" dirty="0">
                <a:latin typeface="Consolas" panose="020B0609020204030204" pitchFamily="49" charset="0"/>
              </a:rPr>
              <a:t>; height: 100px;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latin typeface="Consolas" panose="020B0609020204030204" pitchFamily="49" charset="0"/>
              </a:rPr>
              <a:t>style</a:t>
            </a:r>
            <a:r>
              <a:rPr lang="en-ID" sz="20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&lt;/head&gt;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&lt;body&gt;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</a:t>
            </a:r>
            <a:r>
              <a:rPr lang="en-US" sz="2000" dirty="0">
                <a:latin typeface="Consolas" panose="020B0609020204030204" pitchFamily="49" charset="0"/>
              </a:rPr>
              <a:t>div class="container"&gt;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"row"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pink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blue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pink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blue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pink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div class=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"col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s12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m6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xl2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blue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tengah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&lt;/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&lt;/</a:t>
            </a:r>
            <a:r>
              <a:rPr lang="en-US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&lt;/body&gt;</a:t>
            </a:r>
            <a:endParaRPr lang="en-ID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1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768" y="3090672"/>
            <a:ext cx="4952898" cy="8595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Table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444" y="347473"/>
            <a:ext cx="8010096" cy="3511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&lt;table class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"striped"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thead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latin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No.</a:t>
            </a: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 smtClean="0"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>
                <a:latin typeface="Consolas" panose="020B0609020204030204" pitchFamily="49" charset="0"/>
              </a:rPr>
              <a:t>Nama</a:t>
            </a: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 smtClean="0">
                <a:latin typeface="Consolas" panose="020B0609020204030204" pitchFamily="49" charset="0"/>
              </a:rPr>
              <a:t>&gt;&lt;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b="1" i="1" dirty="0" err="1">
                <a:latin typeface="Consolas" panose="020B0609020204030204" pitchFamily="49" charset="0"/>
              </a:rPr>
              <a:t>Usia</a:t>
            </a:r>
            <a:r>
              <a:rPr lang="en-US" sz="2000" dirty="0"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</a:rPr>
              <a:t>th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&lt;/</a:t>
            </a:r>
            <a:r>
              <a:rPr lang="en-US" sz="2000" dirty="0" err="1">
                <a:latin typeface="Consolas" panose="020B0609020204030204" pitchFamily="49" charset="0"/>
              </a:rPr>
              <a:t>thead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</a:rPr>
              <a:t>tbody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</a:t>
            </a:r>
            <a:r>
              <a:rPr lang="en-US" sz="2000" dirty="0" err="1">
                <a:latin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&lt;</a:t>
            </a:r>
            <a:r>
              <a:rPr lang="en-US" sz="2000" dirty="0">
                <a:latin typeface="Consolas" panose="020B0609020204030204" pitchFamily="49" charset="0"/>
              </a:rPr>
              <a:t>td&gt;</a:t>
            </a:r>
            <a:r>
              <a:rPr lang="en-US" sz="2000" b="1" i="1" dirty="0">
                <a:latin typeface="Consolas" panose="020B0609020204030204" pitchFamily="49" charset="0"/>
              </a:rPr>
              <a:t>1.</a:t>
            </a:r>
            <a:r>
              <a:rPr lang="en-US" sz="2000" dirty="0">
                <a:latin typeface="Consolas" panose="020B0609020204030204" pitchFamily="49" charset="0"/>
              </a:rPr>
              <a:t>&lt;/td</a:t>
            </a:r>
            <a:r>
              <a:rPr lang="en-US" sz="2000" dirty="0" smtClean="0">
                <a:latin typeface="Consolas" panose="020B0609020204030204" pitchFamily="49" charset="0"/>
              </a:rPr>
              <a:t>&gt;&lt;</a:t>
            </a:r>
            <a:r>
              <a:rPr lang="en-US" sz="2000" dirty="0">
                <a:latin typeface="Consolas" panose="020B0609020204030204" pitchFamily="49" charset="0"/>
              </a:rPr>
              <a:t>td&gt;</a:t>
            </a:r>
            <a:r>
              <a:rPr lang="en-US" sz="2000" b="1" i="1" dirty="0">
                <a:latin typeface="Consolas" panose="020B0609020204030204" pitchFamily="49" charset="0"/>
              </a:rPr>
              <a:t>Andi</a:t>
            </a:r>
            <a:r>
              <a:rPr lang="en-US" sz="2000" dirty="0">
                <a:latin typeface="Consolas" panose="020B0609020204030204" pitchFamily="49" charset="0"/>
              </a:rPr>
              <a:t>&lt;/td</a:t>
            </a:r>
            <a:r>
              <a:rPr lang="en-US" sz="2000" dirty="0" smtClean="0">
                <a:latin typeface="Consolas" panose="020B0609020204030204" pitchFamily="49" charset="0"/>
              </a:rPr>
              <a:t>&gt;&lt;</a:t>
            </a:r>
            <a:r>
              <a:rPr lang="en-US" sz="2000" dirty="0">
                <a:latin typeface="Consolas" panose="020B0609020204030204" pitchFamily="49" charset="0"/>
              </a:rPr>
              <a:t>td&gt;</a:t>
            </a:r>
            <a:r>
              <a:rPr lang="en-US" sz="2000" b="1" i="1" dirty="0">
                <a:latin typeface="Consolas" panose="020B0609020204030204" pitchFamily="49" charset="0"/>
              </a:rPr>
              <a:t>20</a:t>
            </a:r>
            <a:r>
              <a:rPr lang="en-US" sz="20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&lt;/</a:t>
            </a:r>
            <a:r>
              <a:rPr lang="en-US" sz="2000" dirty="0" err="1">
                <a:latin typeface="Consolas" panose="020B0609020204030204" pitchFamily="49" charset="0"/>
              </a:rPr>
              <a:t>tr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&lt;/</a:t>
            </a:r>
            <a:r>
              <a:rPr lang="en-US" sz="2000" dirty="0" err="1">
                <a:latin typeface="Consolas" panose="020B0609020204030204" pitchFamily="49" charset="0"/>
              </a:rPr>
              <a:t>tbody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</a:rPr>
              <a:t>table&gt;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54724" y="3151208"/>
            <a:ext cx="4850364" cy="762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ID" sz="2400" dirty="0" smtClean="0">
                <a:latin typeface="Consolas" panose="020B0609020204030204" pitchFamily="49" charset="0"/>
              </a:rPr>
              <a:t>class:</a:t>
            </a:r>
            <a:r>
              <a:rPr lang="en-ID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striped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, highlight, </a:t>
            </a:r>
            <a:endParaRPr lang="en-ID" sz="2400" b="1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algn="ctr"/>
            <a:r>
              <a:rPr lang="en-ID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centered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, responsive-table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49" t="13950" r="20348" b="27194"/>
          <a:stretch/>
        </p:blipFill>
        <p:spPr>
          <a:xfrm>
            <a:off x="590292" y="4325112"/>
            <a:ext cx="4970990" cy="21825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8284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1809" y="192024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Image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7708" y="1267543"/>
            <a:ext cx="9038316" cy="1786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 err="1">
                <a:latin typeface="Consolas" panose="020B0609020204030204" pitchFamily="49" charset="0"/>
              </a:rPr>
              <a:t>img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err="1">
                <a:latin typeface="Consolas" panose="020B0609020204030204" pitchFamily="49" charset="0"/>
              </a:rPr>
              <a:t>src</a:t>
            </a:r>
            <a:r>
              <a:rPr lang="en-ID" sz="2200" dirty="0">
                <a:latin typeface="Consolas" panose="020B0609020204030204" pitchFamily="49" charset="0"/>
              </a:rPr>
              <a:t>=</a:t>
            </a:r>
            <a:r>
              <a:rPr lang="en-ID" sz="2200" b="1" i="1" dirty="0">
                <a:latin typeface="Consolas" panose="020B0609020204030204" pitchFamily="49" charset="0"/>
              </a:rPr>
              <a:t>"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img</a:t>
            </a:r>
            <a:r>
              <a:rPr lang="en-ID" sz="2200" b="1" i="1" dirty="0" smtClean="0">
                <a:latin typeface="Consolas" panose="020B0609020204030204" pitchFamily="49" charset="0"/>
              </a:rPr>
              <a:t>/1.png</a:t>
            </a:r>
            <a:r>
              <a:rPr lang="en-ID" sz="2200" b="1" i="1" dirty="0">
                <a:latin typeface="Consolas" panose="020B0609020204030204" pitchFamily="49" charset="0"/>
              </a:rPr>
              <a:t>"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"responsive-</a:t>
            </a:r>
            <a:r>
              <a:rPr lang="en-ID" sz="22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ID" sz="2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 err="1">
                <a:latin typeface="Consolas" panose="020B0609020204030204" pitchFamily="49" charset="0"/>
              </a:rPr>
              <a:t>img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err="1">
                <a:latin typeface="Consolas" panose="020B0609020204030204" pitchFamily="49" charset="0"/>
              </a:rPr>
              <a:t>src</a:t>
            </a:r>
            <a:r>
              <a:rPr lang="en-ID" sz="2200" dirty="0">
                <a:latin typeface="Consolas" panose="020B0609020204030204" pitchFamily="49" charset="0"/>
              </a:rPr>
              <a:t>=</a:t>
            </a:r>
            <a:r>
              <a:rPr lang="en-ID" sz="2200" b="1" i="1" dirty="0">
                <a:latin typeface="Consolas" panose="020B0609020204030204" pitchFamily="49" charset="0"/>
              </a:rPr>
              <a:t>"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img</a:t>
            </a:r>
            <a:r>
              <a:rPr lang="en-ID" sz="2200" b="1" i="1" dirty="0" smtClean="0">
                <a:latin typeface="Consolas" panose="020B0609020204030204" pitchFamily="49" charset="0"/>
              </a:rPr>
              <a:t>/2.png</a:t>
            </a:r>
            <a:r>
              <a:rPr lang="en-ID" sz="2200" b="1" i="1" dirty="0">
                <a:latin typeface="Consolas" panose="020B0609020204030204" pitchFamily="49" charset="0"/>
              </a:rPr>
              <a:t>"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"responsive-</a:t>
            </a:r>
            <a:r>
              <a:rPr lang="en-ID" sz="22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ID" sz="2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circle"</a:t>
            </a:r>
            <a:r>
              <a:rPr lang="en-ID" sz="2200" dirty="0">
                <a:latin typeface="Consolas" panose="020B0609020204030204" pitchFamily="49" charset="0"/>
              </a:rPr>
              <a:t>&gt; 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50" t="7726" r="39201" b="52269"/>
          <a:stretch/>
        </p:blipFill>
        <p:spPr>
          <a:xfrm>
            <a:off x="3291840" y="3054096"/>
            <a:ext cx="5074920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11809" y="192024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Shadow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0044" y="841249"/>
            <a:ext cx="9038316" cy="22128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&lt;</a:t>
            </a:r>
            <a:r>
              <a:rPr lang="en-ID" sz="2400" dirty="0" err="1">
                <a:latin typeface="Consolas" panose="020B0609020204030204" pitchFamily="49" charset="0"/>
              </a:rPr>
              <a:t>img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=</a:t>
            </a:r>
            <a:r>
              <a:rPr lang="en-ID" sz="2400" b="1" i="1" dirty="0">
                <a:latin typeface="Consolas" panose="020B0609020204030204" pitchFamily="49" charset="0"/>
              </a:rPr>
              <a:t>"</a:t>
            </a:r>
            <a:r>
              <a:rPr lang="en-ID" sz="2400" b="1" i="1" dirty="0" err="1" smtClean="0">
                <a:latin typeface="Consolas" panose="020B0609020204030204" pitchFamily="49" charset="0"/>
              </a:rPr>
              <a:t>img</a:t>
            </a:r>
            <a:r>
              <a:rPr lang="en-ID" sz="2400" b="1" i="1" dirty="0" smtClean="0">
                <a:latin typeface="Consolas" panose="020B0609020204030204" pitchFamily="49" charset="0"/>
              </a:rPr>
              <a:t>/1.png</a:t>
            </a:r>
            <a:r>
              <a:rPr lang="en-ID" sz="2400" b="1" i="1" dirty="0">
                <a:latin typeface="Consolas" panose="020B0609020204030204" pitchFamily="49" charset="0"/>
              </a:rPr>
              <a:t>"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smtClean="0">
                <a:latin typeface="Consolas" panose="020B0609020204030204" pitchFamily="49" charset="0"/>
              </a:rPr>
              <a:t>  class=</a:t>
            </a:r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z-depth-2</a:t>
            </a:r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responsive-</a:t>
            </a:r>
            <a:r>
              <a:rPr lang="en-ID" sz="24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ID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&lt;</a:t>
            </a:r>
            <a:r>
              <a:rPr lang="en-ID" sz="2400" dirty="0" err="1">
                <a:latin typeface="Consolas" panose="020B0609020204030204" pitchFamily="49" charset="0"/>
              </a:rPr>
              <a:t>img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=</a:t>
            </a:r>
            <a:r>
              <a:rPr lang="en-ID" sz="2400" b="1" i="1" dirty="0">
                <a:latin typeface="Consolas" panose="020B0609020204030204" pitchFamily="49" charset="0"/>
              </a:rPr>
              <a:t>"</a:t>
            </a:r>
            <a:r>
              <a:rPr lang="en-ID" sz="2400" b="1" i="1" dirty="0" err="1" smtClean="0">
                <a:latin typeface="Consolas" panose="020B0609020204030204" pitchFamily="49" charset="0"/>
              </a:rPr>
              <a:t>img</a:t>
            </a:r>
            <a:r>
              <a:rPr lang="en-ID" sz="2400" b="1" i="1" dirty="0" smtClean="0">
                <a:latin typeface="Consolas" panose="020B0609020204030204" pitchFamily="49" charset="0"/>
              </a:rPr>
              <a:t>/2.png</a:t>
            </a:r>
            <a:r>
              <a:rPr lang="en-ID" sz="2400" b="1" i="1" dirty="0">
                <a:latin typeface="Consolas" panose="020B0609020204030204" pitchFamily="49" charset="0"/>
              </a:rPr>
              <a:t>"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   class=</a:t>
            </a:r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z-depth-5</a:t>
            </a:r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responsive-</a:t>
            </a:r>
            <a:r>
              <a:rPr lang="en-ID" sz="24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img</a:t>
            </a:r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circle"</a:t>
            </a:r>
            <a:r>
              <a:rPr lang="en-ID" sz="2400" dirty="0" smtClean="0">
                <a:latin typeface="Consolas" panose="020B0609020204030204" pitchFamily="49" charset="0"/>
              </a:rPr>
              <a:t>&gt; 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&lt;/</a:t>
            </a:r>
            <a:r>
              <a:rPr lang="en-ID" sz="2400" dirty="0">
                <a:latin typeface="Consolas" panose="020B0609020204030204" pitchFamily="49" charset="0"/>
              </a:rPr>
              <a:t>div&gt;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69" t="7581" r="31980" b="41523"/>
          <a:stretch/>
        </p:blipFill>
        <p:spPr>
          <a:xfrm>
            <a:off x="2872648" y="3008376"/>
            <a:ext cx="5608892" cy="29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4295" y="1075598"/>
            <a:ext cx="7935956" cy="8595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48876" y="11003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Icon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4295" y="1116916"/>
            <a:ext cx="7935956" cy="8182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&lt;link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"https://fonts.googleapis.com/icon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family=</a:t>
            </a:r>
            <a:r>
              <a:rPr lang="en-US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Material+Icons</a:t>
            </a:r>
            <a:r>
              <a:rPr lang="en-US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rel</a:t>
            </a:r>
            <a:r>
              <a:rPr lang="en-US" sz="2400" dirty="0">
                <a:latin typeface="Consolas" panose="020B0609020204030204" pitchFamily="49" charset="0"/>
              </a:rPr>
              <a:t>="stylesheet"&gt;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4295" y="496713"/>
            <a:ext cx="5539127" cy="7218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Insert line below into &lt;head&gt; tag: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494" t="17212" r="10547" b="27451"/>
          <a:stretch/>
        </p:blipFill>
        <p:spPr>
          <a:xfrm>
            <a:off x="316088" y="2921838"/>
            <a:ext cx="8738823" cy="400251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4295" y="1965163"/>
            <a:ext cx="7935956" cy="969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smtClean="0"/>
              <a:t>List </a:t>
            </a:r>
            <a:r>
              <a:rPr lang="en-US" sz="2400" dirty="0"/>
              <a:t>of </a:t>
            </a:r>
            <a:r>
              <a:rPr lang="en-US" sz="2400" dirty="0" smtClean="0"/>
              <a:t>icons: </a:t>
            </a:r>
            <a:r>
              <a:rPr lang="en-US" sz="2400" i="1" dirty="0" smtClean="0">
                <a:solidFill>
                  <a:srgbClr val="009696"/>
                </a:solidFill>
              </a:rPr>
              <a:t>https</a:t>
            </a:r>
            <a:r>
              <a:rPr lang="en-US" sz="2400" i="1" dirty="0">
                <a:solidFill>
                  <a:srgbClr val="009696"/>
                </a:solidFill>
              </a:rPr>
              <a:t>://material.io/tools/icons</a:t>
            </a:r>
          </a:p>
        </p:txBody>
      </p:sp>
    </p:spTree>
    <p:extLst>
      <p:ext uri="{BB962C8B-B14F-4D97-AF65-F5344CB8AC3E}">
        <p14:creationId xmlns:p14="http://schemas.microsoft.com/office/powerpoint/2010/main" val="408153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02" r="65588" b="61305"/>
          <a:stretch/>
        </p:blipFill>
        <p:spPr>
          <a:xfrm>
            <a:off x="711333" y="3859228"/>
            <a:ext cx="5314221" cy="26227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2975" y="790221"/>
            <a:ext cx="7755334" cy="3691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tiny red-text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i="1" dirty="0" smtClean="0">
                <a:latin typeface="Consolas" panose="020B0609020204030204" pitchFamily="49" charset="0"/>
              </a:rPr>
              <a:t>room</a:t>
            </a:r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small yellow-text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i="1" dirty="0" smtClean="0">
                <a:latin typeface="Consolas" panose="020B0609020204030204" pitchFamily="49" charset="0"/>
              </a:rPr>
              <a:t>room</a:t>
            </a:r>
            <a:r>
              <a:rPr lang="en-US" sz="2400" dirty="0"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medium blue-text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i="1" dirty="0" smtClean="0">
                <a:latin typeface="Consolas" panose="020B0609020204030204" pitchFamily="49" charset="0"/>
              </a:rPr>
              <a:t>room</a:t>
            </a:r>
            <a:r>
              <a:rPr lang="en-US" sz="2400" dirty="0"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large green-text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i="1" dirty="0" smtClean="0">
                <a:latin typeface="Consolas" panose="020B0609020204030204" pitchFamily="49" charset="0"/>
              </a:rPr>
              <a:t>room</a:t>
            </a:r>
            <a:r>
              <a:rPr lang="en-US" sz="2400" dirty="0"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48876" y="11003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Icon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18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5865" y="1095024"/>
            <a:ext cx="8816492" cy="3488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&lt;a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"waves-effect waves-light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-small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b="1" i="1" dirty="0" err="1" smtClean="0">
                <a:latin typeface="Consolas" panose="020B0609020204030204" pitchFamily="49" charset="0"/>
              </a:rPr>
              <a:t>ini</a:t>
            </a:r>
            <a:r>
              <a:rPr lang="en-ID" sz="2200" b="1" i="1" dirty="0" smtClean="0">
                <a:latin typeface="Consolas" panose="020B0609020204030204" pitchFamily="49" charset="0"/>
              </a:rPr>
              <a:t> </a:t>
            </a:r>
            <a:r>
              <a:rPr lang="en-ID" sz="2200" b="1" i="1" dirty="0" err="1">
                <a:latin typeface="Consolas" panose="020B0609020204030204" pitchFamily="49" charset="0"/>
              </a:rPr>
              <a:t>tombol</a:t>
            </a:r>
            <a:r>
              <a:rPr lang="en-ID" sz="2200" dirty="0">
                <a:latin typeface="Consolas" panose="020B0609020204030204" pitchFamily="49" charset="0"/>
              </a:rPr>
              <a:t>&lt;/a&gt;</a:t>
            </a:r>
          </a:p>
          <a:p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>
                <a:latin typeface="Consolas" panose="020B0609020204030204" pitchFamily="49" charset="0"/>
              </a:rPr>
              <a:t>a class</a:t>
            </a:r>
            <a:r>
              <a:rPr lang="en-ID" sz="2200" dirty="0" smtClean="0">
                <a:latin typeface="Consolas" panose="020B0609020204030204" pitchFamily="49" charset="0"/>
              </a:rPr>
              <a:t>=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"waves-effect 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waves-light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-large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left"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r>
              <a:rPr lang="en-ID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face</a:t>
            </a:r>
            <a:r>
              <a:rPr lang="en-ID" sz="2200" dirty="0">
                <a:latin typeface="Consolas" panose="020B0609020204030204" pitchFamily="49" charset="0"/>
              </a:rPr>
              <a:t>&lt;/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r>
              <a:rPr lang="en-ID" sz="2200" b="1" i="1" dirty="0">
                <a:latin typeface="Consolas" panose="020B0609020204030204" pitchFamily="49" charset="0"/>
              </a:rPr>
              <a:t>login</a:t>
            </a:r>
            <a:r>
              <a:rPr lang="en-ID" sz="2200" dirty="0">
                <a:latin typeface="Consolas" panose="020B0609020204030204" pitchFamily="49" charset="0"/>
              </a:rPr>
              <a:t>&lt;/a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&lt;a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"waves-effect waves-light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 purple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 right"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r>
              <a:rPr lang="en-ID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get_app</a:t>
            </a:r>
            <a:r>
              <a:rPr lang="en-ID" sz="2200" dirty="0">
                <a:latin typeface="Consolas" panose="020B0609020204030204" pitchFamily="49" charset="0"/>
              </a:rPr>
              <a:t>&lt;/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r>
              <a:rPr lang="en-ID" sz="2200" b="1" i="1" dirty="0" err="1">
                <a:latin typeface="Consolas" panose="020B0609020204030204" pitchFamily="49" charset="0"/>
              </a:rPr>
              <a:t>unduh</a:t>
            </a:r>
            <a:r>
              <a:rPr lang="en-ID" sz="2200" dirty="0">
                <a:latin typeface="Consolas" panose="020B0609020204030204" pitchFamily="49" charset="0"/>
              </a:rPr>
              <a:t>&lt;/a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&lt;a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"waves-effect waves-light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-floating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"material-icons"</a:t>
            </a:r>
            <a:r>
              <a:rPr lang="en-ID" sz="2200" dirty="0">
                <a:latin typeface="Consolas" panose="020B0609020204030204" pitchFamily="49" charset="0"/>
              </a:rPr>
              <a:t>&gt;</a:t>
            </a:r>
            <a:r>
              <a:rPr lang="en-ID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add</a:t>
            </a:r>
            <a:r>
              <a:rPr lang="en-ID" sz="2200" dirty="0">
                <a:latin typeface="Consolas" panose="020B0609020204030204" pitchFamily="49" charset="0"/>
              </a:rPr>
              <a:t>&lt;/</a:t>
            </a:r>
            <a:r>
              <a:rPr lang="en-ID" sz="2200" dirty="0" err="1">
                <a:latin typeface="Consolas" panose="020B0609020204030204" pitchFamily="49" charset="0"/>
              </a:rPr>
              <a:t>i</a:t>
            </a:r>
            <a:r>
              <a:rPr lang="en-ID" sz="2200" dirty="0">
                <a:latin typeface="Consolas" panose="020B0609020204030204" pitchFamily="49" charset="0"/>
              </a:rPr>
              <a:t>&gt;&lt;/a&gt;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/>
            </a:r>
            <a:br>
              <a:rPr lang="en-ID" sz="2200" dirty="0">
                <a:latin typeface="Consolas" panose="020B0609020204030204" pitchFamily="49" charset="0"/>
              </a:rPr>
            </a:br>
            <a:endParaRPr lang="en-ID" sz="22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48876" y="11003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Button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961" r="52311" b="80922"/>
          <a:stretch/>
        </p:blipFill>
        <p:spPr>
          <a:xfrm>
            <a:off x="756487" y="4786488"/>
            <a:ext cx="7748582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6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132" y="632175"/>
            <a:ext cx="8398801" cy="4741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>
                <a:latin typeface="Consolas" panose="020B0609020204030204" pitchFamily="49" charset="0"/>
              </a:rPr>
              <a:t>&lt;div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"fixed-action-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&lt;</a:t>
            </a:r>
            <a:r>
              <a:rPr lang="en-ID" sz="2100" dirty="0">
                <a:latin typeface="Consolas" panose="020B0609020204030204" pitchFamily="49" charset="0"/>
              </a:rPr>
              <a:t>a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-floating 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-large red</a:t>
            </a:r>
            <a:r>
              <a:rPr lang="en-ID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 smtClean="0">
                <a:latin typeface="Consolas" panose="020B0609020204030204" pitchFamily="49" charset="0"/>
              </a:rPr>
              <a:t>  &lt;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"large material-icons"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  <a:r>
              <a:rPr lang="en-ID" sz="21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mode_edit</a:t>
            </a:r>
            <a:r>
              <a:rPr lang="en-ID" sz="2100" dirty="0">
                <a:latin typeface="Consolas" panose="020B0609020204030204" pitchFamily="49" charset="0"/>
              </a:rPr>
              <a:t>&lt;/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&lt;/</a:t>
            </a:r>
            <a:r>
              <a:rPr lang="en-ID" sz="2100" dirty="0">
                <a:latin typeface="Consolas" panose="020B0609020204030204" pitchFamily="49" charset="0"/>
              </a:rPr>
              <a:t>a&gt;</a:t>
            </a:r>
          </a:p>
          <a:p>
            <a:endParaRPr lang="en-ID" sz="2100" dirty="0" smtClean="0">
              <a:latin typeface="Consolas" panose="020B0609020204030204" pitchFamily="49" charset="0"/>
            </a:endParaRPr>
          </a:p>
          <a:p>
            <a:r>
              <a:rPr lang="en-ID" sz="2100" dirty="0" smtClean="0">
                <a:latin typeface="Consolas" panose="020B0609020204030204" pitchFamily="49" charset="0"/>
              </a:rPr>
              <a:t> &lt;</a:t>
            </a:r>
            <a:r>
              <a:rPr lang="en-ID" sz="2100" dirty="0" err="1">
                <a:latin typeface="Consolas" panose="020B0609020204030204" pitchFamily="49" charset="0"/>
              </a:rPr>
              <a:t>ul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&lt;</a:t>
            </a:r>
            <a:r>
              <a:rPr lang="en-ID" sz="2100" dirty="0">
                <a:latin typeface="Consolas" panose="020B0609020204030204" pitchFamily="49" charset="0"/>
              </a:rPr>
              <a:t>li&gt;&lt;a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-floating red</a:t>
            </a:r>
            <a:r>
              <a:rPr lang="en-ID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&lt;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"material-icons"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  <a:r>
              <a:rPr lang="en-ID" sz="21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insert_chart</a:t>
            </a:r>
            <a:r>
              <a:rPr lang="en-ID" sz="2100" dirty="0">
                <a:latin typeface="Consolas" panose="020B0609020204030204" pitchFamily="49" charset="0"/>
              </a:rPr>
              <a:t>&lt;/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&gt;&lt;/a&gt;&lt;/li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&lt;</a:t>
            </a:r>
            <a:r>
              <a:rPr lang="en-ID" sz="2100" dirty="0">
                <a:latin typeface="Consolas" panose="020B0609020204030204" pitchFamily="49" charset="0"/>
              </a:rPr>
              <a:t>li&gt;&lt;a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-floating yellow</a:t>
            </a:r>
            <a:r>
              <a:rPr lang="en-ID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&lt;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"material-icons"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  <a:r>
              <a:rPr lang="en-ID" sz="21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format_quote</a:t>
            </a:r>
            <a:r>
              <a:rPr lang="en-ID" sz="2100" dirty="0">
                <a:latin typeface="Consolas" panose="020B0609020204030204" pitchFamily="49" charset="0"/>
              </a:rPr>
              <a:t>&lt;/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&gt;&lt;/a&gt;&lt;/li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&lt;</a:t>
            </a:r>
            <a:r>
              <a:rPr lang="en-ID" sz="2100" dirty="0">
                <a:latin typeface="Consolas" panose="020B0609020204030204" pitchFamily="49" charset="0"/>
              </a:rPr>
              <a:t>li&gt;&lt;a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-floating green</a:t>
            </a:r>
            <a:r>
              <a:rPr lang="en-ID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&lt;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 class=</a:t>
            </a:r>
            <a:r>
              <a:rPr lang="en-ID" sz="21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"material-icons"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  <a:r>
              <a:rPr lang="en-ID" sz="21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publish</a:t>
            </a:r>
            <a:r>
              <a:rPr lang="en-ID" sz="2100" dirty="0">
                <a:latin typeface="Consolas" panose="020B0609020204030204" pitchFamily="49" charset="0"/>
              </a:rPr>
              <a:t>&lt;/</a:t>
            </a:r>
            <a:r>
              <a:rPr lang="en-ID" sz="2100" dirty="0" err="1">
                <a:latin typeface="Consolas" panose="020B0609020204030204" pitchFamily="49" charset="0"/>
              </a:rPr>
              <a:t>i</a:t>
            </a:r>
            <a:r>
              <a:rPr lang="en-ID" sz="2100" dirty="0">
                <a:latin typeface="Consolas" panose="020B0609020204030204" pitchFamily="49" charset="0"/>
              </a:rPr>
              <a:t>&gt;&lt;/a&gt;&lt;/li</a:t>
            </a:r>
            <a:r>
              <a:rPr lang="en-ID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100" dirty="0" smtClean="0">
                <a:latin typeface="Consolas" panose="020B0609020204030204" pitchFamily="49" charset="0"/>
              </a:rPr>
              <a:t>  &lt;</a:t>
            </a:r>
            <a:r>
              <a:rPr lang="en-US" sz="2100" dirty="0">
                <a:latin typeface="Consolas" panose="020B0609020204030204" pitchFamily="49" charset="0"/>
              </a:rPr>
              <a:t>li&gt;&lt;a class=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btn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-floating blue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1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100" dirty="0" smtClean="0">
                <a:latin typeface="Consolas" panose="020B0609020204030204" pitchFamily="49" charset="0"/>
              </a:rPr>
              <a:t>   &lt;</a:t>
            </a:r>
            <a:r>
              <a:rPr lang="en-US" sz="2100" dirty="0" err="1">
                <a:latin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</a:rPr>
              <a:t> class=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"material-icons"</a:t>
            </a:r>
            <a:r>
              <a:rPr lang="en-US" sz="2100" dirty="0">
                <a:latin typeface="Consolas" panose="020B0609020204030204" pitchFamily="49" charset="0"/>
              </a:rPr>
              <a:t>&gt;</a:t>
            </a:r>
            <a:r>
              <a:rPr lang="en-US" sz="21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attach_file</a:t>
            </a:r>
            <a:r>
              <a:rPr lang="en-US" sz="2100" dirty="0">
                <a:latin typeface="Consolas" panose="020B0609020204030204" pitchFamily="49" charset="0"/>
              </a:rPr>
              <a:t>&lt;/</a:t>
            </a:r>
            <a:r>
              <a:rPr lang="en-US" sz="2100" dirty="0" err="1">
                <a:latin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</a:rPr>
              <a:t>&gt;&lt;/a&gt;&lt;/li</a:t>
            </a:r>
            <a:r>
              <a:rPr lang="en-US" sz="2100" dirty="0" smtClean="0">
                <a:latin typeface="Consolas" panose="020B0609020204030204" pitchFamily="49" charset="0"/>
              </a:rPr>
              <a:t>&gt;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 smtClean="0">
                <a:latin typeface="Consolas" panose="020B0609020204030204" pitchFamily="49" charset="0"/>
              </a:rPr>
              <a:t> &lt;/</a:t>
            </a:r>
            <a:r>
              <a:rPr lang="en-ID" sz="2100" dirty="0" err="1">
                <a:latin typeface="Consolas" panose="020B0609020204030204" pitchFamily="49" charset="0"/>
              </a:rPr>
              <a:t>ul</a:t>
            </a:r>
            <a:r>
              <a:rPr lang="en-ID" sz="21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11003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FAB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8415" t="89799" r="1100" b="1307"/>
          <a:stretch/>
        </p:blipFill>
        <p:spPr>
          <a:xfrm>
            <a:off x="508132" y="5373793"/>
            <a:ext cx="5316536" cy="12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63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06073" y="213874"/>
            <a:ext cx="7520152" cy="1497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solidFill>
                  <a:srgbClr val="009696"/>
                </a:solidFill>
              </a:rPr>
              <a:t>Materialize</a:t>
            </a:r>
            <a:endParaRPr lang="en-US" sz="4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9377" y="1814710"/>
            <a:ext cx="8296464" cy="4824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Materialize is a modern responsive web framework based on Google’s Material Design, created by 4 students of Carnegie Mellon University, Australia, started in 2014.</a:t>
            </a:r>
          </a:p>
          <a:p>
            <a:pPr marL="342900" indent="-342900">
              <a:buBlip>
                <a:blip r:embed="rId2"/>
              </a:buBlip>
            </a:pPr>
            <a:endParaRPr lang="en-US" sz="2400" dirty="0" smtClean="0"/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Material </a:t>
            </a:r>
            <a:r>
              <a:rPr lang="en-US" sz="2400" dirty="0"/>
              <a:t>Design is a design language that combines the classic principles of successful design along with innovation and technology</a:t>
            </a:r>
            <a:r>
              <a:rPr lang="en-US" sz="2400" dirty="0" smtClean="0"/>
              <a:t>.</a:t>
            </a:r>
          </a:p>
          <a:p>
            <a:pPr marL="342900" indent="-342900">
              <a:buBlip>
                <a:blip r:embed="rId2"/>
              </a:buBlip>
            </a:pPr>
            <a:endParaRPr lang="en-US" sz="2400" i="1" dirty="0">
              <a:solidFill>
                <a:srgbClr val="009696"/>
              </a:solidFill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400" dirty="0" smtClean="0"/>
              <a:t>More information visit: </a:t>
            </a:r>
            <a:r>
              <a:rPr lang="en-US" sz="2400" i="1" dirty="0">
                <a:solidFill>
                  <a:srgbClr val="009696"/>
                </a:solidFill>
              </a:rPr>
              <a:t>materializecss.com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20" y="65636"/>
            <a:ext cx="1716937" cy="1716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283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58473" y="1127520"/>
            <a:ext cx="7992401" cy="3917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&lt;script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$(document).ready(function(){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$(</a:t>
            </a:r>
            <a:r>
              <a:rPr lang="en-ID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'.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fixed-action-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btn</a:t>
            </a:r>
            <a:r>
              <a:rPr lang="en-ID" sz="2400" b="1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latin typeface="Consolas" panose="020B0609020204030204" pitchFamily="49" charset="0"/>
              </a:rPr>
              <a:t>).</a:t>
            </a:r>
            <a:r>
              <a:rPr lang="en-ID" sz="2400" dirty="0" err="1">
                <a:latin typeface="Consolas" panose="020B0609020204030204" pitchFamily="49" charset="0"/>
              </a:rPr>
              <a:t>floatingActionButton</a:t>
            </a:r>
            <a:r>
              <a:rPr lang="en-ID" sz="2400" dirty="0">
                <a:latin typeface="Consolas" panose="020B0609020204030204" pitchFamily="49" charset="0"/>
              </a:rPr>
              <a:t>({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direction</a:t>
            </a:r>
            <a:r>
              <a:rPr lang="en-ID" sz="2400" dirty="0">
                <a:latin typeface="Consolas" panose="020B0609020204030204" pitchFamily="49" charset="0"/>
              </a:rPr>
              <a:t>: 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'left'</a:t>
            </a:r>
            <a:r>
              <a:rPr lang="en-ID" sz="2400" dirty="0">
                <a:latin typeface="Consolas" panose="020B0609020204030204" pitchFamily="49" charset="0"/>
              </a:rPr>
              <a:t>,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</a:t>
            </a:r>
            <a:r>
              <a:rPr lang="en-ID" sz="2400" dirty="0" err="1" smtClean="0">
                <a:latin typeface="Consolas" panose="020B0609020204030204" pitchFamily="49" charset="0"/>
              </a:rPr>
              <a:t>hoverEnabled</a:t>
            </a:r>
            <a:r>
              <a:rPr lang="en-ID" sz="2400" dirty="0">
                <a:latin typeface="Consolas" panose="020B0609020204030204" pitchFamily="49" charset="0"/>
              </a:rPr>
              <a:t>: 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ID" sz="24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});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});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&lt;/</a:t>
            </a:r>
            <a:r>
              <a:rPr lang="en-ID" sz="2400" dirty="0">
                <a:latin typeface="Consolas" panose="020B0609020204030204" pitchFamily="49" charset="0"/>
              </a:rPr>
              <a:t>script&gt;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263153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FAB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Adding jQuery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8415" t="89799" r="1100" b="1307"/>
          <a:stretch/>
        </p:blipFill>
        <p:spPr>
          <a:xfrm>
            <a:off x="508132" y="5373793"/>
            <a:ext cx="5316536" cy="12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6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58473" y="835379"/>
            <a:ext cx="7992401" cy="4074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&lt;div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"collection"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i="1" dirty="0" smtClean="0">
                <a:latin typeface="Consolas" panose="020B0609020204030204" pitchFamily="49" charset="0"/>
              </a:rPr>
              <a:t>Andi</a:t>
            </a:r>
            <a:r>
              <a:rPr lang="en-US" sz="24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 active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i="1" dirty="0" smtClean="0">
                <a:latin typeface="Consolas" panose="020B0609020204030204" pitchFamily="49" charset="0"/>
              </a:rPr>
              <a:t>Budi</a:t>
            </a:r>
            <a:r>
              <a:rPr lang="en-US" sz="24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i="1" dirty="0" smtClean="0">
                <a:latin typeface="Consolas" panose="020B0609020204030204" pitchFamily="49" charset="0"/>
              </a:rPr>
              <a:t>Caca</a:t>
            </a:r>
            <a:r>
              <a:rPr lang="en-US" sz="24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Deni</a:t>
            </a:r>
            <a:r>
              <a:rPr lang="en-US" sz="24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138975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Collection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590" r="68072" b="48564"/>
          <a:stretch/>
        </p:blipFill>
        <p:spPr>
          <a:xfrm>
            <a:off x="477849" y="4538134"/>
            <a:ext cx="5358505" cy="206229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464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58473" y="835379"/>
            <a:ext cx="7992401" cy="4074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anose="020B0609020204030204" pitchFamily="49" charset="0"/>
              </a:rPr>
              <a:t>&lt;div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"collection"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&lt;span class=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"badge"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en-US" sz="2400" b="1" i="1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&lt;/span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Notifikasi</a:t>
            </a:r>
            <a:endParaRPr lang="en-US" sz="2400" b="1" i="1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&lt;/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="#" class=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"collection-item active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&lt;</a:t>
            </a:r>
            <a:r>
              <a:rPr lang="en-US" sz="2400" dirty="0">
                <a:latin typeface="Consolas" panose="020B0609020204030204" pitchFamily="49" charset="0"/>
              </a:rPr>
              <a:t>span class=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"new </a:t>
            </a:r>
            <a:r>
              <a:rPr lang="en-US" sz="24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badge red"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  <a:r>
              <a:rPr lang="en-US" sz="2400" b="1" i="1" dirty="0"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&lt;/span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i="1" dirty="0" smtClean="0">
                <a:latin typeface="Consolas" panose="020B0609020204030204" pitchFamily="49" charset="0"/>
              </a:rPr>
              <a:t>Kotak </a:t>
            </a:r>
            <a:r>
              <a:rPr lang="en-US" sz="2400" b="1" i="1" dirty="0" err="1" smtClean="0">
                <a:latin typeface="Consolas" panose="020B0609020204030204" pitchFamily="49" charset="0"/>
              </a:rPr>
              <a:t>Masuk</a:t>
            </a:r>
            <a:endParaRPr lang="en-US" sz="2400" b="1" i="1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&lt;/</a:t>
            </a:r>
            <a:r>
              <a:rPr lang="en-US" sz="2400" dirty="0"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</a:rPr>
              <a:t>div&gt;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138975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Badge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567" t="11576" r="1418" b="63758"/>
          <a:stretch/>
        </p:blipFill>
        <p:spPr>
          <a:xfrm>
            <a:off x="658473" y="4594578"/>
            <a:ext cx="5041545" cy="184008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375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58473" y="666044"/>
            <a:ext cx="7992401" cy="4243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latin typeface="Consolas" panose="020B0609020204030204" pitchFamily="49" charset="0"/>
              </a:rPr>
              <a:t>div class=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"input-field"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 err="1">
                <a:latin typeface="Consolas" panose="020B0609020204030204" pitchFamily="49" charset="0"/>
              </a:rPr>
              <a:t>i</a:t>
            </a:r>
            <a:r>
              <a:rPr lang="en-ID" sz="2000" dirty="0">
                <a:latin typeface="Consolas" panose="020B0609020204030204" pitchFamily="49" charset="0"/>
              </a:rPr>
              <a:t> class="material-icons prefix"&gt;</a:t>
            </a:r>
            <a:r>
              <a:rPr lang="en-ID" sz="20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account_circle</a:t>
            </a:r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 err="1">
                <a:latin typeface="Consolas" panose="020B0609020204030204" pitchFamily="49" charset="0"/>
              </a:rPr>
              <a:t>i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>
                <a:latin typeface="Consolas" panose="020B0609020204030204" pitchFamily="49" charset="0"/>
              </a:rPr>
              <a:t>input id="input1" type="text"&gt;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>
                <a:latin typeface="Consolas" panose="020B0609020204030204" pitchFamily="49" charset="0"/>
              </a:rPr>
              <a:t>label for="input1"&gt;</a:t>
            </a:r>
            <a:r>
              <a:rPr lang="en-ID" sz="2000" b="1" i="1" dirty="0">
                <a:latin typeface="Consolas" panose="020B0609020204030204" pitchFamily="49" charset="0"/>
              </a:rPr>
              <a:t>Nama </a:t>
            </a:r>
            <a:r>
              <a:rPr lang="en-ID" sz="2000" b="1" i="1" dirty="0" err="1">
                <a:latin typeface="Consolas" panose="020B0609020204030204" pitchFamily="49" charset="0"/>
              </a:rPr>
              <a:t>Lengkap</a:t>
            </a:r>
            <a:r>
              <a:rPr lang="en-ID" sz="2000" dirty="0">
                <a:latin typeface="Consolas" panose="020B0609020204030204" pitchFamily="49" charset="0"/>
              </a:rPr>
              <a:t>&lt;/label&gt;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</a:t>
            </a:r>
            <a:r>
              <a:rPr lang="en-ID" sz="2000" dirty="0">
                <a:latin typeface="Consolas" panose="020B0609020204030204" pitchFamily="49" charset="0"/>
              </a:rPr>
              <a:t>div class=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"input-field"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 err="1">
                <a:latin typeface="Consolas" panose="020B0609020204030204" pitchFamily="49" charset="0"/>
              </a:rPr>
              <a:t>i</a:t>
            </a:r>
            <a:r>
              <a:rPr lang="en-ID" sz="2000" dirty="0">
                <a:latin typeface="Consolas" panose="020B0609020204030204" pitchFamily="49" charset="0"/>
              </a:rPr>
              <a:t> class="material-icons prefix"&gt;</a:t>
            </a:r>
            <a:r>
              <a:rPr lang="en-ID" sz="20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phone</a:t>
            </a:r>
            <a:r>
              <a:rPr lang="en-ID" sz="2000" dirty="0">
                <a:latin typeface="Consolas" panose="020B0609020204030204" pitchFamily="49" charset="0"/>
              </a:rPr>
              <a:t>&lt;/</a:t>
            </a:r>
            <a:r>
              <a:rPr lang="en-ID" sz="2000" dirty="0" err="1">
                <a:latin typeface="Consolas" panose="020B0609020204030204" pitchFamily="49" charset="0"/>
              </a:rPr>
              <a:t>i</a:t>
            </a:r>
            <a:r>
              <a:rPr lang="en-ID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>
                <a:latin typeface="Consolas" panose="020B0609020204030204" pitchFamily="49" charset="0"/>
              </a:rPr>
              <a:t>input id="input2" type="</a:t>
            </a:r>
            <a:r>
              <a:rPr lang="en-ID" sz="2000" dirty="0" smtClean="0">
                <a:latin typeface="Consolas" panose="020B0609020204030204" pitchFamily="49" charset="0"/>
              </a:rPr>
              <a:t>text"&gt;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  &lt;</a:t>
            </a:r>
            <a:r>
              <a:rPr lang="en-ID" sz="2000" dirty="0">
                <a:latin typeface="Consolas" panose="020B0609020204030204" pitchFamily="49" charset="0"/>
              </a:rPr>
              <a:t>label for="input2"&gt;</a:t>
            </a:r>
            <a:r>
              <a:rPr lang="en-ID" sz="2000" b="1" i="1" dirty="0">
                <a:latin typeface="Consolas" panose="020B0609020204030204" pitchFamily="49" charset="0"/>
              </a:rPr>
              <a:t>No. telephone</a:t>
            </a:r>
            <a:r>
              <a:rPr lang="en-ID" sz="2000" dirty="0">
                <a:latin typeface="Consolas" panose="020B0609020204030204" pitchFamily="49" charset="0"/>
              </a:rPr>
              <a:t>&lt;/label&gt;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&lt;/</a:t>
            </a:r>
            <a:r>
              <a:rPr lang="en-ID" sz="2000" dirty="0">
                <a:latin typeface="Consolas" panose="020B0609020204030204" pitchFamily="49" charset="0"/>
              </a:rPr>
              <a:t>div&gt;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&lt;/form&gt;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138975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Text Input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655" t="9914" r="19003" b="73825"/>
          <a:stretch/>
        </p:blipFill>
        <p:spPr>
          <a:xfrm>
            <a:off x="658473" y="4438333"/>
            <a:ext cx="4839216" cy="207395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58875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651" t="9882" r="31745" b="75426"/>
          <a:stretch/>
        </p:blipFill>
        <p:spPr>
          <a:xfrm>
            <a:off x="6505984" y="769926"/>
            <a:ext cx="2359378" cy="22662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9762" y="812799"/>
            <a:ext cx="7992401" cy="4040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&lt;p&gt;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</a:t>
            </a:r>
            <a:r>
              <a:rPr lang="en-ID" sz="2200" dirty="0">
                <a:latin typeface="Consolas" panose="020B0609020204030204" pitchFamily="49" charset="0"/>
              </a:rPr>
              <a:t>input type=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"checkbox"</a:t>
            </a:r>
            <a:r>
              <a:rPr lang="en-ID" sz="2200" dirty="0">
                <a:latin typeface="Consolas" panose="020B0609020204030204" pitchFamily="49" charset="0"/>
              </a:rPr>
              <a:t> /&gt;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&lt;span&gt;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Membaca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&lt;/p&gt;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</a:t>
            </a:r>
            <a:r>
              <a:rPr lang="en-ID" sz="2200" dirty="0">
                <a:latin typeface="Consolas" panose="020B0609020204030204" pitchFamily="49" charset="0"/>
              </a:rPr>
              <a:t>input type=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"checkbox"</a:t>
            </a:r>
            <a:r>
              <a:rPr lang="en-ID" sz="2200" dirty="0">
                <a:latin typeface="Consolas" panose="020B0609020204030204" pitchFamily="49" charset="0"/>
              </a:rPr>
              <a:t> checked=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"checked"</a:t>
            </a:r>
            <a:r>
              <a:rPr lang="en-ID" sz="2200" dirty="0">
                <a:latin typeface="Consolas" panose="020B0609020204030204" pitchFamily="49" charset="0"/>
              </a:rPr>
              <a:t> /&gt;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&lt;span&gt;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Menyanyi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p&gt;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</a:t>
            </a:r>
            <a:r>
              <a:rPr lang="en-ID" sz="2200" dirty="0">
                <a:latin typeface="Consolas" panose="020B0609020204030204" pitchFamily="49" charset="0"/>
              </a:rPr>
              <a:t>input type=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"checkbox"</a:t>
            </a:r>
            <a:r>
              <a:rPr lang="en-ID" sz="2200" dirty="0">
                <a:latin typeface="Consolas" panose="020B0609020204030204" pitchFamily="49" charset="0"/>
              </a:rPr>
              <a:t> class=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"filled-in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/&gt;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&lt;span&gt;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Sepak</a:t>
            </a:r>
            <a:r>
              <a:rPr lang="en-ID" sz="2200" b="1" i="1" dirty="0" smtClean="0">
                <a:latin typeface="Consolas" panose="020B0609020204030204" pitchFamily="49" charset="0"/>
              </a:rPr>
              <a:t> Bola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Checkbox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81333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6755" y="947667"/>
            <a:ext cx="8777245" cy="4040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&lt;p&gt;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input name=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"group1"</a:t>
            </a:r>
            <a:r>
              <a:rPr lang="en-ID" sz="2200" dirty="0">
                <a:latin typeface="Consolas" panose="020B0609020204030204" pitchFamily="49" charset="0"/>
              </a:rPr>
              <a:t> type=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"radio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/&gt;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&lt;span&gt;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Pria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&lt;/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&lt;/p</a:t>
            </a:r>
            <a:r>
              <a:rPr lang="en-ID" sz="2200" dirty="0" smtClean="0">
                <a:latin typeface="Consolas" panose="020B0609020204030204" pitchFamily="49" charset="0"/>
              </a:rPr>
              <a:t>&gt;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&lt;p&gt;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input class=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"with-gap"</a:t>
            </a:r>
            <a:r>
              <a:rPr lang="en-ID" sz="2200" dirty="0">
                <a:latin typeface="Consolas" panose="020B0609020204030204" pitchFamily="49" charset="0"/>
              </a:rPr>
              <a:t> name=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"group1"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endParaRPr lang="en-ID" sz="2200" dirty="0" smtClean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latin typeface="Consolas" panose="020B0609020204030204" pitchFamily="49" charset="0"/>
              </a:rPr>
              <a:t>  type</a:t>
            </a:r>
            <a:r>
              <a:rPr lang="en-ID" sz="2200" dirty="0">
                <a:latin typeface="Consolas" panose="020B0609020204030204" pitchFamily="49" charset="0"/>
              </a:rPr>
              <a:t>=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"radio</a:t>
            </a:r>
            <a:r>
              <a:rPr lang="en-ID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200" dirty="0" smtClean="0">
                <a:latin typeface="Consolas" panose="020B0609020204030204" pitchFamily="49" charset="0"/>
              </a:rPr>
              <a:t>/&gt;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&lt;span&gt;</a:t>
            </a:r>
            <a:r>
              <a:rPr lang="en-ID" sz="2200" b="1" i="1" dirty="0" err="1" smtClean="0">
                <a:latin typeface="Consolas" panose="020B0609020204030204" pitchFamily="49" charset="0"/>
              </a:rPr>
              <a:t>Wanita</a:t>
            </a:r>
            <a:r>
              <a:rPr lang="en-ID" sz="2200" dirty="0" smtClean="0">
                <a:latin typeface="Consolas" panose="020B0609020204030204" pitchFamily="49" charset="0"/>
              </a:rPr>
              <a:t>&lt;/</a:t>
            </a:r>
            <a:r>
              <a:rPr lang="en-ID" sz="2200" dirty="0">
                <a:latin typeface="Consolas" panose="020B0609020204030204" pitchFamily="49" charset="0"/>
              </a:rPr>
              <a:t>span&gt;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&lt;/</a:t>
            </a:r>
            <a:r>
              <a:rPr lang="en-ID" sz="2200" dirty="0">
                <a:latin typeface="Consolas" panose="020B0609020204030204" pitchFamily="49" charset="0"/>
              </a:rPr>
              <a:t>label&gt;</a:t>
            </a:r>
          </a:p>
          <a:p>
            <a:r>
              <a:rPr lang="en-ID" sz="2200" dirty="0"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81143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Radio Button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710" t="22787" r="24916" b="53867"/>
          <a:stretch/>
        </p:blipFill>
        <p:spPr>
          <a:xfrm>
            <a:off x="6522444" y="947667"/>
            <a:ext cx="2194370" cy="18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148557" y="31501"/>
            <a:ext cx="3184633" cy="1292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</a:p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#1 Online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76051" y="231527"/>
            <a:ext cx="5371820" cy="1056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/>
              <a:t>Insert CDN link (</a:t>
            </a:r>
            <a:r>
              <a:rPr lang="en-US" sz="2000" i="1" dirty="0" smtClean="0"/>
              <a:t>Works Online</a:t>
            </a:r>
            <a:r>
              <a:rPr lang="en-US" sz="2000" dirty="0" smtClean="0"/>
              <a:t>) </a:t>
            </a:r>
            <a:r>
              <a:rPr lang="en-US" sz="2000" i="1" dirty="0">
                <a:solidFill>
                  <a:srgbClr val="009696"/>
                </a:solidFill>
                <a:latin typeface="Gotham" pitchFamily="50" charset="0"/>
              </a:rPr>
              <a:t>https://materializecss.com/getting-started.html</a:t>
            </a:r>
            <a:endParaRPr lang="en-US" sz="2000" i="1" dirty="0" smtClean="0">
              <a:solidFill>
                <a:srgbClr val="009696"/>
              </a:solidFill>
              <a:latin typeface="Gotham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4" y="45156"/>
            <a:ext cx="1077860" cy="1077860"/>
          </a:xfrm>
          <a:prstGeom prst="rect">
            <a:avLst/>
          </a:prstGeom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6612" y="2248635"/>
            <a:ext cx="8029603" cy="106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>
                <a:latin typeface="Consolas" panose="020B0609020204030204" pitchFamily="49" charset="0"/>
              </a:rPr>
              <a:t>&lt;link </a:t>
            </a:r>
            <a:r>
              <a:rPr lang="en-US" sz="2000" dirty="0" err="1">
                <a:latin typeface="Consolas" panose="020B0609020204030204" pitchFamily="49" charset="0"/>
              </a:rPr>
              <a:t>rel</a:t>
            </a:r>
            <a:r>
              <a:rPr lang="en-US" sz="2000" dirty="0">
                <a:latin typeface="Consolas" panose="020B0609020204030204" pitchFamily="49" charset="0"/>
              </a:rPr>
              <a:t>="stylesheet" </a:t>
            </a:r>
            <a:r>
              <a:rPr lang="en-US" sz="2000" dirty="0" err="1"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="https://cdnjs.cloudflare.com/ajax/libs/materialize/1.0.0-rc.2/</a:t>
            </a:r>
            <a:r>
              <a:rPr lang="en-US" sz="2000" dirty="0" err="1">
                <a:latin typeface="Consolas" panose="020B0609020204030204" pitchFamily="49" charset="0"/>
              </a:rPr>
              <a:t>css</a:t>
            </a:r>
            <a:r>
              <a:rPr lang="en-US" sz="2000" dirty="0">
                <a:latin typeface="Consolas" panose="020B0609020204030204" pitchFamily="49" charset="0"/>
              </a:rPr>
              <a:t>/materialize.min.css"&gt;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9932" y="4207817"/>
            <a:ext cx="7882962" cy="106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>
                <a:latin typeface="Consolas" panose="020B0609020204030204" pitchFamily="49" charset="0"/>
              </a:rPr>
              <a:t>&lt;script </a:t>
            </a:r>
            <a:r>
              <a:rPr lang="en-ID" sz="2000" dirty="0" err="1">
                <a:latin typeface="Consolas" panose="020B0609020204030204" pitchFamily="49" charset="0"/>
              </a:rPr>
              <a:t>src</a:t>
            </a:r>
            <a:r>
              <a:rPr lang="en-ID" sz="2000" dirty="0">
                <a:latin typeface="Consolas" panose="020B0609020204030204" pitchFamily="49" charset="0"/>
              </a:rPr>
              <a:t>="https://cdnjs.cloudflare.com/ajax/libs/materialize/1.0.0-rc.2/</a:t>
            </a:r>
            <a:r>
              <a:rPr lang="en-ID" sz="2000" dirty="0" err="1">
                <a:latin typeface="Consolas" panose="020B0609020204030204" pitchFamily="49" charset="0"/>
              </a:rPr>
              <a:t>js</a:t>
            </a:r>
            <a:r>
              <a:rPr lang="en-ID" sz="2000" dirty="0">
                <a:latin typeface="Consolas" panose="020B0609020204030204" pitchFamily="49" charset="0"/>
              </a:rPr>
              <a:t>/materialize.min.js"&gt;&lt;/script&gt;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6613" y="1569613"/>
            <a:ext cx="5371820" cy="47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Insert this CSS link to &lt;head&gt; tag:</a:t>
            </a:r>
            <a:endParaRPr lang="en-US" sz="2000" i="1" dirty="0" smtClean="0">
              <a:solidFill>
                <a:srgbClr val="FF0000"/>
              </a:solidFill>
              <a:latin typeface="Gotham" pitchFamily="50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6612" y="3555438"/>
            <a:ext cx="7106059" cy="47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Insert this JS link to the lower part of &lt;body&gt; tag:</a:t>
            </a:r>
            <a:endParaRPr lang="en-US" sz="2000" i="1" dirty="0" smtClean="0">
              <a:solidFill>
                <a:srgbClr val="FF0000"/>
              </a:solidFill>
              <a:latin typeface="Goth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5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148557" y="31501"/>
            <a:ext cx="3184633" cy="1292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Setup</a:t>
            </a:r>
          </a:p>
          <a:p>
            <a:pPr algn="ctr"/>
            <a:r>
              <a:rPr lang="en-US" sz="2800" b="1" dirty="0" smtClean="0">
                <a:solidFill>
                  <a:srgbClr val="009696"/>
                </a:solidFill>
              </a:rPr>
              <a:t>#2 Offline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1206" y="-45720"/>
            <a:ext cx="5395683" cy="1673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2400" dirty="0" smtClean="0"/>
          </a:p>
          <a:p>
            <a:r>
              <a:rPr lang="en-US" sz="2000" dirty="0" smtClean="0"/>
              <a:t>Download locally (</a:t>
            </a:r>
            <a:r>
              <a:rPr lang="en-US" sz="2000" i="1" dirty="0" smtClean="0"/>
              <a:t>Works Offline</a:t>
            </a:r>
            <a:r>
              <a:rPr lang="en-US" sz="2000" dirty="0" smtClean="0"/>
              <a:t>).                    </a:t>
            </a:r>
            <a:r>
              <a:rPr lang="en-US" sz="2000" i="1" dirty="0" smtClean="0">
                <a:latin typeface="Gotham" pitchFamily="50" charset="0"/>
              </a:rPr>
              <a:t>First, download Materialize then extract it. Insert its folders (</a:t>
            </a:r>
            <a:r>
              <a:rPr lang="en-US" sz="2000" b="1" dirty="0" err="1" smtClean="0">
                <a:latin typeface="Gotham" pitchFamily="50" charset="0"/>
              </a:rPr>
              <a:t>css</a:t>
            </a:r>
            <a:r>
              <a:rPr lang="en-US" sz="2000" i="1" dirty="0" smtClean="0">
                <a:latin typeface="Gotham" pitchFamily="50" charset="0"/>
              </a:rPr>
              <a:t> &amp; </a:t>
            </a:r>
            <a:r>
              <a:rPr lang="en-US" sz="2000" b="1" dirty="0" err="1" smtClean="0">
                <a:latin typeface="Gotham" pitchFamily="50" charset="0"/>
              </a:rPr>
              <a:t>js</a:t>
            </a:r>
            <a:r>
              <a:rPr lang="en-US" sz="2000" i="1" dirty="0" smtClean="0">
                <a:latin typeface="Gotham" pitchFamily="50" charset="0"/>
              </a:rPr>
              <a:t>) to your project </a:t>
            </a:r>
            <a:r>
              <a:rPr lang="en-US" sz="2000" i="1" dirty="0" err="1" smtClean="0">
                <a:latin typeface="Gotham" pitchFamily="50" charset="0"/>
              </a:rPr>
              <a:t>dir</a:t>
            </a:r>
            <a:r>
              <a:rPr lang="en-US" sz="2000" i="1" dirty="0" smtClean="0">
                <a:latin typeface="Gotham" pitchFamily="50" charset="0"/>
              </a:rPr>
              <a:t> &amp; link it to your HTML file. </a:t>
            </a:r>
            <a:endParaRPr lang="en-US" sz="2000" i="1" dirty="0">
              <a:latin typeface="Gotham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4" y="45156"/>
            <a:ext cx="1077860" cy="1077860"/>
          </a:xfrm>
          <a:prstGeom prst="rect">
            <a:avLst/>
          </a:prstGeom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50388" y="2678403"/>
            <a:ext cx="8029603" cy="106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&lt;link </a:t>
            </a:r>
            <a:r>
              <a:rPr lang="en-ID" sz="2400" dirty="0" err="1">
                <a:latin typeface="Consolas" panose="020B0609020204030204" pitchFamily="49" charset="0"/>
              </a:rPr>
              <a:t>rel</a:t>
            </a:r>
            <a:r>
              <a:rPr lang="en-ID" sz="2400" dirty="0">
                <a:latin typeface="Consolas" panose="020B0609020204030204" pitchFamily="49" charset="0"/>
              </a:rPr>
              <a:t>="stylesheet" type="text/</a:t>
            </a:r>
            <a:r>
              <a:rPr lang="en-ID" sz="2400" dirty="0" err="1">
                <a:latin typeface="Consolas" panose="020B0609020204030204" pitchFamily="49" charset="0"/>
              </a:rPr>
              <a:t>css</a:t>
            </a:r>
            <a:r>
              <a:rPr lang="en-ID" sz="2400" dirty="0">
                <a:latin typeface="Consolas" panose="020B0609020204030204" pitchFamily="49" charset="0"/>
              </a:rPr>
              <a:t>" </a:t>
            </a:r>
            <a:r>
              <a:rPr lang="en-ID" sz="2400" dirty="0" err="1">
                <a:latin typeface="Consolas" panose="020B0609020204030204" pitchFamily="49" charset="0"/>
              </a:rPr>
              <a:t>href</a:t>
            </a:r>
            <a:r>
              <a:rPr lang="en-ID" sz="2400" dirty="0">
                <a:latin typeface="Consolas" panose="020B0609020204030204" pitchFamily="49" charset="0"/>
              </a:rPr>
              <a:t>="</a:t>
            </a:r>
            <a:r>
              <a:rPr lang="en-ID" sz="2400" dirty="0" err="1">
                <a:latin typeface="Consolas" panose="020B0609020204030204" pitchFamily="49" charset="0"/>
              </a:rPr>
              <a:t>css</a:t>
            </a:r>
            <a:r>
              <a:rPr lang="en-ID" sz="2400" dirty="0">
                <a:latin typeface="Consolas" panose="020B0609020204030204" pitchFamily="49" charset="0"/>
              </a:rPr>
              <a:t>/materialize.min.css"&gt;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3708" y="4637585"/>
            <a:ext cx="7882962" cy="106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&lt;script type="text/</a:t>
            </a:r>
            <a:r>
              <a:rPr lang="en-ID" sz="2400" dirty="0" err="1">
                <a:latin typeface="Consolas" panose="020B0609020204030204" pitchFamily="49" charset="0"/>
              </a:rPr>
              <a:t>javascript</a:t>
            </a:r>
            <a:r>
              <a:rPr lang="en-ID" sz="2400" dirty="0">
                <a:latin typeface="Consolas" panose="020B0609020204030204" pitchFamily="49" charset="0"/>
              </a:rPr>
              <a:t>" </a:t>
            </a:r>
            <a:r>
              <a:rPr lang="en-ID" sz="2400" dirty="0" err="1">
                <a:latin typeface="Consolas" panose="020B0609020204030204" pitchFamily="49" charset="0"/>
              </a:rPr>
              <a:t>src</a:t>
            </a:r>
            <a:r>
              <a:rPr lang="en-ID" sz="2400" dirty="0">
                <a:latin typeface="Consolas" panose="020B0609020204030204" pitchFamily="49" charset="0"/>
              </a:rPr>
              <a:t>="</a:t>
            </a:r>
            <a:r>
              <a:rPr lang="en-ID" sz="2400" dirty="0" err="1">
                <a:latin typeface="Consolas" panose="020B0609020204030204" pitchFamily="49" charset="0"/>
              </a:rPr>
              <a:t>js</a:t>
            </a:r>
            <a:r>
              <a:rPr lang="en-ID" sz="2400" dirty="0">
                <a:latin typeface="Consolas" panose="020B0609020204030204" pitchFamily="49" charset="0"/>
              </a:rPr>
              <a:t>/materialize.min.js"&gt;&lt;/script&gt;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50389" y="1999381"/>
            <a:ext cx="5371820" cy="47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Insert this CSS link to &lt;head&gt; tag:</a:t>
            </a:r>
            <a:endParaRPr lang="en-US" sz="2000" i="1" dirty="0" smtClean="0">
              <a:solidFill>
                <a:srgbClr val="FF0000"/>
              </a:solidFill>
              <a:latin typeface="Gotham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50388" y="3985206"/>
            <a:ext cx="7106059" cy="47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Insert this JS link to the lower part of &lt;body&gt; tag:</a:t>
            </a:r>
            <a:endParaRPr lang="en-US" sz="2000" i="1" dirty="0" smtClean="0">
              <a:solidFill>
                <a:srgbClr val="FF0000"/>
              </a:solidFill>
              <a:latin typeface="Goth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7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Your 1</a:t>
            </a:r>
            <a:r>
              <a:rPr lang="en-US" sz="3200" b="1" baseline="30000" dirty="0" smtClean="0">
                <a:solidFill>
                  <a:srgbClr val="009696"/>
                </a:solidFill>
              </a:rPr>
              <a:t>st</a:t>
            </a:r>
            <a:r>
              <a:rPr lang="en-US" sz="3200" b="1" dirty="0" smtClean="0">
                <a:solidFill>
                  <a:srgbClr val="009696"/>
                </a:solidFill>
              </a:rPr>
              <a:t> Materialize Code</a:t>
            </a:r>
            <a:endParaRPr lang="en-US" sz="2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2605" y="484632"/>
            <a:ext cx="7764427" cy="4617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</a:t>
            </a:r>
            <a:r>
              <a:rPr lang="en-ID" sz="2200" dirty="0">
                <a:latin typeface="Consolas" panose="020B0609020204030204" pitchFamily="49" charset="0"/>
              </a:rPr>
              <a:t>html&gt;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head&gt;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link 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/materialize.min.css"&gt;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title&gt;</a:t>
            </a:r>
            <a:r>
              <a:rPr lang="en-ID" sz="2200" b="1" i="1" dirty="0" err="1">
                <a:latin typeface="Consolas" panose="020B0609020204030204" pitchFamily="49" charset="0"/>
              </a:rPr>
              <a:t>Tes</a:t>
            </a:r>
            <a:r>
              <a:rPr lang="en-ID" sz="2200" b="1" i="1" dirty="0">
                <a:latin typeface="Consolas" panose="020B0609020204030204" pitchFamily="49" charset="0"/>
              </a:rPr>
              <a:t> Materialize</a:t>
            </a:r>
            <a:r>
              <a:rPr lang="en-ID" sz="2200" dirty="0">
                <a:latin typeface="Consolas" panose="020B0609020204030204" pitchFamily="49" charset="0"/>
              </a:rPr>
              <a:t>&lt;/title&gt;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latin typeface="Consolas" panose="020B0609020204030204" pitchFamily="49" charset="0"/>
              </a:rPr>
              <a:t>head&gt;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</a:t>
            </a:r>
            <a:r>
              <a:rPr lang="en-ID" sz="2200" dirty="0">
                <a:latin typeface="Consolas" panose="020B0609020204030204" pitchFamily="49" charset="0"/>
              </a:rPr>
              <a:t>body&gt;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&lt;</a:t>
            </a:r>
            <a:r>
              <a:rPr lang="en-ID" sz="2200" dirty="0">
                <a:latin typeface="Consolas" panose="020B0609020204030204" pitchFamily="49" charset="0"/>
              </a:rPr>
              <a:t>h1&gt;</a:t>
            </a:r>
            <a:r>
              <a:rPr lang="en-ID" sz="2200" b="1" i="1" dirty="0">
                <a:latin typeface="Consolas" panose="020B0609020204030204" pitchFamily="49" charset="0"/>
              </a:rPr>
              <a:t>Halo </a:t>
            </a:r>
            <a:r>
              <a:rPr lang="en-ID" sz="2200" b="1" i="1" dirty="0" err="1">
                <a:latin typeface="Consolas" panose="020B0609020204030204" pitchFamily="49" charset="0"/>
              </a:rPr>
              <a:t>Dunia</a:t>
            </a:r>
            <a:r>
              <a:rPr lang="en-ID" sz="2200" b="1" i="1" dirty="0">
                <a:latin typeface="Consolas" panose="020B0609020204030204" pitchFamily="49" charset="0"/>
              </a:rPr>
              <a:t>!</a:t>
            </a:r>
            <a:r>
              <a:rPr lang="en-ID" sz="22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script type="text/</a:t>
            </a:r>
            <a:r>
              <a:rPr lang="en-ID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ID" sz="22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endParaRPr lang="en-ID" sz="2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ID" sz="2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r>
              <a:rPr lang="en-ID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/materialize.min.js"&gt;&lt;/script&gt;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&lt;/</a:t>
            </a:r>
            <a:r>
              <a:rPr lang="en-ID" sz="2200" dirty="0">
                <a:latin typeface="Consolas" panose="020B0609020204030204" pitchFamily="49" charset="0"/>
              </a:rPr>
              <a:t>body&gt;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&lt;/</a:t>
            </a:r>
            <a:r>
              <a:rPr lang="en-ID" sz="2200" dirty="0">
                <a:latin typeface="Consolas" panose="020B0609020204030204" pitchFamily="49" charset="0"/>
              </a:rPr>
              <a:t>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94" r="75260" b="76166"/>
          <a:stretch/>
        </p:blipFill>
        <p:spPr>
          <a:xfrm>
            <a:off x="2365300" y="4389120"/>
            <a:ext cx="3441140" cy="15522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3685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Container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849" y="1335024"/>
            <a:ext cx="7764427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pt-BR" sz="2800" dirty="0">
                <a:latin typeface="Consolas" panose="020B0609020204030204" pitchFamily="49" charset="0"/>
              </a:rPr>
              <a:t>&lt;div class=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"container"</a:t>
            </a:r>
            <a:r>
              <a:rPr lang="pt-BR" sz="28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2800" dirty="0" smtClean="0">
                <a:latin typeface="Consolas" panose="020B0609020204030204" pitchFamily="49" charset="0"/>
              </a:rPr>
              <a:t>  &lt;</a:t>
            </a:r>
            <a:r>
              <a:rPr lang="pt-BR" sz="2800" dirty="0">
                <a:latin typeface="Consolas" panose="020B0609020204030204" pitchFamily="49" charset="0"/>
              </a:rPr>
              <a:t>h1&gt;</a:t>
            </a:r>
            <a:r>
              <a:rPr lang="pt-BR" sz="2800" b="1" i="1" dirty="0">
                <a:latin typeface="Consolas" panose="020B0609020204030204" pitchFamily="49" charset="0"/>
              </a:rPr>
              <a:t>Halo Dunia!</a:t>
            </a:r>
            <a:r>
              <a:rPr lang="pt-BR" sz="2800" dirty="0">
                <a:latin typeface="Consolas" panose="020B0609020204030204" pitchFamily="49" charset="0"/>
              </a:rPr>
              <a:t>&lt;/h1&gt;</a:t>
            </a:r>
          </a:p>
          <a:p>
            <a:r>
              <a:rPr lang="pt-BR" sz="28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02" r="52244" b="69884"/>
          <a:stretch/>
        </p:blipFill>
        <p:spPr>
          <a:xfrm>
            <a:off x="890849" y="2967228"/>
            <a:ext cx="7206960" cy="220827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1037153" y="4425696"/>
            <a:ext cx="2053519" cy="0"/>
          </a:xfrm>
          <a:prstGeom prst="straightConnector1">
            <a:avLst/>
          </a:prstGeom>
          <a:ln w="762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037154" y="3822192"/>
            <a:ext cx="2053518" cy="4983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margin</a:t>
            </a:r>
            <a:endParaRPr lang="pt-BR" sz="28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8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Colors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7697" y="466344"/>
            <a:ext cx="7764427" cy="3264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"yellow lighten-5</a:t>
            </a:r>
            <a:r>
              <a:rPr lang="en-ID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</a:t>
            </a:r>
            <a:r>
              <a:rPr lang="en-ID" sz="2400" b="1" i="1" dirty="0" smtClean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 smtClean="0">
                <a:latin typeface="Consolas" panose="020B0609020204030204" pitchFamily="49" charset="0"/>
              </a:rPr>
              <a:t>!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&lt;/</a:t>
            </a:r>
            <a:r>
              <a:rPr lang="en-ID" sz="2400" dirty="0">
                <a:latin typeface="Consolas" panose="020B0609020204030204" pitchFamily="49" charset="0"/>
              </a:rPr>
              <a:t>h1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"red darken-5"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"green-text"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"blue-text text-darken-5</a:t>
            </a:r>
            <a:r>
              <a:rPr lang="en-ID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</a:t>
            </a:r>
            <a:r>
              <a:rPr lang="en-ID" sz="2400" b="1" i="1" dirty="0" smtClean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 smtClean="0">
                <a:latin typeface="Consolas" panose="020B0609020204030204" pitchFamily="49" charset="0"/>
              </a:rPr>
              <a:t>!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&lt;/</a:t>
            </a:r>
            <a:r>
              <a:rPr lang="en-ID" sz="2400" dirty="0">
                <a:latin typeface="Consolas" panose="020B0609020204030204" pitchFamily="49" charset="0"/>
              </a:rPr>
              <a:t>h1&gt;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809" t="12925" r="13467" b="14341"/>
          <a:stretch/>
        </p:blipFill>
        <p:spPr>
          <a:xfrm>
            <a:off x="664362" y="3532001"/>
            <a:ext cx="5001768" cy="281393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7696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Alignment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3468" y="970844"/>
            <a:ext cx="7764427" cy="2796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>
                <a:latin typeface="Consolas" panose="020B0609020204030204" pitchFamily="49" charset="0"/>
              </a:rPr>
              <a:t>&lt;h1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"left-align"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&lt;h1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center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-align"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&lt;h1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"right-align"</a:t>
            </a:r>
            <a:r>
              <a:rPr lang="en-ID" sz="2400" dirty="0">
                <a:latin typeface="Consolas" panose="020B0609020204030204" pitchFamily="49" charset="0"/>
              </a:rPr>
              <a:t>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&lt;/h1&gt;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&lt;</a:t>
            </a:r>
            <a:r>
              <a:rPr lang="en-ID" sz="2400" dirty="0">
                <a:latin typeface="Consolas" panose="020B0609020204030204" pitchFamily="49" charset="0"/>
              </a:rPr>
              <a:t>div class=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valign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-wrapper pink lighten-2"</a:t>
            </a:r>
            <a:r>
              <a:rPr lang="en-ID" sz="2400" dirty="0">
                <a:latin typeface="Consolas" panose="020B0609020204030204" pitchFamily="49" charset="0"/>
              </a:rPr>
              <a:t> style="height:200px"&gt;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&lt;</a:t>
            </a:r>
            <a:r>
              <a:rPr lang="en-ID" sz="2400" dirty="0">
                <a:latin typeface="Consolas" panose="020B0609020204030204" pitchFamily="49" charset="0"/>
              </a:rPr>
              <a:t>h1&gt;</a:t>
            </a:r>
            <a:r>
              <a:rPr lang="en-ID" sz="2400" b="1" i="1" dirty="0">
                <a:latin typeface="Consolas" panose="020B0609020204030204" pitchFamily="49" charset="0"/>
              </a:rPr>
              <a:t>Halo </a:t>
            </a:r>
            <a:r>
              <a:rPr lang="en-ID" sz="2400" b="1" i="1" dirty="0" err="1">
                <a:latin typeface="Consolas" panose="020B0609020204030204" pitchFamily="49" charset="0"/>
              </a:rPr>
              <a:t>Dunia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48" t="11308" r="13151" b="24313"/>
          <a:stretch/>
        </p:blipFill>
        <p:spPr>
          <a:xfrm>
            <a:off x="535452" y="3967865"/>
            <a:ext cx="5197836" cy="256095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53573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85545" y="0"/>
            <a:ext cx="6069731" cy="1072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Visibility</a:t>
            </a:r>
            <a:endParaRPr lang="en-US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849" y="1616734"/>
            <a:ext cx="7764427" cy="4061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hide-on-small-only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hide-on-small-and-down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hide-on-med-and-down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hide-on-med-and-up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hide-on-med-only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hide-on-large-only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show-on-large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show-on-medium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show-on-small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show-on-medium-and-up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show-on-medium-and-down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3820" y="536023"/>
            <a:ext cx="6397733" cy="1213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smtClean="0"/>
              <a:t>Add one of these classes to </a:t>
            </a:r>
          </a:p>
          <a:p>
            <a:r>
              <a:rPr lang="en-US" sz="2800" dirty="0" smtClean="0"/>
              <a:t>set visibility of your elements: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339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10514</TotalTime>
  <Words>1521</Words>
  <Application>Microsoft Office PowerPoint</Application>
  <PresentationFormat>On-screen Show (4:3)</PresentationFormat>
  <Paragraphs>257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934</cp:revision>
  <dcterms:created xsi:type="dcterms:W3CDTF">2015-11-07T11:59:24Z</dcterms:created>
  <dcterms:modified xsi:type="dcterms:W3CDTF">2018-08-29T03:51:33Z</dcterms:modified>
</cp:coreProperties>
</file>