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369" r:id="rId2"/>
    <p:sldId id="385" r:id="rId3"/>
    <p:sldId id="417" r:id="rId4"/>
    <p:sldId id="418" r:id="rId5"/>
    <p:sldId id="386" r:id="rId6"/>
    <p:sldId id="387" r:id="rId7"/>
    <p:sldId id="384" r:id="rId8"/>
    <p:sldId id="389" r:id="rId9"/>
    <p:sldId id="390" r:id="rId10"/>
    <p:sldId id="392" r:id="rId11"/>
    <p:sldId id="391" r:id="rId12"/>
    <p:sldId id="393" r:id="rId13"/>
    <p:sldId id="409" r:id="rId14"/>
    <p:sldId id="395" r:id="rId15"/>
    <p:sldId id="394" r:id="rId16"/>
    <p:sldId id="397" r:id="rId17"/>
    <p:sldId id="396" r:id="rId18"/>
    <p:sldId id="411" r:id="rId19"/>
    <p:sldId id="412" r:id="rId20"/>
    <p:sldId id="413" r:id="rId21"/>
    <p:sldId id="414" r:id="rId22"/>
    <p:sldId id="420" r:id="rId23"/>
    <p:sldId id="419" r:id="rId24"/>
    <p:sldId id="398" r:id="rId25"/>
    <p:sldId id="399" r:id="rId26"/>
    <p:sldId id="401" r:id="rId27"/>
    <p:sldId id="400" r:id="rId28"/>
    <p:sldId id="402" r:id="rId29"/>
    <p:sldId id="403" r:id="rId30"/>
    <p:sldId id="404" r:id="rId31"/>
    <p:sldId id="405" r:id="rId32"/>
    <p:sldId id="406" r:id="rId33"/>
    <p:sldId id="407" r:id="rId34"/>
    <p:sldId id="416" r:id="rId3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A9FDB9"/>
    <a:srgbClr val="F6FEA8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0231" autoAdjust="0"/>
  </p:normalViewPr>
  <p:slideViewPr>
    <p:cSldViewPr snapToGrid="0">
      <p:cViewPr varScale="1">
        <p:scale>
          <a:sx n="74" d="100"/>
          <a:sy n="74" d="100"/>
        </p:scale>
        <p:origin x="86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21/05/2018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Front-End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21/05/2018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21/05/2018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21/05/2018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21/05/2018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21/05/2018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21/05/2018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21/05/2018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21/05/2018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21/05/2018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21/05/2018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21/05/2018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21/05/2018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2777789"/>
            <a:ext cx="9143060" cy="2838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0500" dirty="0" smtClean="0"/>
              <a:t>React</a:t>
            </a:r>
            <a:endParaRPr lang="id-ID" sz="8000" dirty="0" smtClean="0"/>
          </a:p>
          <a:p>
            <a:pPr algn="ctr"/>
            <a:r>
              <a:rPr lang="en-US" sz="3200" i="1" dirty="0" smtClean="0">
                <a:latin typeface="Gotham" pitchFamily="50" charset="0"/>
              </a:rPr>
              <a:t>#1 </a:t>
            </a:r>
            <a:r>
              <a:rPr lang="en-US" sz="3200" b="0" dirty="0" smtClean="0">
                <a:latin typeface="Gotham" pitchFamily="50" charset="0"/>
              </a:rPr>
              <a:t>  Learn</a:t>
            </a:r>
            <a:r>
              <a:rPr lang="en-US" sz="3200" b="0" dirty="0">
                <a:latin typeface="Gotham" pitchFamily="50" charset="0"/>
              </a:rPr>
              <a:t> Once, Write </a:t>
            </a:r>
            <a:r>
              <a:rPr lang="en-US" sz="3200" b="0" dirty="0" smtClean="0">
                <a:latin typeface="Gotham" pitchFamily="50" charset="0"/>
              </a:rPr>
              <a:t>Anywhere</a:t>
            </a:r>
            <a:endParaRPr lang="en-US" sz="3200" b="0" dirty="0">
              <a:latin typeface="Gotham" pitchFamily="50" charset="0"/>
            </a:endParaRPr>
          </a:p>
        </p:txBody>
      </p:sp>
      <p:pic>
        <p:nvPicPr>
          <p:cNvPr id="2" name="Picture 2" descr="C:\Users\usr\Downloads\react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314" y="1348298"/>
            <a:ext cx="3100433" cy="219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1888" y="331076"/>
            <a:ext cx="5733535" cy="2380593"/>
          </a:xfrm>
          <a:prstGeom prst="rect">
            <a:avLst/>
          </a:prstGeom>
          <a:solidFill>
            <a:srgbClr val="F6FEA8"/>
          </a:solidFill>
          <a:ln w="762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37366" y="1166642"/>
            <a:ext cx="2402649" cy="81980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7366" y="1166642"/>
            <a:ext cx="2402649" cy="8198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000" b="1" dirty="0" err="1" smtClean="0">
                <a:solidFill>
                  <a:schemeClr val="bg1"/>
                </a:solidFill>
              </a:rPr>
              <a:t>src</a:t>
            </a:r>
            <a:r>
              <a:rPr lang="en-US" sz="3000" b="1" dirty="0" smtClean="0">
                <a:solidFill>
                  <a:schemeClr val="bg1"/>
                </a:solidFill>
              </a:rPr>
              <a:t>/App.js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5" b="10446"/>
          <a:stretch/>
        </p:blipFill>
        <p:spPr bwMode="auto">
          <a:xfrm>
            <a:off x="463494" y="3114977"/>
            <a:ext cx="8413803" cy="4042568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279878" y="1166642"/>
            <a:ext cx="2402649" cy="81980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79878" y="1166642"/>
            <a:ext cx="2402649" cy="8198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src</a:t>
            </a:r>
            <a:r>
              <a:rPr lang="en-US" sz="2800" b="1" dirty="0" smtClean="0">
                <a:solidFill>
                  <a:schemeClr val="bg1"/>
                </a:solidFill>
              </a:rPr>
              <a:t>/index.js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56565" y="1166641"/>
            <a:ext cx="2402649" cy="81980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156565" y="1166641"/>
            <a:ext cx="2402649" cy="8198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public/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Index.html</a:t>
            </a:r>
          </a:p>
        </p:txBody>
      </p:sp>
      <p:cxnSp>
        <p:nvCxnSpPr>
          <p:cNvPr id="29" name="Elbow Connector 28"/>
          <p:cNvCxnSpPr/>
          <p:nvPr/>
        </p:nvCxnSpPr>
        <p:spPr>
          <a:xfrm rot="16200000" flipH="1">
            <a:off x="3009947" y="389062"/>
            <a:ext cx="12700" cy="2942512"/>
          </a:xfrm>
          <a:prstGeom prst="bentConnector3">
            <a:avLst>
              <a:gd name="adj1" fmla="val 4282756"/>
            </a:avLst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6200000" flipH="1" flipV="1">
            <a:off x="5906955" y="-205464"/>
            <a:ext cx="31533" cy="2870337"/>
          </a:xfrm>
          <a:prstGeom prst="bentConnector4">
            <a:avLst>
              <a:gd name="adj1" fmla="val -1874883"/>
              <a:gd name="adj2" fmla="val 100587"/>
            </a:avLst>
          </a:prstGeom>
          <a:ln w="762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</p:cNvCxnSpPr>
          <p:nvPr/>
        </p:nvCxnSpPr>
        <p:spPr>
          <a:xfrm>
            <a:off x="7357890" y="1986445"/>
            <a:ext cx="0" cy="898649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98761" y="331076"/>
            <a:ext cx="819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Gotham Medium" pitchFamily="2" charset="0"/>
              </a:rPr>
              <a:t>src</a:t>
            </a:r>
            <a:endParaRPr lang="en-US" sz="3200" dirty="0">
              <a:latin typeface="Gotham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08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6033" y="898630"/>
            <a:ext cx="8828683" cy="54863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import React, { Component } from 'react';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800" dirty="0">
                <a:latin typeface="Consolas" pitchFamily="49" charset="0"/>
                <a:cs typeface="Consolas" pitchFamily="49" charset="0"/>
              </a:rPr>
            </a:br>
            <a:r>
              <a:rPr lang="en-US" sz="28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render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h1&gt;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Selamat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datang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800" dirty="0">
                <a:latin typeface="Consolas" pitchFamily="49" charset="0"/>
                <a:cs typeface="Consolas" pitchFamily="49" charset="0"/>
              </a:rPr>
            </a:br>
            <a:r>
              <a:rPr lang="en-US" sz="2800" dirty="0">
                <a:latin typeface="Consolas" pitchFamily="49" charset="0"/>
                <a:cs typeface="Consolas" pitchFamily="49" charset="0"/>
              </a:rPr>
              <a:t>export default 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91351" y="157602"/>
            <a:ext cx="2992171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err="1" smtClean="0">
                <a:solidFill>
                  <a:srgbClr val="009696"/>
                </a:solidFill>
              </a:rPr>
              <a:t>src</a:t>
            </a:r>
            <a:r>
              <a:rPr lang="en-US" b="1" dirty="0" smtClean="0">
                <a:solidFill>
                  <a:srgbClr val="009696"/>
                </a:solidFill>
              </a:rPr>
              <a:t>/App.js</a:t>
            </a:r>
          </a:p>
          <a:p>
            <a:pPr algn="r"/>
            <a:r>
              <a:rPr lang="en-US" sz="3000" i="1" dirty="0" smtClean="0">
                <a:solidFill>
                  <a:srgbClr val="009696"/>
                </a:solidFill>
              </a:rPr>
              <a:t>Components</a:t>
            </a:r>
            <a:endParaRPr lang="en-US" sz="30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7" t="7543" r="30812" b="65948"/>
          <a:stretch/>
        </p:blipFill>
        <p:spPr bwMode="auto">
          <a:xfrm>
            <a:off x="4857959" y="4414344"/>
            <a:ext cx="3954965" cy="209681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864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/>
          <p:cNvCxnSpPr>
            <a:endCxn id="12" idx="1"/>
          </p:cNvCxnSpPr>
          <p:nvPr/>
        </p:nvCxnSpPr>
        <p:spPr>
          <a:xfrm>
            <a:off x="4091137" y="3373796"/>
            <a:ext cx="3683728" cy="804051"/>
          </a:xfrm>
          <a:prstGeom prst="bentConnector3">
            <a:avLst>
              <a:gd name="adj1" fmla="val -73"/>
            </a:avLst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75639" y="3042717"/>
            <a:ext cx="4650828" cy="44144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1793" y="520246"/>
            <a:ext cx="7614757" cy="54863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import React, { Component } from 'react';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600" dirty="0">
                <a:latin typeface="Consolas" pitchFamily="49" charset="0"/>
                <a:cs typeface="Consolas" pitchFamily="49" charset="0"/>
              </a:rPr>
            </a:br>
            <a:r>
              <a:rPr lang="en-US" sz="26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render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h1&gt;</a:t>
            </a:r>
            <a:r>
              <a:rPr lang="en-US" sz="2600" b="1" i="1" dirty="0" err="1">
                <a:latin typeface="Consolas" pitchFamily="49" charset="0"/>
                <a:cs typeface="Consolas" pitchFamily="49" charset="0"/>
              </a:rPr>
              <a:t>Selamat</a:t>
            </a:r>
            <a:r>
              <a:rPr lang="en-US" sz="26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dirty="0" err="1">
                <a:latin typeface="Consolas" pitchFamily="49" charset="0"/>
                <a:cs typeface="Consolas" pitchFamily="49" charset="0"/>
              </a:rPr>
              <a:t>datang</a:t>
            </a:r>
            <a:r>
              <a:rPr lang="en-US" sz="2600" b="1" i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);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600" dirty="0">
                <a:latin typeface="Consolas" pitchFamily="49" charset="0"/>
                <a:cs typeface="Consolas" pitchFamily="49" charset="0"/>
              </a:rPr>
            </a:br>
            <a:r>
              <a:rPr lang="en-US" sz="2600" dirty="0">
                <a:latin typeface="Consolas" pitchFamily="49" charset="0"/>
                <a:cs typeface="Consolas" pitchFamily="49" charset="0"/>
              </a:rPr>
              <a:t>export default 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91351" y="157602"/>
            <a:ext cx="2992171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err="1" smtClean="0">
                <a:solidFill>
                  <a:srgbClr val="009696"/>
                </a:solidFill>
              </a:rPr>
              <a:t>src</a:t>
            </a:r>
            <a:r>
              <a:rPr lang="en-US" b="1" dirty="0" smtClean="0">
                <a:solidFill>
                  <a:srgbClr val="009696"/>
                </a:solidFill>
              </a:rPr>
              <a:t>/App.js</a:t>
            </a:r>
          </a:p>
          <a:p>
            <a:pPr algn="r"/>
            <a:r>
              <a:rPr lang="en-US" sz="3000" i="1" dirty="0" smtClean="0">
                <a:solidFill>
                  <a:srgbClr val="009696"/>
                </a:solidFill>
              </a:rPr>
              <a:t>Components</a:t>
            </a:r>
            <a:endParaRPr lang="en-US" sz="3000" i="1" dirty="0"/>
          </a:p>
        </p:txBody>
      </p:sp>
      <p:sp>
        <p:nvSpPr>
          <p:cNvPr id="3" name="Rectangle 2"/>
          <p:cNvSpPr/>
          <p:nvPr/>
        </p:nvSpPr>
        <p:spPr>
          <a:xfrm>
            <a:off x="441434" y="1828784"/>
            <a:ext cx="6558453" cy="29166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4865" y="3823904"/>
            <a:ext cx="1257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latin typeface="Gotham Medium" pitchFamily="2" charset="0"/>
              </a:rPr>
              <a:t>JSX</a:t>
            </a:r>
            <a:endParaRPr lang="en-US" sz="4000" b="1" dirty="0">
              <a:solidFill>
                <a:srgbClr val="FFC000"/>
              </a:solidFill>
              <a:latin typeface="Gotham Medium" pitchFamily="2" charset="0"/>
            </a:endParaRPr>
          </a:p>
        </p:txBody>
      </p:sp>
      <p:cxnSp>
        <p:nvCxnSpPr>
          <p:cNvPr id="14" name="Elbow Connector 13"/>
          <p:cNvCxnSpPr>
            <a:endCxn id="16" idx="0"/>
          </p:cNvCxnSpPr>
          <p:nvPr/>
        </p:nvCxnSpPr>
        <p:spPr>
          <a:xfrm>
            <a:off x="6999887" y="2222923"/>
            <a:ext cx="1072057" cy="695229"/>
          </a:xfrm>
          <a:prstGeom prst="bentConnector2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99887" y="2918152"/>
            <a:ext cx="214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Gotham Medium" pitchFamily="2" charset="0"/>
              </a:rPr>
              <a:t>Component</a:t>
            </a:r>
            <a:endParaRPr lang="en-US" sz="2400" b="1" dirty="0">
              <a:solidFill>
                <a:srgbClr val="FF0000"/>
              </a:solidFill>
              <a:latin typeface="Gotham Medium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7834" y="5833241"/>
            <a:ext cx="3074276" cy="83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82441" y="5628287"/>
            <a:ext cx="7583212" cy="9616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solidFill>
                  <a:srgbClr val="009696"/>
                </a:solidFill>
              </a:rPr>
              <a:t>JSX is an XML/HTML-like syntax used by React that extends </a:t>
            </a:r>
            <a:r>
              <a:rPr lang="en-US" sz="2000" dirty="0" err="1">
                <a:solidFill>
                  <a:srgbClr val="009696"/>
                </a:solidFill>
              </a:rPr>
              <a:t>ECMAScript</a:t>
            </a:r>
            <a:r>
              <a:rPr lang="en-US" sz="2000" dirty="0">
                <a:solidFill>
                  <a:srgbClr val="009696"/>
                </a:solidFill>
              </a:rPr>
              <a:t> so that XML/HTML-like text can co-exist with JavaScript/React code.</a:t>
            </a:r>
            <a:endParaRPr lang="en-US" sz="1800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939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858004" y="31501"/>
            <a:ext cx="2207171" cy="12297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rgbClr val="009696"/>
                </a:solidFill>
              </a:rPr>
              <a:t>JSX</a:t>
            </a:r>
            <a:endParaRPr lang="en-US" sz="4400" b="1" dirty="0"/>
          </a:p>
        </p:txBody>
      </p:sp>
      <p:pic>
        <p:nvPicPr>
          <p:cNvPr id="7" name="Picture 3" descr="C:\Users\usr\Downloads\react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669" y="49581"/>
            <a:ext cx="1713729" cy="12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19378" y="1560763"/>
            <a:ext cx="6873740" cy="48242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3"/>
              </a:buBlip>
            </a:pPr>
            <a:r>
              <a:rPr lang="en-US" sz="2400" dirty="0" smtClean="0"/>
              <a:t>JSX is </a:t>
            </a:r>
            <a:r>
              <a:rPr lang="en-US" sz="2400" dirty="0"/>
              <a:t>a syntax extension to </a:t>
            </a:r>
            <a:r>
              <a:rPr lang="en-US" sz="2400" dirty="0" smtClean="0"/>
              <a:t>JavaScript, that </a:t>
            </a:r>
            <a:r>
              <a:rPr lang="en-US" sz="2400" dirty="0"/>
              <a:t>produces React “elements</a:t>
            </a:r>
            <a:r>
              <a:rPr lang="en-US" sz="2400" dirty="0" smtClean="0"/>
              <a:t>”.</a:t>
            </a:r>
          </a:p>
          <a:p>
            <a:pPr marL="342900" indent="-342900" algn="just">
              <a:buBlip>
                <a:blip r:embed="rId3"/>
              </a:buBlip>
            </a:pPr>
            <a:endParaRPr lang="en-US" sz="2400" dirty="0"/>
          </a:p>
          <a:p>
            <a:pPr marL="342900" indent="-342900" algn="just">
              <a:buBlip>
                <a:blip r:embed="rId3"/>
              </a:buBlip>
            </a:pPr>
            <a:r>
              <a:rPr lang="en-US" sz="2400" dirty="0" smtClean="0"/>
              <a:t>React</a:t>
            </a:r>
            <a:r>
              <a:rPr lang="en-US" sz="2400" dirty="0"/>
              <a:t> </a:t>
            </a:r>
            <a:r>
              <a:rPr lang="en-US" sz="2400" dirty="0" smtClean="0"/>
              <a:t>doesn’t require</a:t>
            </a:r>
            <a:r>
              <a:rPr lang="en-US" sz="2400" dirty="0"/>
              <a:t> using JSX, but most people find it helpful as a visual aid when working with UI inside the JavaScript code.</a:t>
            </a:r>
          </a:p>
        </p:txBody>
      </p:sp>
    </p:spTree>
    <p:extLst>
      <p:ext uri="{BB962C8B-B14F-4D97-AF65-F5344CB8AC3E}">
        <p14:creationId xmlns:p14="http://schemas.microsoft.com/office/powerpoint/2010/main" val="2184966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64827" y="3421116"/>
            <a:ext cx="5344511" cy="151918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0267" y="1592316"/>
            <a:ext cx="8828683" cy="4792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import React, { Component } from 'react';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800" dirty="0">
                <a:latin typeface="Consolas" pitchFamily="49" charset="0"/>
                <a:cs typeface="Consolas" pitchFamily="49" charset="0"/>
              </a:rPr>
            </a:br>
            <a:r>
              <a:rPr lang="en-US" sz="28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render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return (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&lt;div&gt;</a:t>
            </a:r>
            <a:endParaRPr lang="en-US" sz="28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h1&gt;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Selamat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dirty="0" err="1">
                <a:latin typeface="Consolas" pitchFamily="49" charset="0"/>
                <a:cs typeface="Consolas" pitchFamily="49" charset="0"/>
              </a:rPr>
              <a:t>datang</a:t>
            </a:r>
            <a:r>
              <a:rPr lang="en-US" sz="2800" b="1" i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&lt;/h1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      &lt;h1&gt;</a:t>
            </a:r>
            <a:r>
              <a:rPr lang="en-US" sz="2800" b="1" i="1" dirty="0" err="1" smtClean="0">
                <a:latin typeface="Consolas" pitchFamily="49" charset="0"/>
                <a:cs typeface="Consolas" pitchFamily="49" charset="0"/>
              </a:rPr>
              <a:t>Apa</a:t>
            </a:r>
            <a:r>
              <a:rPr lang="en-US" sz="28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dirty="0" err="1" smtClean="0">
                <a:latin typeface="Consolas" pitchFamily="49" charset="0"/>
                <a:cs typeface="Consolas" pitchFamily="49" charset="0"/>
              </a:rPr>
              <a:t>kabar</a:t>
            </a:r>
            <a:r>
              <a:rPr lang="en-US" sz="2800" b="1" i="1" dirty="0" smtClean="0"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&lt;/div&gt;</a:t>
            </a:r>
            <a:endParaRPr lang="en-US" sz="28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800" dirty="0">
                <a:latin typeface="Consolas" pitchFamily="49" charset="0"/>
                <a:cs typeface="Consolas" pitchFamily="49" charset="0"/>
              </a:rPr>
            </a:br>
            <a:r>
              <a:rPr lang="en-US" sz="2800" dirty="0">
                <a:latin typeface="Consolas" pitchFamily="49" charset="0"/>
                <a:cs typeface="Consolas" pitchFamily="49" charset="0"/>
              </a:rPr>
              <a:t>export default 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91351" y="157602"/>
            <a:ext cx="2992171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err="1" smtClean="0">
                <a:solidFill>
                  <a:srgbClr val="009696"/>
                </a:solidFill>
              </a:rPr>
              <a:t>src</a:t>
            </a:r>
            <a:r>
              <a:rPr lang="en-US" b="1" dirty="0" smtClean="0">
                <a:solidFill>
                  <a:srgbClr val="009696"/>
                </a:solidFill>
              </a:rPr>
              <a:t>/App.js</a:t>
            </a:r>
          </a:p>
          <a:p>
            <a:pPr algn="r"/>
            <a:r>
              <a:rPr lang="en-US" sz="3000" i="1" dirty="0" smtClean="0">
                <a:solidFill>
                  <a:srgbClr val="009696"/>
                </a:solidFill>
              </a:rPr>
              <a:t>Components</a:t>
            </a:r>
            <a:endParaRPr lang="en-US" sz="3000" i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2264" y="350701"/>
            <a:ext cx="4603515" cy="685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2"/>
              </a:buBlip>
            </a:pPr>
            <a:r>
              <a:rPr lang="en-US" sz="2000" dirty="0" smtClean="0">
                <a:solidFill>
                  <a:srgbClr val="009696"/>
                </a:solidFill>
              </a:rPr>
              <a:t>Return render on a Component must be only </a:t>
            </a:r>
            <a:r>
              <a:rPr lang="en-US" sz="2000" b="1" dirty="0" smtClean="0">
                <a:solidFill>
                  <a:srgbClr val="FF0000"/>
                </a:solidFill>
              </a:rPr>
              <a:t>one tag parent!</a:t>
            </a:r>
            <a:endParaRPr lang="en-US" sz="1800" b="1" i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97" t="4189" r="18386" b="56397"/>
          <a:stretch/>
        </p:blipFill>
        <p:spPr bwMode="auto">
          <a:xfrm>
            <a:off x="5076497" y="4858367"/>
            <a:ext cx="4272453" cy="222034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486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3" y="914328"/>
            <a:ext cx="8261115" cy="5155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import React, { Component } from 'react';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600" dirty="0">
                <a:latin typeface="Consolas" pitchFamily="49" charset="0"/>
                <a:cs typeface="Consolas" pitchFamily="49" charset="0"/>
              </a:rPr>
            </a:br>
            <a:r>
              <a:rPr lang="en-US" sz="26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render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h1&gt;</a:t>
            </a:r>
            <a:r>
              <a:rPr lang="en-US" sz="2600" b="1" i="1" dirty="0" err="1">
                <a:latin typeface="Consolas" pitchFamily="49" charset="0"/>
                <a:cs typeface="Consolas" pitchFamily="49" charset="0"/>
              </a:rPr>
              <a:t>Selamat</a:t>
            </a:r>
            <a:r>
              <a:rPr lang="en-US" sz="26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dirty="0" err="1" smtClean="0">
                <a:latin typeface="Consolas" pitchFamily="49" charset="0"/>
                <a:cs typeface="Consolas" pitchFamily="49" charset="0"/>
              </a:rPr>
              <a:t>datang</a:t>
            </a:r>
            <a:r>
              <a:rPr lang="en-US" sz="26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600" b="1" i="1" dirty="0" smtClean="0">
                <a:latin typeface="Consolas" pitchFamily="49" charset="0"/>
                <a:cs typeface="Consolas" pitchFamily="49" charset="0"/>
              </a:rPr>
              <a:t> !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h1&gt;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);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600" dirty="0">
                <a:latin typeface="Consolas" pitchFamily="49" charset="0"/>
                <a:cs typeface="Consolas" pitchFamily="49" charset="0"/>
              </a:rPr>
            </a:br>
            <a:r>
              <a:rPr lang="en-US" sz="2600" dirty="0">
                <a:latin typeface="Consolas" pitchFamily="49" charset="0"/>
                <a:cs typeface="Consolas" pitchFamily="49" charset="0"/>
              </a:rPr>
              <a:t>export default 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91351" y="157602"/>
            <a:ext cx="2992171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err="1" smtClean="0">
                <a:solidFill>
                  <a:srgbClr val="009696"/>
                </a:solidFill>
              </a:rPr>
              <a:t>src</a:t>
            </a:r>
            <a:r>
              <a:rPr lang="en-US" b="1" dirty="0" smtClean="0">
                <a:solidFill>
                  <a:srgbClr val="009696"/>
                </a:solidFill>
              </a:rPr>
              <a:t>/App.js</a:t>
            </a:r>
          </a:p>
          <a:p>
            <a:pPr algn="r"/>
            <a:r>
              <a:rPr lang="en-US" sz="3000" i="1" dirty="0" smtClean="0">
                <a:solidFill>
                  <a:srgbClr val="009696"/>
                </a:solidFill>
              </a:rPr>
              <a:t>JSX Insert </a:t>
            </a:r>
            <a:r>
              <a:rPr lang="en-US" sz="3000" i="1" dirty="0" err="1" smtClean="0">
                <a:solidFill>
                  <a:srgbClr val="009696"/>
                </a:solidFill>
              </a:rPr>
              <a:t>var</a:t>
            </a:r>
            <a:endParaRPr lang="en-US" sz="30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7" t="3233" r="25844" b="64224"/>
          <a:stretch/>
        </p:blipFill>
        <p:spPr bwMode="auto">
          <a:xfrm>
            <a:off x="4521420" y="4239066"/>
            <a:ext cx="4256690" cy="224055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087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5670" y="1418890"/>
            <a:ext cx="8261115" cy="47926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import React, { Component } from 'react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';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600" dirty="0">
                <a:latin typeface="Consolas" pitchFamily="49" charset="0"/>
                <a:cs typeface="Consolas" pitchFamily="49" charset="0"/>
              </a:rPr>
            </a:br>
            <a:r>
              <a:rPr lang="en-US" sz="26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   </a:t>
            </a:r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super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this.nama</a:t>
            </a:r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i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en-US" sz="26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  </a:t>
            </a:r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}</a:t>
            </a:r>
            <a:endParaRPr lang="en-US" sz="2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render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600" b="1" i="1" dirty="0" smtClean="0">
                <a:latin typeface="Consolas" pitchFamily="49" charset="0"/>
                <a:cs typeface="Consolas" pitchFamily="49" charset="0"/>
              </a:rPr>
              <a:t>Halo </a:t>
            </a:r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this.nama</a:t>
            </a:r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h1&gt;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);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600" dirty="0">
                <a:latin typeface="Consolas" pitchFamily="49" charset="0"/>
                <a:cs typeface="Consolas" pitchFamily="49" charset="0"/>
              </a:rPr>
            </a:br>
            <a:r>
              <a:rPr lang="en-US" sz="2600" dirty="0">
                <a:latin typeface="Consolas" pitchFamily="49" charset="0"/>
                <a:cs typeface="Consolas" pitchFamily="49" charset="0"/>
              </a:rPr>
              <a:t>export default 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61187" y="157602"/>
            <a:ext cx="3922336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err="1" smtClean="0">
                <a:solidFill>
                  <a:srgbClr val="009696"/>
                </a:solidFill>
              </a:rPr>
              <a:t>src</a:t>
            </a:r>
            <a:r>
              <a:rPr lang="en-US" b="1" dirty="0" smtClean="0">
                <a:solidFill>
                  <a:srgbClr val="009696"/>
                </a:solidFill>
              </a:rPr>
              <a:t>/App.js</a:t>
            </a:r>
          </a:p>
          <a:p>
            <a:pPr algn="r"/>
            <a:r>
              <a:rPr lang="en-US" sz="3000" i="1" dirty="0" smtClean="0">
                <a:solidFill>
                  <a:srgbClr val="009696"/>
                </a:solidFill>
              </a:rPr>
              <a:t>JSX constructor</a:t>
            </a:r>
            <a:endParaRPr lang="en-US" sz="3000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9" t="9482" r="26572" b="69612"/>
          <a:stretch/>
        </p:blipFill>
        <p:spPr bwMode="auto">
          <a:xfrm>
            <a:off x="5265681" y="5146414"/>
            <a:ext cx="4102002" cy="194102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085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2" y="1229576"/>
            <a:ext cx="8261115" cy="5155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import React, { Component } from 'react';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600" dirty="0">
                <a:latin typeface="Consolas" pitchFamily="49" charset="0"/>
                <a:cs typeface="Consolas" pitchFamily="49" charset="0"/>
              </a:rPr>
            </a:br>
            <a:r>
              <a:rPr lang="en-US" sz="26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hitung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6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};</a:t>
            </a:r>
            <a:endParaRPr lang="en-US" sz="2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render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600" b="1" i="1" dirty="0" err="1" smtClean="0">
                <a:latin typeface="Consolas" pitchFamily="49" charset="0"/>
                <a:cs typeface="Consolas" pitchFamily="49" charset="0"/>
              </a:rPr>
              <a:t>Hasil</a:t>
            </a:r>
            <a:r>
              <a:rPr lang="en-US" sz="26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2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hitung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)}</a:t>
            </a:r>
            <a:r>
              <a:rPr lang="en-US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h1&gt;</a:t>
            </a: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);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r>
              <a:rPr 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600" dirty="0">
                <a:latin typeface="Consolas" pitchFamily="49" charset="0"/>
                <a:cs typeface="Consolas" pitchFamily="49" charset="0"/>
              </a:rPr>
            </a:br>
            <a:r>
              <a:rPr lang="en-US" sz="2600" dirty="0">
                <a:latin typeface="Consolas" pitchFamily="49" charset="0"/>
                <a:cs typeface="Consolas" pitchFamily="49" charset="0"/>
              </a:rPr>
              <a:t>export default 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67049" y="157602"/>
            <a:ext cx="4316474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err="1" smtClean="0">
                <a:solidFill>
                  <a:srgbClr val="009696"/>
                </a:solidFill>
              </a:rPr>
              <a:t>src</a:t>
            </a:r>
            <a:r>
              <a:rPr lang="en-US" b="1" dirty="0" smtClean="0">
                <a:solidFill>
                  <a:srgbClr val="009696"/>
                </a:solidFill>
              </a:rPr>
              <a:t>/App.js</a:t>
            </a:r>
          </a:p>
          <a:p>
            <a:pPr algn="r"/>
            <a:r>
              <a:rPr lang="en-US" sz="3000" i="1" dirty="0" smtClean="0">
                <a:solidFill>
                  <a:srgbClr val="009696"/>
                </a:solidFill>
              </a:rPr>
              <a:t>JSX Insert function</a:t>
            </a:r>
            <a:endParaRPr lang="en-US" sz="3000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9" t="6033" r="24155" b="69483"/>
          <a:stretch/>
        </p:blipFill>
        <p:spPr bwMode="auto">
          <a:xfrm>
            <a:off x="4963409" y="4871546"/>
            <a:ext cx="4432839" cy="223870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032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436" y="1049050"/>
            <a:ext cx="8261115" cy="5439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import React, { Component } from 'react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';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render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namaFull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id.nama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+ ' ' +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id.marga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'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Andi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',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marga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'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Hasibuan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'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};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400" b="1" i="1" dirty="0" smtClean="0">
                <a:latin typeface="Consolas" pitchFamily="49" charset="0"/>
                <a:cs typeface="Consolas" pitchFamily="49" charset="0"/>
              </a:rPr>
              <a:t>Halo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namaFull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)}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h1&gt;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export default 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79685" y="-63122"/>
            <a:ext cx="5782668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err="1" smtClean="0">
                <a:solidFill>
                  <a:srgbClr val="009696"/>
                </a:solidFill>
              </a:rPr>
              <a:t>src</a:t>
            </a:r>
            <a:r>
              <a:rPr lang="en-US" b="1" dirty="0" smtClean="0">
                <a:solidFill>
                  <a:srgbClr val="009696"/>
                </a:solidFill>
              </a:rPr>
              <a:t>/App.js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Embedding Expressions</a:t>
            </a:r>
            <a:endParaRPr lang="en-US" sz="2400" i="1" dirty="0">
              <a:solidFill>
                <a:srgbClr val="00969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5" r="60029" b="72109"/>
          <a:stretch/>
        </p:blipFill>
        <p:spPr bwMode="auto">
          <a:xfrm>
            <a:off x="4248151" y="5434498"/>
            <a:ext cx="5200650" cy="170925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885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4138" y="828326"/>
            <a:ext cx="8261115" cy="5808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import React, { Component } from 'react';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1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21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render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  function </a:t>
            </a:r>
            <a:r>
              <a:rPr lang="en-US" sz="2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login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(x)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udahLogIn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     if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1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udahLogIn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sz="2100" b="1" i="1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2100" b="1" i="1" dirty="0" err="1">
                <a:latin typeface="Consolas" pitchFamily="49" charset="0"/>
                <a:cs typeface="Consolas" pitchFamily="49" charset="0"/>
              </a:rPr>
              <a:t>Anda</a:t>
            </a:r>
            <a:r>
              <a:rPr lang="en-US" sz="21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i="1" dirty="0" err="1">
                <a:latin typeface="Consolas" pitchFamily="49" charset="0"/>
                <a:cs typeface="Consolas" pitchFamily="49" charset="0"/>
              </a:rPr>
              <a:t>sudah</a:t>
            </a:r>
            <a:r>
              <a:rPr lang="en-US" sz="2100" b="1" i="1" dirty="0">
                <a:latin typeface="Consolas" pitchFamily="49" charset="0"/>
                <a:cs typeface="Consolas" pitchFamily="49" charset="0"/>
              </a:rPr>
              <a:t> Login'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     }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     return </a:t>
            </a:r>
            <a:r>
              <a:rPr lang="en-US" sz="2100" b="1" i="1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2100" b="1" i="1" dirty="0" err="1">
                <a:latin typeface="Consolas" pitchFamily="49" charset="0"/>
                <a:cs typeface="Consolas" pitchFamily="49" charset="0"/>
              </a:rPr>
              <a:t>Anda</a:t>
            </a:r>
            <a:r>
              <a:rPr lang="en-US" sz="21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i="1" dirty="0" err="1">
                <a:latin typeface="Consolas" pitchFamily="49" charset="0"/>
                <a:cs typeface="Consolas" pitchFamily="49" charset="0"/>
              </a:rPr>
              <a:t>belum</a:t>
            </a:r>
            <a:r>
              <a:rPr lang="en-US" sz="2100" b="1" i="1" dirty="0">
                <a:latin typeface="Consolas" pitchFamily="49" charset="0"/>
                <a:cs typeface="Consolas" pitchFamily="49" charset="0"/>
              </a:rPr>
              <a:t> Login'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     }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     &lt;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h1&gt;</a:t>
            </a:r>
            <a:r>
              <a:rPr lang="en-US" sz="2100" b="1" i="1" dirty="0" err="1">
                <a:latin typeface="Consolas" pitchFamily="49" charset="0"/>
                <a:cs typeface="Consolas" pitchFamily="49" charset="0"/>
              </a:rPr>
              <a:t>Selamat</a:t>
            </a:r>
            <a:r>
              <a:rPr lang="en-US" sz="21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i="1" dirty="0" err="1">
                <a:latin typeface="Consolas" pitchFamily="49" charset="0"/>
                <a:cs typeface="Consolas" pitchFamily="49" charset="0"/>
              </a:rPr>
              <a:t>datang</a:t>
            </a:r>
            <a:r>
              <a:rPr lang="en-US" sz="2100" b="1" i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h1&gt;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login</a:t>
            </a:r>
            <a:r>
              <a:rPr lang="en-US" sz="2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(false)}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     &lt;/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   );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export default </a:t>
            </a:r>
            <a:r>
              <a:rPr lang="en-US" sz="21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79685" y="-63122"/>
            <a:ext cx="5782668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err="1" smtClean="0">
                <a:solidFill>
                  <a:srgbClr val="009696"/>
                </a:solidFill>
              </a:rPr>
              <a:t>src</a:t>
            </a:r>
            <a:r>
              <a:rPr lang="en-US" b="1" dirty="0" smtClean="0">
                <a:solidFill>
                  <a:srgbClr val="009696"/>
                </a:solidFill>
              </a:rPr>
              <a:t>/App.js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Conditional Rendering</a:t>
            </a:r>
            <a:endParaRPr lang="en-US" sz="2400" i="1" dirty="0">
              <a:solidFill>
                <a:srgbClr val="009696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7" r="64612" b="66748"/>
          <a:stretch/>
        </p:blipFill>
        <p:spPr bwMode="auto">
          <a:xfrm>
            <a:off x="4619291" y="5378485"/>
            <a:ext cx="4143062" cy="188942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 flipH="1">
            <a:off x="993228" y="4871545"/>
            <a:ext cx="8040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93228" y="2301766"/>
            <a:ext cx="0" cy="2569779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93228" y="2301766"/>
            <a:ext cx="457200" cy="0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54414" y="3460534"/>
            <a:ext cx="208105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819699" y="3444766"/>
            <a:ext cx="0" cy="2735317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617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5589" y="1844564"/>
            <a:ext cx="7583212" cy="48242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2"/>
              </a:buBlip>
            </a:pPr>
            <a:r>
              <a:rPr lang="en-US" sz="2400" dirty="0" smtClean="0"/>
              <a:t>React is a declarative</a:t>
            </a:r>
            <a:r>
              <a:rPr lang="en-US" sz="2400" dirty="0"/>
              <a:t>, </a:t>
            </a:r>
            <a:r>
              <a:rPr lang="en-US" sz="2400" dirty="0" smtClean="0"/>
              <a:t>efficient, and </a:t>
            </a:r>
            <a:r>
              <a:rPr lang="en-US" sz="2400" dirty="0"/>
              <a:t>flexible JavaScript library for building </a:t>
            </a:r>
            <a:r>
              <a:rPr lang="en-US" sz="2400" dirty="0" smtClean="0"/>
              <a:t>dynamic user </a:t>
            </a:r>
            <a:r>
              <a:rPr lang="en-US" sz="2400" dirty="0"/>
              <a:t>interfaces</a:t>
            </a:r>
            <a:r>
              <a:rPr lang="en-US" sz="2400" dirty="0" smtClean="0"/>
              <a:t>.</a:t>
            </a:r>
          </a:p>
          <a:p>
            <a:pPr marL="342900" indent="-342900" algn="just">
              <a:buBlip>
                <a:blip r:embed="rId2"/>
              </a:buBlip>
            </a:pPr>
            <a:endParaRPr lang="en-US" sz="2400" dirty="0"/>
          </a:p>
          <a:p>
            <a:pPr marL="342900" indent="-342900" algn="just">
              <a:buBlip>
                <a:blip r:embed="rId2"/>
              </a:buBlip>
            </a:pPr>
            <a:r>
              <a:rPr lang="en-US" sz="2400" dirty="0" smtClean="0"/>
              <a:t>React is maintained by Facebook, </a:t>
            </a:r>
            <a:r>
              <a:rPr lang="en-US" sz="2400" dirty="0" err="1" smtClean="0"/>
              <a:t>Instagram</a:t>
            </a:r>
            <a:r>
              <a:rPr lang="en-US" sz="2400" dirty="0" smtClean="0"/>
              <a:t> &amp; lot of developers community around the globe (it’s open source!) </a:t>
            </a:r>
          </a:p>
          <a:p>
            <a:pPr marL="342900" indent="-342900" algn="just">
              <a:buBlip>
                <a:blip r:embed="rId2"/>
              </a:buBlip>
            </a:pPr>
            <a:endParaRPr lang="en-US" sz="2400" dirty="0" smtClean="0"/>
          </a:p>
          <a:p>
            <a:pPr marL="342900" indent="-342900" algn="just">
              <a:buBlip>
                <a:blip r:embed="rId2"/>
              </a:buBlip>
            </a:pPr>
            <a:r>
              <a:rPr lang="en-US" sz="2400" dirty="0" smtClean="0"/>
              <a:t>More </a:t>
            </a:r>
            <a:r>
              <a:rPr lang="en-US" sz="2400" dirty="0" err="1" smtClean="0"/>
              <a:t>informations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009696"/>
                </a:solidFill>
              </a:rPr>
              <a:t>https://reactjs.org</a:t>
            </a:r>
            <a:endParaRPr lang="en-US" sz="2000" i="1" dirty="0">
              <a:solidFill>
                <a:srgbClr val="009696"/>
              </a:solidFill>
            </a:endParaRPr>
          </a:p>
        </p:txBody>
      </p:sp>
      <p:pic>
        <p:nvPicPr>
          <p:cNvPr id="2050" name="Picture 2" descr="C:\Users\usr\Downloads\react_best_practices-14532111467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594" y="429505"/>
            <a:ext cx="3834962" cy="10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830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0490" y="828326"/>
            <a:ext cx="8261115" cy="6029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import React, { Component } from 'react';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render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siswa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[</a:t>
            </a:r>
            <a:r>
              <a:rPr lang="en-US" sz="2400" b="1" i="1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i="1" dirty="0" err="1">
                <a:latin typeface="Consolas" pitchFamily="49" charset="0"/>
                <a:cs typeface="Consolas" pitchFamily="49" charset="0"/>
              </a:rPr>
              <a:t>Andi</a:t>
            </a:r>
            <a:r>
              <a:rPr lang="en-US" sz="2400" b="1" i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400" b="1" i="1" dirty="0" err="1">
                <a:latin typeface="Consolas" pitchFamily="49" charset="0"/>
                <a:cs typeface="Consolas" pitchFamily="49" charset="0"/>
              </a:rPr>
              <a:t>Budi','Caca</a:t>
            </a:r>
            <a:r>
              <a:rPr lang="en-US" sz="2400" b="1" i="1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listSiswa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siswa.map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siswa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 =&gt;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li&gt;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siswa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&lt;/li&gt;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h1&gt;</a:t>
            </a:r>
            <a:r>
              <a:rPr lang="en-US" sz="2400" b="1" i="1" dirty="0" err="1">
                <a:latin typeface="Consolas" pitchFamily="49" charset="0"/>
                <a:cs typeface="Consolas" pitchFamily="49" charset="0"/>
              </a:rPr>
              <a:t>Daftar</a:t>
            </a:r>
            <a:r>
              <a:rPr lang="en-US" sz="24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>
                <a:latin typeface="Consolas" pitchFamily="49" charset="0"/>
                <a:cs typeface="Consolas" pitchFamily="49" charset="0"/>
              </a:rPr>
              <a:t>Siswa</a:t>
            </a:r>
            <a:r>
              <a:rPr lang="en-US" sz="2400" b="1" i="1" dirty="0"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&gt;&lt;h1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listSiswa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&lt;/h1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export default 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36395" y="-944"/>
            <a:ext cx="5782668" cy="8985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err="1" smtClean="0">
                <a:solidFill>
                  <a:srgbClr val="009696"/>
                </a:solidFill>
              </a:rPr>
              <a:t>src</a:t>
            </a:r>
            <a:r>
              <a:rPr lang="en-US" b="1" dirty="0" smtClean="0">
                <a:solidFill>
                  <a:srgbClr val="009696"/>
                </a:solidFill>
              </a:rPr>
              <a:t>/App.js</a:t>
            </a:r>
          </a:p>
          <a:p>
            <a:pPr algn="r"/>
            <a:r>
              <a:rPr lang="en-US" sz="2400" i="1" dirty="0">
                <a:solidFill>
                  <a:srgbClr val="009696"/>
                </a:solidFill>
              </a:rPr>
              <a:t>Rendering Multiple Components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5927729" y="5827594"/>
            <a:ext cx="2449893" cy="1222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5" r="76182" b="59681"/>
          <a:stretch/>
        </p:blipFill>
        <p:spPr bwMode="auto">
          <a:xfrm>
            <a:off x="6358490" y="3638447"/>
            <a:ext cx="4038265" cy="3411983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97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1074" y="1182412"/>
            <a:ext cx="8907522" cy="5612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import React, { Component } from 'react';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render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siswa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[</a:t>
            </a:r>
            <a:r>
              <a:rPr lang="en-US" sz="2400" b="1" i="1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i="1" dirty="0" err="1">
                <a:latin typeface="Consolas" pitchFamily="49" charset="0"/>
                <a:cs typeface="Consolas" pitchFamily="49" charset="0"/>
              </a:rPr>
              <a:t>Andi</a:t>
            </a:r>
            <a:r>
              <a:rPr lang="en-US" sz="2400" b="1" i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400" b="1" i="1" dirty="0" err="1">
                <a:latin typeface="Consolas" pitchFamily="49" charset="0"/>
                <a:cs typeface="Consolas" pitchFamily="49" charset="0"/>
              </a:rPr>
              <a:t>Budi','Caca</a:t>
            </a:r>
            <a:r>
              <a:rPr lang="en-US" sz="2400" b="1" i="1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listSiswa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siswa.map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siswa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i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)=&gt;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&lt;li </a:t>
            </a:r>
            <a:r>
              <a:rPr lang="en-US" sz="2400" b="1" i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={</a:t>
            </a:r>
            <a:r>
              <a:rPr lang="en-US" sz="2400" b="1" i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siswa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&lt;/li&gt;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h1&gt;</a:t>
            </a:r>
            <a:r>
              <a:rPr lang="en-US" sz="2400" b="1" i="1" dirty="0" err="1">
                <a:latin typeface="Consolas" pitchFamily="49" charset="0"/>
                <a:cs typeface="Consolas" pitchFamily="49" charset="0"/>
              </a:rPr>
              <a:t>Daftar</a:t>
            </a:r>
            <a:r>
              <a:rPr lang="en-US" sz="24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>
                <a:latin typeface="Consolas" pitchFamily="49" charset="0"/>
                <a:cs typeface="Consolas" pitchFamily="49" charset="0"/>
              </a:rPr>
              <a:t>Siswa</a:t>
            </a:r>
            <a:r>
              <a:rPr lang="en-US" sz="2400" b="1" i="1" dirty="0"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h1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listSiswa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&lt;/h1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&lt;/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export default 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54413" y="78826"/>
            <a:ext cx="3039471" cy="8985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err="1" smtClean="0">
                <a:solidFill>
                  <a:srgbClr val="009696"/>
                </a:solidFill>
              </a:rPr>
              <a:t>src</a:t>
            </a:r>
            <a:r>
              <a:rPr lang="en-US" b="1" dirty="0" smtClean="0">
                <a:solidFill>
                  <a:srgbClr val="009696"/>
                </a:solidFill>
              </a:rPr>
              <a:t>/App.js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Keys</a:t>
            </a:r>
            <a:endParaRPr lang="en-US" sz="2400" i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0359" y="120725"/>
            <a:ext cx="5628289" cy="8985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/>
            <a:r>
              <a:rPr lang="en-US" sz="1600" b="1" dirty="0">
                <a:solidFill>
                  <a:srgbClr val="009696"/>
                </a:solidFill>
              </a:rPr>
              <a:t>Keys</a:t>
            </a:r>
            <a:r>
              <a:rPr lang="en-US" sz="1600" dirty="0">
                <a:solidFill>
                  <a:srgbClr val="009696"/>
                </a:solidFill>
              </a:rPr>
              <a:t> help React identify which items have changed, are added, or are removed. </a:t>
            </a:r>
            <a:r>
              <a:rPr lang="en-US" sz="1600" b="1" dirty="0">
                <a:solidFill>
                  <a:srgbClr val="009696"/>
                </a:solidFill>
              </a:rPr>
              <a:t>Keys</a:t>
            </a:r>
            <a:r>
              <a:rPr lang="en-US" sz="1600" dirty="0">
                <a:solidFill>
                  <a:srgbClr val="009696"/>
                </a:solidFill>
              </a:rPr>
              <a:t> should be given to the elements inside the array to give the elements a stable </a:t>
            </a:r>
            <a:r>
              <a:rPr lang="en-US" sz="1600" dirty="0" smtClean="0">
                <a:solidFill>
                  <a:srgbClr val="009696"/>
                </a:solidFill>
              </a:rPr>
              <a:t>identity.</a:t>
            </a:r>
            <a:endParaRPr lang="en-US" sz="1100" i="1" dirty="0">
              <a:solidFill>
                <a:srgbClr val="00969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27729" y="5827594"/>
            <a:ext cx="2449893" cy="1222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5" r="76182" b="59681"/>
          <a:stretch/>
        </p:blipFill>
        <p:spPr bwMode="auto">
          <a:xfrm>
            <a:off x="6358490" y="3638447"/>
            <a:ext cx="4038265" cy="3411983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330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9905" y="800100"/>
            <a:ext cx="9884978" cy="587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300" dirty="0">
                <a:latin typeface="Consolas" pitchFamily="49" charset="0"/>
                <a:cs typeface="Consolas" pitchFamily="49" charset="0"/>
              </a:rPr>
              <a:t>import React, { Component } from 'react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';</a:t>
            </a:r>
          </a:p>
          <a:p>
            <a:r>
              <a:rPr lang="en-US" sz="23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300" dirty="0">
                <a:latin typeface="Consolas" pitchFamily="49" charset="0"/>
                <a:cs typeface="Consolas" pitchFamily="49" charset="0"/>
              </a:rPr>
            </a:br>
            <a:r>
              <a:rPr lang="en-US" sz="23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render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div style=</a:t>
            </a:r>
            <a:r>
              <a:rPr lang="en-US" sz="23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2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300" b="1" i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color:'yellow',background:'black</a:t>
            </a:r>
            <a:r>
              <a:rPr lang="en-US" sz="23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300" b="1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center&gt;</a:t>
            </a: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h1&gt;</a:t>
            </a:r>
            <a:r>
              <a:rPr lang="en-US" sz="2300" b="1" i="1" dirty="0" err="1">
                <a:latin typeface="Consolas" pitchFamily="49" charset="0"/>
                <a:cs typeface="Consolas" pitchFamily="49" charset="0"/>
              </a:rPr>
              <a:t>Selamat</a:t>
            </a:r>
            <a:r>
              <a:rPr lang="en-US" sz="23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i="1" dirty="0" err="1">
                <a:latin typeface="Consolas" pitchFamily="49" charset="0"/>
                <a:cs typeface="Consolas" pitchFamily="49" charset="0"/>
              </a:rPr>
              <a:t>Datang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&lt;/h1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center&gt;</a:t>
            </a: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);</a:t>
            </a:r>
            <a:endParaRPr lang="en-US" sz="2300" dirty="0">
              <a:latin typeface="Consolas" pitchFamily="49" charset="0"/>
              <a:cs typeface="Consolas" pitchFamily="49" charset="0"/>
            </a:endParaRP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2300" dirty="0">
              <a:latin typeface="Consolas" pitchFamily="49" charset="0"/>
              <a:cs typeface="Consolas" pitchFamily="49" charset="0"/>
            </a:endParaRP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300" dirty="0">
                <a:latin typeface="Consolas" pitchFamily="49" charset="0"/>
                <a:cs typeface="Consolas" pitchFamily="49" charset="0"/>
              </a:rPr>
            </a:br>
            <a:r>
              <a:rPr lang="en-US" sz="2300" dirty="0">
                <a:latin typeface="Consolas" pitchFamily="49" charset="0"/>
                <a:cs typeface="Consolas" pitchFamily="49" charset="0"/>
              </a:rPr>
              <a:t>export default </a:t>
            </a:r>
            <a:r>
              <a:rPr lang="en-US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40014" y="31474"/>
            <a:ext cx="3890807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err="1" smtClean="0">
                <a:solidFill>
                  <a:srgbClr val="009696"/>
                </a:solidFill>
              </a:rPr>
              <a:t>src</a:t>
            </a:r>
            <a:r>
              <a:rPr lang="en-US" b="1" dirty="0" smtClean="0">
                <a:solidFill>
                  <a:srgbClr val="009696"/>
                </a:solidFill>
              </a:rPr>
              <a:t>/App.js</a:t>
            </a:r>
          </a:p>
          <a:p>
            <a:pPr algn="r"/>
            <a:r>
              <a:rPr lang="en-US" sz="3000" i="1" dirty="0" smtClean="0">
                <a:solidFill>
                  <a:srgbClr val="009696"/>
                </a:solidFill>
              </a:rPr>
              <a:t>JSX Inline CSS </a:t>
            </a:r>
            <a:r>
              <a:rPr lang="en-US" sz="3000" i="1" dirty="0" smtClean="0">
                <a:solidFill>
                  <a:srgbClr val="009696"/>
                </a:solidFill>
              </a:rPr>
              <a:t>#1</a:t>
            </a:r>
            <a:endParaRPr lang="en-US" sz="30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3" r="60441" b="70105"/>
          <a:stretch/>
        </p:blipFill>
        <p:spPr bwMode="auto">
          <a:xfrm>
            <a:off x="3996895" y="5219700"/>
            <a:ext cx="5147105" cy="18859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961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9905" y="1043086"/>
            <a:ext cx="8261115" cy="5628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300" dirty="0">
                <a:latin typeface="Consolas" pitchFamily="49" charset="0"/>
                <a:cs typeface="Consolas" pitchFamily="49" charset="0"/>
              </a:rPr>
              <a:t>import React, { Component } from 'react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';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300" dirty="0">
                <a:latin typeface="Consolas" pitchFamily="49" charset="0"/>
                <a:cs typeface="Consolas" pitchFamily="49" charset="0"/>
              </a:rPr>
            </a:br>
            <a:r>
              <a:rPr lang="en-US" sz="23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render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styles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00" i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00" i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:'yellow</a:t>
            </a:r>
            <a:r>
              <a:rPr lang="en-US" sz="2300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',</a:t>
            </a:r>
          </a:p>
          <a:p>
            <a:r>
              <a:rPr lang="en-US" sz="23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00" i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sz="2300" i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:'black</a:t>
            </a:r>
            <a:r>
              <a:rPr lang="en-US" sz="2300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',</a:t>
            </a: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 };</a:t>
            </a:r>
            <a:endParaRPr lang="en-US" sz="2300" dirty="0">
              <a:latin typeface="Consolas" pitchFamily="49" charset="0"/>
              <a:cs typeface="Consolas" pitchFamily="49" charset="0"/>
            </a:endParaRP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div style={</a:t>
            </a:r>
            <a:r>
              <a:rPr lang="en-US" sz="2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styles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}&gt;</a:t>
            </a: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center&gt;</a:t>
            </a: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       &lt;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h1&gt;</a:t>
            </a:r>
            <a:r>
              <a:rPr lang="en-US" sz="2300" b="1" i="1" dirty="0" err="1">
                <a:latin typeface="Consolas" pitchFamily="49" charset="0"/>
                <a:cs typeface="Consolas" pitchFamily="49" charset="0"/>
              </a:rPr>
              <a:t>Selamat</a:t>
            </a:r>
            <a:r>
              <a:rPr lang="en-US" sz="23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i="1" dirty="0" err="1">
                <a:latin typeface="Consolas" pitchFamily="49" charset="0"/>
                <a:cs typeface="Consolas" pitchFamily="49" charset="0"/>
              </a:rPr>
              <a:t>Datang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&lt;/h1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    &lt;/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center&gt;</a:t>
            </a: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 );</a:t>
            </a:r>
            <a:endParaRPr lang="en-US" sz="2300" dirty="0">
              <a:latin typeface="Consolas" pitchFamily="49" charset="0"/>
              <a:cs typeface="Consolas" pitchFamily="49" charset="0"/>
            </a:endParaRP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300" dirty="0">
              <a:latin typeface="Consolas" pitchFamily="49" charset="0"/>
              <a:cs typeface="Consolas" pitchFamily="49" charset="0"/>
            </a:endParaRPr>
          </a:p>
          <a:p>
            <a:r>
              <a:rPr lang="en-US" sz="23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300" dirty="0">
                <a:latin typeface="Consolas" pitchFamily="49" charset="0"/>
                <a:cs typeface="Consolas" pitchFamily="49" charset="0"/>
              </a:rPr>
            </a:br>
            <a:r>
              <a:rPr lang="en-US" sz="2300" dirty="0">
                <a:latin typeface="Consolas" pitchFamily="49" charset="0"/>
                <a:cs typeface="Consolas" pitchFamily="49" charset="0"/>
              </a:rPr>
              <a:t>export default </a:t>
            </a:r>
            <a:r>
              <a:rPr lang="en-US" sz="2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18709" y="31474"/>
            <a:ext cx="4512112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err="1" smtClean="0">
                <a:solidFill>
                  <a:srgbClr val="009696"/>
                </a:solidFill>
              </a:rPr>
              <a:t>src</a:t>
            </a:r>
            <a:r>
              <a:rPr lang="en-US" b="1" dirty="0" smtClean="0">
                <a:solidFill>
                  <a:srgbClr val="009696"/>
                </a:solidFill>
              </a:rPr>
              <a:t>/App.js</a:t>
            </a:r>
          </a:p>
          <a:p>
            <a:pPr algn="r"/>
            <a:r>
              <a:rPr lang="en-US" sz="3000" i="1" dirty="0" smtClean="0">
                <a:solidFill>
                  <a:srgbClr val="009696"/>
                </a:solidFill>
              </a:rPr>
              <a:t>JSX Inline CSS </a:t>
            </a:r>
            <a:r>
              <a:rPr lang="en-US" sz="3000" i="1" dirty="0" smtClean="0">
                <a:solidFill>
                  <a:srgbClr val="009696"/>
                </a:solidFill>
              </a:rPr>
              <a:t>#2</a:t>
            </a:r>
            <a:endParaRPr lang="en-US" sz="30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3" r="60441" b="70105"/>
          <a:stretch/>
        </p:blipFill>
        <p:spPr bwMode="auto">
          <a:xfrm>
            <a:off x="3996895" y="5219700"/>
            <a:ext cx="5147105" cy="18859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604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51485" y="362609"/>
            <a:ext cx="7525407" cy="3358055"/>
          </a:xfrm>
          <a:prstGeom prst="rect">
            <a:avLst/>
          </a:prstGeom>
          <a:solidFill>
            <a:srgbClr val="F6FEA8"/>
          </a:solidFill>
          <a:ln w="762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15451" y="693690"/>
            <a:ext cx="2402649" cy="819805"/>
            <a:chOff x="521820" y="2885094"/>
            <a:chExt cx="2402649" cy="819805"/>
          </a:xfrm>
        </p:grpSpPr>
        <p:sp>
          <p:nvSpPr>
            <p:cNvPr id="2" name="Rectangle 1"/>
            <p:cNvSpPr/>
            <p:nvPr/>
          </p:nvSpPr>
          <p:spPr>
            <a:xfrm>
              <a:off x="521820" y="2885094"/>
              <a:ext cx="2402649" cy="81980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itle 1"/>
            <p:cNvSpPr txBox="1">
              <a:spLocks/>
            </p:cNvSpPr>
            <p:nvPr/>
          </p:nvSpPr>
          <p:spPr>
            <a:xfrm>
              <a:off x="521820" y="2885094"/>
              <a:ext cx="2402649" cy="8198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ctr"/>
              <a:r>
                <a:rPr lang="en-US" sz="3000" b="1" dirty="0" err="1" smtClean="0">
                  <a:solidFill>
                    <a:schemeClr val="bg1"/>
                  </a:solidFill>
                </a:rPr>
                <a:t>src</a:t>
              </a:r>
              <a:r>
                <a:rPr lang="en-US" sz="3000" b="1" dirty="0" smtClean="0">
                  <a:solidFill>
                    <a:schemeClr val="bg1"/>
                  </a:solidFill>
                </a:rPr>
                <a:t>/App.js</a:t>
              </a: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5" b="10446"/>
          <a:stretch/>
        </p:blipFill>
        <p:spPr bwMode="auto">
          <a:xfrm>
            <a:off x="751485" y="4360146"/>
            <a:ext cx="4329223" cy="2080056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515449" y="2541522"/>
            <a:ext cx="2402649" cy="8198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src</a:t>
            </a:r>
            <a:r>
              <a:rPr lang="en-US" sz="2800" b="1" dirty="0" smtClean="0">
                <a:solidFill>
                  <a:schemeClr val="bg1"/>
                </a:solidFill>
              </a:rPr>
              <a:t>/index.js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15451" y="4360146"/>
            <a:ext cx="2402649" cy="819805"/>
            <a:chOff x="6156565" y="1166641"/>
            <a:chExt cx="2402649" cy="819805"/>
          </a:xfrm>
        </p:grpSpPr>
        <p:sp>
          <p:nvSpPr>
            <p:cNvPr id="11" name="Rectangle 10"/>
            <p:cNvSpPr/>
            <p:nvPr/>
          </p:nvSpPr>
          <p:spPr>
            <a:xfrm>
              <a:off x="6156565" y="1166641"/>
              <a:ext cx="2402649" cy="81980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itle 1"/>
            <p:cNvSpPr txBox="1">
              <a:spLocks/>
            </p:cNvSpPr>
            <p:nvPr/>
          </p:nvSpPr>
          <p:spPr>
            <a:xfrm>
              <a:off x="6156565" y="1166641"/>
              <a:ext cx="2402649" cy="8198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public/</a:t>
              </a: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Index.html</a:t>
              </a:r>
            </a:p>
          </p:txBody>
        </p:sp>
      </p:grpSp>
      <p:cxnSp>
        <p:nvCxnSpPr>
          <p:cNvPr id="29" name="Elbow Connector 28"/>
          <p:cNvCxnSpPr>
            <a:stCxn id="5" idx="2"/>
            <a:endCxn id="9" idx="0"/>
          </p:cNvCxnSpPr>
          <p:nvPr/>
        </p:nvCxnSpPr>
        <p:spPr>
          <a:xfrm rot="5400000">
            <a:off x="6202762" y="2027507"/>
            <a:ext cx="1028027" cy="2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1" idx="0"/>
            <a:endCxn id="9" idx="2"/>
          </p:cNvCxnSpPr>
          <p:nvPr/>
        </p:nvCxnSpPr>
        <p:spPr>
          <a:xfrm rot="16200000" flipV="1">
            <a:off x="6217366" y="3860736"/>
            <a:ext cx="998819" cy="2"/>
          </a:xfrm>
          <a:prstGeom prst="bentConnector3">
            <a:avLst>
              <a:gd name="adj1" fmla="val 50000"/>
            </a:avLst>
          </a:prstGeom>
          <a:ln w="762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95180" y="648025"/>
            <a:ext cx="2925022" cy="2758966"/>
          </a:xfrm>
          <a:prstGeom prst="rect">
            <a:avLst/>
          </a:prstGeom>
          <a:solidFill>
            <a:srgbClr val="A9FDB9"/>
          </a:solidFill>
          <a:ln w="762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515449" y="1687822"/>
            <a:ext cx="819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Gotham Medium" pitchFamily="2" charset="0"/>
              </a:rPr>
              <a:t>src</a:t>
            </a:r>
            <a:endParaRPr lang="en-US" sz="3200" dirty="0">
              <a:latin typeface="Gotham Medium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5181" y="669310"/>
            <a:ext cx="2925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Gotham Medium" pitchFamily="2" charset="0"/>
              </a:rPr>
              <a:t>component</a:t>
            </a:r>
            <a:endParaRPr lang="en-US" sz="3200" dirty="0">
              <a:latin typeface="Gotham Medium" pitchFamily="2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356365" y="1277919"/>
            <a:ext cx="2402649" cy="819805"/>
            <a:chOff x="521820" y="2885094"/>
            <a:chExt cx="2402649" cy="819805"/>
          </a:xfrm>
        </p:grpSpPr>
        <p:sp>
          <p:nvSpPr>
            <p:cNvPr id="24" name="Rectangle 23"/>
            <p:cNvSpPr/>
            <p:nvPr/>
          </p:nvSpPr>
          <p:spPr>
            <a:xfrm>
              <a:off x="521820" y="2885094"/>
              <a:ext cx="2402649" cy="81980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itle 1"/>
            <p:cNvSpPr txBox="1">
              <a:spLocks/>
            </p:cNvSpPr>
            <p:nvPr/>
          </p:nvSpPr>
          <p:spPr>
            <a:xfrm>
              <a:off x="521820" y="2885094"/>
              <a:ext cx="2402649" cy="8198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ctr"/>
              <a:r>
                <a:rPr lang="en-US" sz="3000" b="1" dirty="0" smtClean="0">
                  <a:solidFill>
                    <a:schemeClr val="bg1"/>
                  </a:solidFill>
                </a:rPr>
                <a:t>Header.js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356367" y="2272597"/>
            <a:ext cx="2402649" cy="819805"/>
            <a:chOff x="521820" y="2885094"/>
            <a:chExt cx="2402649" cy="819805"/>
          </a:xfrm>
        </p:grpSpPr>
        <p:sp>
          <p:nvSpPr>
            <p:cNvPr id="27" name="Rectangle 26"/>
            <p:cNvSpPr/>
            <p:nvPr/>
          </p:nvSpPr>
          <p:spPr>
            <a:xfrm>
              <a:off x="521820" y="2885094"/>
              <a:ext cx="2402649" cy="81980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itle 1"/>
            <p:cNvSpPr txBox="1">
              <a:spLocks/>
            </p:cNvSpPr>
            <p:nvPr/>
          </p:nvSpPr>
          <p:spPr>
            <a:xfrm>
              <a:off x="521820" y="2885094"/>
              <a:ext cx="2402649" cy="8198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ctr"/>
              <a:r>
                <a:rPr lang="en-US" sz="3000" b="1" dirty="0" smtClean="0">
                  <a:solidFill>
                    <a:schemeClr val="bg1"/>
                  </a:solidFill>
                </a:rPr>
                <a:t>Footer.js</a:t>
              </a:r>
            </a:p>
          </p:txBody>
        </p:sp>
      </p:grpSp>
      <p:cxnSp>
        <p:nvCxnSpPr>
          <p:cNvPr id="30" name="Elbow Connector 29"/>
          <p:cNvCxnSpPr/>
          <p:nvPr/>
        </p:nvCxnSpPr>
        <p:spPr>
          <a:xfrm flipV="1">
            <a:off x="3759016" y="1103592"/>
            <a:ext cx="1756433" cy="619118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5" idx="1"/>
          </p:cNvCxnSpPr>
          <p:nvPr/>
        </p:nvCxnSpPr>
        <p:spPr>
          <a:xfrm flipV="1">
            <a:off x="3759016" y="1103593"/>
            <a:ext cx="1756435" cy="1578907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11" idx="2"/>
          </p:cNvCxnSpPr>
          <p:nvPr/>
        </p:nvCxnSpPr>
        <p:spPr>
          <a:xfrm flipV="1">
            <a:off x="5080708" y="5179950"/>
            <a:ext cx="1636068" cy="495639"/>
          </a:xfrm>
          <a:prstGeom prst="bentConnector2">
            <a:avLst/>
          </a:prstGeom>
          <a:ln w="762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751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67120" y="1355834"/>
            <a:ext cx="7598974" cy="5502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import React, { Component } from 'react';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Header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render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4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    &lt;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li&gt;</a:t>
            </a:r>
            <a:r>
              <a:rPr lang="en-US" sz="2400" b="1" i="1" dirty="0" err="1">
                <a:latin typeface="Consolas" pitchFamily="49" charset="0"/>
                <a:cs typeface="Consolas" pitchFamily="49" charset="0"/>
              </a:rPr>
              <a:t>Beranda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&lt;/li&gt;</a:t>
            </a:r>
          </a:p>
          <a:p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    &lt;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li&gt;</a:t>
            </a:r>
            <a:r>
              <a:rPr lang="en-US" sz="2400" b="1" i="1" dirty="0" err="1">
                <a:latin typeface="Consolas" pitchFamily="49" charset="0"/>
                <a:cs typeface="Consolas" pitchFamily="49" charset="0"/>
              </a:rPr>
              <a:t>Tentang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&lt;/li&gt;</a:t>
            </a:r>
          </a:p>
          <a:p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    &lt;li&gt;</a:t>
            </a:r>
            <a:r>
              <a:rPr lang="en-US" sz="2400" b="1" i="1" dirty="0" err="1" smtClean="0">
                <a:latin typeface="Consolas" pitchFamily="49" charset="0"/>
                <a:cs typeface="Consolas" pitchFamily="49" charset="0"/>
              </a:rPr>
              <a:t>Kontak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li&gt;</a:t>
            </a:r>
          </a:p>
          <a:p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  &lt;/</a:t>
            </a:r>
            <a:r>
              <a:rPr lang="en-US" sz="24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export default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Header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75187" y="110304"/>
            <a:ext cx="6208336" cy="898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err="1" smtClean="0">
                <a:solidFill>
                  <a:srgbClr val="009696"/>
                </a:solidFill>
              </a:rPr>
              <a:t>src</a:t>
            </a:r>
            <a:r>
              <a:rPr lang="en-US" b="1" dirty="0" smtClean="0">
                <a:solidFill>
                  <a:srgbClr val="009696"/>
                </a:solidFill>
              </a:rPr>
              <a:t>/component/Header.js</a:t>
            </a:r>
          </a:p>
        </p:txBody>
      </p:sp>
    </p:spTree>
    <p:extLst>
      <p:ext uri="{BB962C8B-B14F-4D97-AF65-F5344CB8AC3E}">
        <p14:creationId xmlns:p14="http://schemas.microsoft.com/office/powerpoint/2010/main" val="1133985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67120" y="1355834"/>
            <a:ext cx="7598974" cy="5502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import React, { Component } from 'react';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Footer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render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  &lt;h4&gt;</a:t>
            </a:r>
            <a:r>
              <a:rPr lang="en-US" sz="2400" b="1" i="1" dirty="0" err="1" smtClean="0">
                <a:latin typeface="Consolas" pitchFamily="49" charset="0"/>
                <a:cs typeface="Consolas" pitchFamily="49" charset="0"/>
              </a:rPr>
              <a:t>Buatan</a:t>
            </a:r>
            <a:r>
              <a:rPr lang="en-US" sz="24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 smtClean="0">
                <a:latin typeface="Consolas" pitchFamily="49" charset="0"/>
                <a:cs typeface="Consolas" pitchFamily="49" charset="0"/>
              </a:rPr>
              <a:t>saya</a:t>
            </a:r>
            <a:r>
              <a:rPr lang="en-US" sz="24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smtClean="0">
                <a:latin typeface="Consolas" pitchFamily="49" charset="0"/>
                <a:cs typeface="Consolas" pitchFamily="49" charset="0"/>
              </a:rPr>
              <a:t>@ 2018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&lt;/h4&gt;</a:t>
            </a:r>
            <a:endParaRPr lang="en-US" sz="2400" b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export default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Footer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75187" y="110304"/>
            <a:ext cx="6208336" cy="898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err="1" smtClean="0">
                <a:solidFill>
                  <a:srgbClr val="009696"/>
                </a:solidFill>
              </a:rPr>
              <a:t>src</a:t>
            </a:r>
            <a:r>
              <a:rPr lang="en-US" b="1" dirty="0" smtClean="0">
                <a:solidFill>
                  <a:srgbClr val="009696"/>
                </a:solidFill>
              </a:rPr>
              <a:t>/component/Footer.js</a:t>
            </a:r>
          </a:p>
        </p:txBody>
      </p:sp>
    </p:spTree>
    <p:extLst>
      <p:ext uri="{BB962C8B-B14F-4D97-AF65-F5344CB8AC3E}">
        <p14:creationId xmlns:p14="http://schemas.microsoft.com/office/powerpoint/2010/main" val="2585519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61622" y="3143027"/>
            <a:ext cx="4455399" cy="106394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4139" y="1"/>
            <a:ext cx="8828683" cy="6369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import React, { Component } from 'react';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Header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from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'./component/Header'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Footer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'./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component/Footer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extends Component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render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&lt;Header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en-US" sz="2400" b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h1&gt;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Selamat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Datang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!&lt;/h1&gt;</a:t>
            </a:r>
          </a:p>
          <a:p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&lt;Footer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export default 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07117" y="1907563"/>
            <a:ext cx="2992171" cy="898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err="1" smtClean="0">
                <a:solidFill>
                  <a:srgbClr val="009696"/>
                </a:solidFill>
              </a:rPr>
              <a:t>src</a:t>
            </a:r>
            <a:r>
              <a:rPr lang="en-US" b="1" dirty="0" smtClean="0">
                <a:solidFill>
                  <a:srgbClr val="009696"/>
                </a:solidFill>
              </a:rPr>
              <a:t>/App.js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83" t="8297" r="7350" b="47268"/>
          <a:stretch/>
        </p:blipFill>
        <p:spPr bwMode="auto">
          <a:xfrm>
            <a:off x="4333878" y="4206967"/>
            <a:ext cx="5078136" cy="284021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067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609"/>
            <a:ext cx="9144000" cy="3358055"/>
          </a:xfrm>
          <a:prstGeom prst="rect">
            <a:avLst/>
          </a:prstGeom>
          <a:solidFill>
            <a:srgbClr val="F6FEA8"/>
          </a:solidFill>
          <a:ln w="762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319517" y="693690"/>
            <a:ext cx="2402649" cy="819805"/>
            <a:chOff x="521820" y="2885094"/>
            <a:chExt cx="2402649" cy="819805"/>
          </a:xfrm>
        </p:grpSpPr>
        <p:sp>
          <p:nvSpPr>
            <p:cNvPr id="2" name="Rectangle 1"/>
            <p:cNvSpPr/>
            <p:nvPr/>
          </p:nvSpPr>
          <p:spPr>
            <a:xfrm>
              <a:off x="521820" y="2885094"/>
              <a:ext cx="2402649" cy="81980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itle 1"/>
            <p:cNvSpPr txBox="1">
              <a:spLocks/>
            </p:cNvSpPr>
            <p:nvPr/>
          </p:nvSpPr>
          <p:spPr>
            <a:xfrm>
              <a:off x="521820" y="2885094"/>
              <a:ext cx="2402649" cy="8198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ctr"/>
              <a:r>
                <a:rPr lang="en-US" sz="3000" b="1" dirty="0" err="1" smtClean="0">
                  <a:solidFill>
                    <a:schemeClr val="bg1"/>
                  </a:solidFill>
                </a:rPr>
                <a:t>src</a:t>
              </a:r>
              <a:r>
                <a:rPr lang="en-US" sz="3000" b="1" dirty="0" smtClean="0">
                  <a:solidFill>
                    <a:schemeClr val="bg1"/>
                  </a:solidFill>
                </a:rPr>
                <a:t>/App.js</a:t>
              </a: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5" b="10446"/>
          <a:stretch/>
        </p:blipFill>
        <p:spPr bwMode="auto">
          <a:xfrm>
            <a:off x="525090" y="4198377"/>
            <a:ext cx="4883685" cy="2346458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319515" y="2541522"/>
            <a:ext cx="2402649" cy="8198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src</a:t>
            </a:r>
            <a:r>
              <a:rPr lang="en-US" sz="2800" b="1" dirty="0" smtClean="0">
                <a:solidFill>
                  <a:schemeClr val="bg1"/>
                </a:solidFill>
              </a:rPr>
              <a:t>/index.js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319517" y="4360146"/>
            <a:ext cx="2402649" cy="819805"/>
            <a:chOff x="6156565" y="1166641"/>
            <a:chExt cx="2402649" cy="819805"/>
          </a:xfrm>
        </p:grpSpPr>
        <p:sp>
          <p:nvSpPr>
            <p:cNvPr id="11" name="Rectangle 10"/>
            <p:cNvSpPr/>
            <p:nvPr/>
          </p:nvSpPr>
          <p:spPr>
            <a:xfrm>
              <a:off x="6156565" y="1166641"/>
              <a:ext cx="2402649" cy="81980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itle 1"/>
            <p:cNvSpPr txBox="1">
              <a:spLocks/>
            </p:cNvSpPr>
            <p:nvPr/>
          </p:nvSpPr>
          <p:spPr>
            <a:xfrm>
              <a:off x="6156565" y="1166641"/>
              <a:ext cx="2402649" cy="8198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public/</a:t>
              </a: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Index.html</a:t>
              </a:r>
            </a:p>
          </p:txBody>
        </p:sp>
      </p:grpSp>
      <p:cxnSp>
        <p:nvCxnSpPr>
          <p:cNvPr id="29" name="Elbow Connector 28"/>
          <p:cNvCxnSpPr>
            <a:stCxn id="5" idx="2"/>
            <a:endCxn id="9" idx="0"/>
          </p:cNvCxnSpPr>
          <p:nvPr/>
        </p:nvCxnSpPr>
        <p:spPr>
          <a:xfrm rot="5400000">
            <a:off x="7006828" y="2027507"/>
            <a:ext cx="1028027" cy="2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1" idx="0"/>
            <a:endCxn id="9" idx="2"/>
          </p:cNvCxnSpPr>
          <p:nvPr/>
        </p:nvCxnSpPr>
        <p:spPr>
          <a:xfrm rot="16200000" flipV="1">
            <a:off x="7021432" y="3860736"/>
            <a:ext cx="998819" cy="2"/>
          </a:xfrm>
          <a:prstGeom prst="bentConnector3">
            <a:avLst>
              <a:gd name="adj1" fmla="val 50000"/>
            </a:avLst>
          </a:prstGeom>
          <a:ln w="762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32518" y="648025"/>
            <a:ext cx="2663837" cy="2758966"/>
          </a:xfrm>
          <a:prstGeom prst="rect">
            <a:avLst/>
          </a:prstGeom>
          <a:solidFill>
            <a:srgbClr val="A9FDB9"/>
          </a:solidFill>
          <a:ln w="762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19515" y="1687822"/>
            <a:ext cx="819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Gotham Medium" pitchFamily="2" charset="0"/>
              </a:rPr>
              <a:t>src</a:t>
            </a:r>
            <a:endParaRPr lang="en-US" sz="3200" dirty="0">
              <a:latin typeface="Gotham Medium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32519" y="669310"/>
            <a:ext cx="2663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Gotham Medium" pitchFamily="2" charset="0"/>
              </a:rPr>
              <a:t>component</a:t>
            </a:r>
            <a:endParaRPr lang="en-US" sz="2800" dirty="0">
              <a:latin typeface="Gotham Medium" pitchFamily="2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447060" y="1277919"/>
            <a:ext cx="2188108" cy="819805"/>
            <a:chOff x="521820" y="2885094"/>
            <a:chExt cx="2402649" cy="819805"/>
          </a:xfrm>
        </p:grpSpPr>
        <p:sp>
          <p:nvSpPr>
            <p:cNvPr id="24" name="Rectangle 23"/>
            <p:cNvSpPr/>
            <p:nvPr/>
          </p:nvSpPr>
          <p:spPr>
            <a:xfrm>
              <a:off x="521820" y="2885094"/>
              <a:ext cx="2402649" cy="81980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itle 1"/>
            <p:cNvSpPr txBox="1">
              <a:spLocks/>
            </p:cNvSpPr>
            <p:nvPr/>
          </p:nvSpPr>
          <p:spPr>
            <a:xfrm>
              <a:off x="521820" y="2885094"/>
              <a:ext cx="2402649" cy="8198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Header.js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447062" y="2272597"/>
            <a:ext cx="2188108" cy="819805"/>
            <a:chOff x="521820" y="2885094"/>
            <a:chExt cx="2402649" cy="819805"/>
          </a:xfrm>
        </p:grpSpPr>
        <p:sp>
          <p:nvSpPr>
            <p:cNvPr id="27" name="Rectangle 26"/>
            <p:cNvSpPr/>
            <p:nvPr/>
          </p:nvSpPr>
          <p:spPr>
            <a:xfrm>
              <a:off x="521820" y="2885094"/>
              <a:ext cx="2402649" cy="81980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itle 1"/>
            <p:cNvSpPr txBox="1">
              <a:spLocks/>
            </p:cNvSpPr>
            <p:nvPr/>
          </p:nvSpPr>
          <p:spPr>
            <a:xfrm>
              <a:off x="521820" y="2885094"/>
              <a:ext cx="2402649" cy="8198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Footer.js</a:t>
              </a:r>
            </a:p>
          </p:txBody>
        </p:sp>
      </p:grpSp>
      <p:cxnSp>
        <p:nvCxnSpPr>
          <p:cNvPr id="38" name="Elbow Connector 37"/>
          <p:cNvCxnSpPr>
            <a:endCxn id="11" idx="2"/>
          </p:cNvCxnSpPr>
          <p:nvPr/>
        </p:nvCxnSpPr>
        <p:spPr>
          <a:xfrm flipV="1">
            <a:off x="5635168" y="5179950"/>
            <a:ext cx="1885674" cy="495639"/>
          </a:xfrm>
          <a:prstGeom prst="bentConnector2">
            <a:avLst/>
          </a:prstGeom>
          <a:ln w="762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10548" y="642765"/>
            <a:ext cx="2663837" cy="2758966"/>
          </a:xfrm>
          <a:prstGeom prst="rect">
            <a:avLst/>
          </a:prstGeom>
          <a:solidFill>
            <a:srgbClr val="A9FDB9"/>
          </a:solidFill>
          <a:ln w="762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10549" y="664050"/>
            <a:ext cx="2663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Gotham Medium" pitchFamily="2" charset="0"/>
              </a:rPr>
              <a:t>style</a:t>
            </a:r>
            <a:endParaRPr lang="en-US" sz="2800" dirty="0">
              <a:latin typeface="Gotham Medium" pitchFamily="2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25090" y="1272659"/>
            <a:ext cx="2188108" cy="819805"/>
            <a:chOff x="521820" y="2885094"/>
            <a:chExt cx="2402649" cy="819805"/>
          </a:xfrm>
        </p:grpSpPr>
        <p:sp>
          <p:nvSpPr>
            <p:cNvPr id="45" name="Rectangle 44"/>
            <p:cNvSpPr/>
            <p:nvPr/>
          </p:nvSpPr>
          <p:spPr>
            <a:xfrm>
              <a:off x="521820" y="2885094"/>
              <a:ext cx="2402649" cy="81980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itle 1"/>
            <p:cNvSpPr txBox="1">
              <a:spLocks/>
            </p:cNvSpPr>
            <p:nvPr/>
          </p:nvSpPr>
          <p:spPr>
            <a:xfrm>
              <a:off x="521820" y="2885094"/>
              <a:ext cx="2402649" cy="8198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Header.css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25092" y="2267337"/>
            <a:ext cx="2188108" cy="819805"/>
            <a:chOff x="521820" y="2885094"/>
            <a:chExt cx="2402649" cy="819805"/>
          </a:xfrm>
        </p:grpSpPr>
        <p:sp>
          <p:nvSpPr>
            <p:cNvPr id="48" name="Rectangle 47"/>
            <p:cNvSpPr/>
            <p:nvPr/>
          </p:nvSpPr>
          <p:spPr>
            <a:xfrm>
              <a:off x="521820" y="2885094"/>
              <a:ext cx="2402649" cy="81980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itle 1"/>
            <p:cNvSpPr txBox="1">
              <a:spLocks/>
            </p:cNvSpPr>
            <p:nvPr/>
          </p:nvSpPr>
          <p:spPr>
            <a:xfrm>
              <a:off x="521820" y="2885094"/>
              <a:ext cx="2402649" cy="8198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Footer.css</a:t>
              </a:r>
            </a:p>
          </p:txBody>
        </p:sp>
      </p:grpSp>
      <p:cxnSp>
        <p:nvCxnSpPr>
          <p:cNvPr id="51" name="Elbow Connector 50"/>
          <p:cNvCxnSpPr>
            <a:stCxn id="49" idx="3"/>
            <a:endCxn id="27" idx="1"/>
          </p:cNvCxnSpPr>
          <p:nvPr/>
        </p:nvCxnSpPr>
        <p:spPr>
          <a:xfrm>
            <a:off x="2713200" y="2677240"/>
            <a:ext cx="733862" cy="5259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6" idx="3"/>
            <a:endCxn id="24" idx="1"/>
          </p:cNvCxnSpPr>
          <p:nvPr/>
        </p:nvCxnSpPr>
        <p:spPr>
          <a:xfrm>
            <a:off x="2713198" y="1682562"/>
            <a:ext cx="733862" cy="5259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5" idx="3"/>
            <a:endCxn id="2" idx="1"/>
          </p:cNvCxnSpPr>
          <p:nvPr/>
        </p:nvCxnSpPr>
        <p:spPr>
          <a:xfrm flipV="1">
            <a:off x="5635168" y="1103592"/>
            <a:ext cx="684349" cy="584230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8" idx="3"/>
            <a:endCxn id="2" idx="1"/>
          </p:cNvCxnSpPr>
          <p:nvPr/>
        </p:nvCxnSpPr>
        <p:spPr>
          <a:xfrm flipV="1">
            <a:off x="5635170" y="1103592"/>
            <a:ext cx="684347" cy="1578908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10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03610" y="1072046"/>
            <a:ext cx="7598974" cy="5502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.Header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background-color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pink;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text-align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center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ul_Header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color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blue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80591" y="110303"/>
            <a:ext cx="6208336" cy="1166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err="1" smtClean="0">
                <a:solidFill>
                  <a:srgbClr val="009696"/>
                </a:solidFill>
              </a:rPr>
              <a:t>src</a:t>
            </a:r>
            <a:r>
              <a:rPr lang="en-US" b="1" dirty="0" smtClean="0">
                <a:solidFill>
                  <a:srgbClr val="009696"/>
                </a:solidFill>
              </a:rPr>
              <a:t>/style/Header.css</a:t>
            </a:r>
          </a:p>
        </p:txBody>
      </p:sp>
    </p:spTree>
    <p:extLst>
      <p:ext uri="{BB962C8B-B14F-4D97-AF65-F5344CB8AC3E}">
        <p14:creationId xmlns:p14="http://schemas.microsoft.com/office/powerpoint/2010/main" val="3177008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127035"/>
            <a:ext cx="9144000" cy="12786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Top JS Front–End Frameworks 2017</a:t>
            </a:r>
            <a:endParaRPr lang="en-US" sz="2800" b="1" dirty="0"/>
          </a:p>
        </p:txBody>
      </p:sp>
      <p:pic>
        <p:nvPicPr>
          <p:cNvPr id="2050" name="Picture 2" descr="C:\Users\usr\Videos\z1fro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20" y="1405719"/>
            <a:ext cx="6185760" cy="413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5923126"/>
            <a:ext cx="5856663" cy="934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000" i="1" dirty="0">
                <a:solidFill>
                  <a:srgbClr val="009696"/>
                </a:solidFill>
              </a:rPr>
              <a:t>https://risingstars.js.org/2017/en/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505226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4" y="1056280"/>
            <a:ext cx="7598974" cy="5502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import React, { Component } from 'react';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import './../style/Header.css';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Header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render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Header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400" b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4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ul_Header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400" b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    &lt;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li&gt;</a:t>
            </a:r>
            <a:r>
              <a:rPr lang="en-US" sz="2400" b="1" i="1" dirty="0" err="1">
                <a:latin typeface="Consolas" pitchFamily="49" charset="0"/>
                <a:cs typeface="Consolas" pitchFamily="49" charset="0"/>
              </a:rPr>
              <a:t>Beranda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&lt;/li&gt;</a:t>
            </a:r>
          </a:p>
          <a:p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    &lt;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li&gt;</a:t>
            </a:r>
            <a:r>
              <a:rPr lang="en-US" sz="2400" b="1" i="1" dirty="0" err="1">
                <a:latin typeface="Consolas" pitchFamily="49" charset="0"/>
                <a:cs typeface="Consolas" pitchFamily="49" charset="0"/>
              </a:rPr>
              <a:t>Tentang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&lt;/li&gt;</a:t>
            </a:r>
          </a:p>
          <a:p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    &lt;li&gt;</a:t>
            </a:r>
            <a:r>
              <a:rPr lang="en-US" sz="2400" b="1" i="1" dirty="0" err="1" smtClean="0">
                <a:latin typeface="Consolas" pitchFamily="49" charset="0"/>
                <a:cs typeface="Consolas" pitchFamily="49" charset="0"/>
              </a:rPr>
              <a:t>Kontak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li&gt;</a:t>
            </a:r>
          </a:p>
          <a:p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  &lt;/</a:t>
            </a:r>
            <a:r>
              <a:rPr lang="en-US" sz="24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export default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75187" y="-15824"/>
            <a:ext cx="6208336" cy="898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err="1" smtClean="0">
                <a:solidFill>
                  <a:srgbClr val="009696"/>
                </a:solidFill>
              </a:rPr>
              <a:t>src</a:t>
            </a:r>
            <a:r>
              <a:rPr lang="en-US" b="1" dirty="0" smtClean="0">
                <a:solidFill>
                  <a:srgbClr val="009696"/>
                </a:solidFill>
              </a:rPr>
              <a:t>/component/Header.js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14440" r="52502" b="47737"/>
          <a:stretch/>
        </p:blipFill>
        <p:spPr bwMode="auto">
          <a:xfrm>
            <a:off x="5169454" y="4422237"/>
            <a:ext cx="4477407" cy="276683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154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80586" y="1127745"/>
            <a:ext cx="7646276" cy="5266916"/>
            <a:chOff x="0" y="362609"/>
            <a:chExt cx="8970579" cy="6182226"/>
          </a:xfrm>
        </p:grpSpPr>
        <p:sp>
          <p:nvSpPr>
            <p:cNvPr id="10" name="Rectangle 9"/>
            <p:cNvSpPr/>
            <p:nvPr/>
          </p:nvSpPr>
          <p:spPr>
            <a:xfrm>
              <a:off x="0" y="362609"/>
              <a:ext cx="8970579" cy="3358055"/>
            </a:xfrm>
            <a:prstGeom prst="rect">
              <a:avLst/>
            </a:prstGeom>
            <a:solidFill>
              <a:srgbClr val="F6FEA8"/>
            </a:solidFill>
            <a:ln w="76200">
              <a:solidFill>
                <a:srgbClr val="FF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319517" y="693690"/>
              <a:ext cx="2402649" cy="819805"/>
              <a:chOff x="521820" y="2885094"/>
              <a:chExt cx="2402649" cy="819805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521820" y="2885094"/>
                <a:ext cx="2402649" cy="81980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521820" y="2885094"/>
                <a:ext cx="2402649" cy="81980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solidFill>
                      <a:schemeClr val="tx1"/>
                    </a:solidFill>
                    <a:latin typeface="Gotham Medium" panose="02000603030000020004" pitchFamily="2" charset="0"/>
                    <a:ea typeface="Gotham Medium" panose="02000603030000020004" pitchFamily="2" charset="0"/>
                    <a:cs typeface="+mj-cs"/>
                  </a:defRPr>
                </a:lvl1pPr>
              </a:lstStyle>
              <a:p>
                <a:pPr algn="ctr"/>
                <a:r>
                  <a:rPr lang="en-US" sz="2200" b="1" dirty="0" err="1" smtClean="0">
                    <a:solidFill>
                      <a:schemeClr val="bg1"/>
                    </a:solidFill>
                  </a:rPr>
                  <a:t>src</a:t>
                </a:r>
                <a:r>
                  <a:rPr lang="en-US" sz="2200" b="1" dirty="0" smtClean="0">
                    <a:solidFill>
                      <a:schemeClr val="bg1"/>
                    </a:solidFill>
                  </a:rPr>
                  <a:t>/App.js</a:t>
                </a:r>
              </a:p>
            </p:txBody>
          </p:sp>
        </p:grpSp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95" b="10446"/>
            <a:stretch/>
          </p:blipFill>
          <p:spPr bwMode="auto">
            <a:xfrm>
              <a:off x="525090" y="4198377"/>
              <a:ext cx="4883685" cy="2346458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itle 1"/>
            <p:cNvSpPr txBox="1">
              <a:spLocks/>
            </p:cNvSpPr>
            <p:nvPr/>
          </p:nvSpPr>
          <p:spPr>
            <a:xfrm>
              <a:off x="6319515" y="2541522"/>
              <a:ext cx="2402649" cy="81980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Gotham Medium" panose="02000603030000020004" pitchFamily="2" charset="0"/>
                  <a:ea typeface="Gotham Medium" panose="02000603030000020004" pitchFamily="2" charset="0"/>
                  <a:cs typeface="+mj-cs"/>
                </a:defRPr>
              </a:lvl1pPr>
            </a:lstStyle>
            <a:p>
              <a:pPr algn="ctr"/>
              <a:r>
                <a:rPr lang="en-US" sz="2200" b="1" dirty="0" err="1" smtClean="0">
                  <a:solidFill>
                    <a:schemeClr val="bg1"/>
                  </a:solidFill>
                </a:rPr>
                <a:t>src</a:t>
              </a:r>
              <a:r>
                <a:rPr lang="en-US" sz="2200" b="1" dirty="0" smtClean="0">
                  <a:solidFill>
                    <a:schemeClr val="bg1"/>
                  </a:solidFill>
                </a:rPr>
                <a:t>/index.js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319517" y="4360146"/>
              <a:ext cx="2402649" cy="819805"/>
              <a:chOff x="6156565" y="1166641"/>
              <a:chExt cx="2402649" cy="81980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6156565" y="1166641"/>
                <a:ext cx="2402649" cy="81980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6156565" y="1166641"/>
                <a:ext cx="2071341" cy="81980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solidFill>
                      <a:schemeClr val="tx1"/>
                    </a:solidFill>
                    <a:latin typeface="Gotham Medium" panose="02000603030000020004" pitchFamily="2" charset="0"/>
                    <a:ea typeface="Gotham Medium" panose="02000603030000020004" pitchFamily="2" charset="0"/>
                    <a:cs typeface="+mj-cs"/>
                  </a:defRPr>
                </a:lvl1pPr>
              </a:lstStyle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public/</a:t>
                </a:r>
              </a:p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Index.html</a:t>
                </a:r>
              </a:p>
            </p:txBody>
          </p:sp>
        </p:grpSp>
        <p:cxnSp>
          <p:nvCxnSpPr>
            <p:cNvPr id="29" name="Elbow Connector 28"/>
            <p:cNvCxnSpPr>
              <a:stCxn id="5" idx="2"/>
              <a:endCxn id="9" idx="0"/>
            </p:cNvCxnSpPr>
            <p:nvPr/>
          </p:nvCxnSpPr>
          <p:spPr>
            <a:xfrm rot="5400000">
              <a:off x="7006828" y="2027507"/>
              <a:ext cx="1028027" cy="2"/>
            </a:xfrm>
            <a:prstGeom prst="bentConnector3">
              <a:avLst>
                <a:gd name="adj1" fmla="val 50000"/>
              </a:avLst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1" idx="0"/>
              <a:endCxn id="9" idx="2"/>
            </p:cNvCxnSpPr>
            <p:nvPr/>
          </p:nvCxnSpPr>
          <p:spPr>
            <a:xfrm rot="16200000" flipV="1">
              <a:off x="7021432" y="3860736"/>
              <a:ext cx="998819" cy="2"/>
            </a:xfrm>
            <a:prstGeom prst="bentConnector3">
              <a:avLst>
                <a:gd name="adj1" fmla="val 50000"/>
              </a:avLst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232518" y="648025"/>
              <a:ext cx="2663837" cy="2758966"/>
            </a:xfrm>
            <a:prstGeom prst="rect">
              <a:avLst/>
            </a:prstGeom>
            <a:solidFill>
              <a:srgbClr val="A9FDB9"/>
            </a:solidFill>
            <a:ln w="76200">
              <a:solidFill>
                <a:srgbClr val="92D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27031" y="1687821"/>
              <a:ext cx="1057276" cy="614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latin typeface="Gotham Medium" pitchFamily="2" charset="0"/>
                </a:rPr>
                <a:t>src</a:t>
              </a:r>
              <a:endParaRPr lang="en-US" sz="2800" dirty="0">
                <a:latin typeface="Gotham Medium" pitchFamily="2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32519" y="669310"/>
              <a:ext cx="2663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Gotham Medium" pitchFamily="2" charset="0"/>
                </a:rPr>
                <a:t>component</a:t>
              </a:r>
              <a:endParaRPr lang="en-US" sz="2200" dirty="0">
                <a:latin typeface="Gotham Medium" pitchFamily="2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47060" y="1277919"/>
              <a:ext cx="2188108" cy="819805"/>
              <a:chOff x="521820" y="2885094"/>
              <a:chExt cx="2402649" cy="819805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21820" y="2885094"/>
                <a:ext cx="2402649" cy="81980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itle 1"/>
              <p:cNvSpPr txBox="1">
                <a:spLocks/>
              </p:cNvSpPr>
              <p:nvPr/>
            </p:nvSpPr>
            <p:spPr>
              <a:xfrm>
                <a:off x="521820" y="2885094"/>
                <a:ext cx="2402649" cy="81980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solidFill>
                      <a:schemeClr val="tx1"/>
                    </a:solidFill>
                    <a:latin typeface="Gotham Medium" panose="02000603030000020004" pitchFamily="2" charset="0"/>
                    <a:ea typeface="Gotham Medium" panose="02000603030000020004" pitchFamily="2" charset="0"/>
                    <a:cs typeface="+mj-cs"/>
                  </a:defRPr>
                </a:lvl1pPr>
              </a:lstStyle>
              <a:p>
                <a:pPr algn="ctr"/>
                <a:r>
                  <a:rPr lang="en-US" sz="2200" b="1" dirty="0" smtClean="0">
                    <a:solidFill>
                      <a:schemeClr val="bg1"/>
                    </a:solidFill>
                  </a:rPr>
                  <a:t>Header.js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447062" y="2272597"/>
              <a:ext cx="2188108" cy="819805"/>
              <a:chOff x="521820" y="2885094"/>
              <a:chExt cx="2402649" cy="819805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521820" y="2885094"/>
                <a:ext cx="2402649" cy="81980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itle 1"/>
              <p:cNvSpPr txBox="1">
                <a:spLocks/>
              </p:cNvSpPr>
              <p:nvPr/>
            </p:nvSpPr>
            <p:spPr>
              <a:xfrm>
                <a:off x="521820" y="2885094"/>
                <a:ext cx="2402649" cy="81980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solidFill>
                      <a:schemeClr val="tx1"/>
                    </a:solidFill>
                    <a:latin typeface="Gotham Medium" panose="02000603030000020004" pitchFamily="2" charset="0"/>
                    <a:ea typeface="Gotham Medium" panose="02000603030000020004" pitchFamily="2" charset="0"/>
                    <a:cs typeface="+mj-cs"/>
                  </a:defRPr>
                </a:lvl1pPr>
              </a:lstStyle>
              <a:p>
                <a:pPr algn="ctr"/>
                <a:r>
                  <a:rPr lang="en-US" sz="2200" b="1" dirty="0" smtClean="0">
                    <a:solidFill>
                      <a:schemeClr val="bg1"/>
                    </a:solidFill>
                  </a:rPr>
                  <a:t>Footer.js</a:t>
                </a:r>
              </a:p>
            </p:txBody>
          </p:sp>
        </p:grpSp>
        <p:cxnSp>
          <p:nvCxnSpPr>
            <p:cNvPr id="38" name="Elbow Connector 37"/>
            <p:cNvCxnSpPr>
              <a:endCxn id="11" idx="2"/>
            </p:cNvCxnSpPr>
            <p:nvPr/>
          </p:nvCxnSpPr>
          <p:spPr>
            <a:xfrm flipV="1">
              <a:off x="5635168" y="5179950"/>
              <a:ext cx="1885674" cy="495639"/>
            </a:xfrm>
            <a:prstGeom prst="bentConnector2">
              <a:avLst/>
            </a:prstGeom>
            <a:ln w="762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10548" y="642765"/>
              <a:ext cx="2663837" cy="2758966"/>
            </a:xfrm>
            <a:prstGeom prst="rect">
              <a:avLst/>
            </a:prstGeom>
            <a:solidFill>
              <a:srgbClr val="A9FDB9"/>
            </a:solidFill>
            <a:ln w="76200">
              <a:solidFill>
                <a:srgbClr val="92D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0549" y="664050"/>
              <a:ext cx="2663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Gotham Medium" pitchFamily="2" charset="0"/>
                </a:rPr>
                <a:t>style</a:t>
              </a:r>
              <a:endParaRPr lang="en-US" sz="2200" dirty="0">
                <a:latin typeface="Gotham Medium" pitchFamily="2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525090" y="1272659"/>
              <a:ext cx="2188108" cy="819805"/>
              <a:chOff x="521820" y="2885094"/>
              <a:chExt cx="2402649" cy="819805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21820" y="2885094"/>
                <a:ext cx="2402649" cy="81980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itle 1"/>
              <p:cNvSpPr txBox="1">
                <a:spLocks/>
              </p:cNvSpPr>
              <p:nvPr/>
            </p:nvSpPr>
            <p:spPr>
              <a:xfrm>
                <a:off x="521820" y="2885094"/>
                <a:ext cx="2402649" cy="81980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solidFill>
                      <a:schemeClr val="tx1"/>
                    </a:solidFill>
                    <a:latin typeface="Gotham Medium" panose="02000603030000020004" pitchFamily="2" charset="0"/>
                    <a:ea typeface="Gotham Medium" panose="02000603030000020004" pitchFamily="2" charset="0"/>
                    <a:cs typeface="+mj-cs"/>
                  </a:defRPr>
                </a:lvl1pPr>
              </a:lstStyle>
              <a:p>
                <a:pPr algn="ctr"/>
                <a:r>
                  <a:rPr lang="en-US" sz="2200" b="1" dirty="0" smtClean="0">
                    <a:solidFill>
                      <a:schemeClr val="bg1"/>
                    </a:solidFill>
                  </a:rPr>
                  <a:t>Header.css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25092" y="2267337"/>
              <a:ext cx="2188108" cy="819805"/>
              <a:chOff x="521820" y="2885094"/>
              <a:chExt cx="2402649" cy="81980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521820" y="2885094"/>
                <a:ext cx="2402649" cy="81980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itle 1"/>
              <p:cNvSpPr txBox="1">
                <a:spLocks/>
              </p:cNvSpPr>
              <p:nvPr/>
            </p:nvSpPr>
            <p:spPr>
              <a:xfrm>
                <a:off x="521820" y="2885094"/>
                <a:ext cx="2402649" cy="81980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solidFill>
                      <a:schemeClr val="tx1"/>
                    </a:solidFill>
                    <a:latin typeface="Gotham Medium" panose="02000603030000020004" pitchFamily="2" charset="0"/>
                    <a:ea typeface="Gotham Medium" panose="02000603030000020004" pitchFamily="2" charset="0"/>
                    <a:cs typeface="+mj-cs"/>
                  </a:defRPr>
                </a:lvl1pPr>
              </a:lstStyle>
              <a:p>
                <a:pPr algn="ctr"/>
                <a:r>
                  <a:rPr lang="en-US" sz="2200" b="1" dirty="0" smtClean="0">
                    <a:solidFill>
                      <a:schemeClr val="bg1"/>
                    </a:solidFill>
                  </a:rPr>
                  <a:t>Footer.css</a:t>
                </a:r>
              </a:p>
            </p:txBody>
          </p:sp>
        </p:grpSp>
        <p:cxnSp>
          <p:nvCxnSpPr>
            <p:cNvPr id="51" name="Elbow Connector 50"/>
            <p:cNvCxnSpPr>
              <a:stCxn id="49" idx="3"/>
              <a:endCxn id="27" idx="1"/>
            </p:cNvCxnSpPr>
            <p:nvPr/>
          </p:nvCxnSpPr>
          <p:spPr>
            <a:xfrm>
              <a:off x="2713200" y="2677240"/>
              <a:ext cx="733862" cy="5259"/>
            </a:xfrm>
            <a:prstGeom prst="bentConnector3">
              <a:avLst>
                <a:gd name="adj1" fmla="val 50000"/>
              </a:avLst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46" idx="3"/>
              <a:endCxn id="24" idx="1"/>
            </p:cNvCxnSpPr>
            <p:nvPr/>
          </p:nvCxnSpPr>
          <p:spPr>
            <a:xfrm>
              <a:off x="2713198" y="1682562"/>
              <a:ext cx="733862" cy="5259"/>
            </a:xfrm>
            <a:prstGeom prst="bentConnector3">
              <a:avLst>
                <a:gd name="adj1" fmla="val 50000"/>
              </a:avLst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25" idx="3"/>
              <a:endCxn id="2" idx="1"/>
            </p:cNvCxnSpPr>
            <p:nvPr/>
          </p:nvCxnSpPr>
          <p:spPr>
            <a:xfrm flipV="1">
              <a:off x="5635168" y="1103592"/>
              <a:ext cx="684349" cy="584230"/>
            </a:xfrm>
            <a:prstGeom prst="bentConnector3">
              <a:avLst>
                <a:gd name="adj1" fmla="val 41892"/>
              </a:avLst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28" idx="3"/>
              <a:endCxn id="2" idx="1"/>
            </p:cNvCxnSpPr>
            <p:nvPr/>
          </p:nvCxnSpPr>
          <p:spPr>
            <a:xfrm flipV="1">
              <a:off x="5635170" y="1103592"/>
              <a:ext cx="684347" cy="1578908"/>
            </a:xfrm>
            <a:prstGeom prst="bentConnector3">
              <a:avLst>
                <a:gd name="adj1" fmla="val 41892"/>
              </a:avLst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itle 1"/>
          <p:cNvSpPr txBox="1">
            <a:spLocks/>
          </p:cNvSpPr>
          <p:nvPr/>
        </p:nvSpPr>
        <p:spPr>
          <a:xfrm>
            <a:off x="0" y="110304"/>
            <a:ext cx="9144000" cy="898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Adding Bootstrap</a:t>
            </a:r>
          </a:p>
        </p:txBody>
      </p:sp>
      <p:pic>
        <p:nvPicPr>
          <p:cNvPr id="55" name="Picture 2" descr="C:\Users\usr\Downloads\bootstrap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929" y="4455267"/>
            <a:ext cx="826312" cy="826312"/>
          </a:xfrm>
          <a:prstGeom prst="rect">
            <a:avLst/>
          </a:prstGeom>
          <a:noFill/>
          <a:effectLst>
            <a:glow rad="228600">
              <a:srgbClr val="00B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845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29113" y="4491565"/>
            <a:ext cx="5451916" cy="87200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03482" y="236481"/>
            <a:ext cx="4464276" cy="9222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public/index.html</a:t>
            </a:r>
            <a:endParaRPr lang="en-US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0050" y="685800"/>
            <a:ext cx="8734097" cy="579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&lt;html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lang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="en"&gt;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&lt;meta charset="utf-8"&gt;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&lt;meta name="viewport" content="width=device-width,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initial-scale=1, shrink-to-fit=no"&gt;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&lt;meta name="theme-color" content="#000000"&gt;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&lt;link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rel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="manifest"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="%PUBLIC_URL%/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manifest.json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&lt;link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rel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="shortcut icon"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="%PUBLIC_URL%/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favicon.ico"&gt;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sz="28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&lt;insert </a:t>
            </a:r>
            <a:r>
              <a:rPr lang="en-US" sz="2800" b="1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jQuery</a:t>
            </a:r>
            <a:r>
              <a:rPr lang="en-US" sz="28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&amp; Bootstrap </a:t>
            </a:r>
          </a:p>
          <a:p>
            <a:r>
              <a:rPr lang="en-US" sz="28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CDN link here!&gt;</a:t>
            </a:r>
          </a:p>
          <a:p>
            <a:endParaRPr lang="en-US" sz="2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 &lt;title&gt;</a:t>
            </a:r>
            <a:r>
              <a:rPr lang="en-US" sz="2200" b="1" i="1" dirty="0" smtClean="0">
                <a:latin typeface="Consolas" pitchFamily="49" charset="0"/>
                <a:cs typeface="Consolas" pitchFamily="49" charset="0"/>
              </a:rPr>
              <a:t>React App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21964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2608" y="1040514"/>
            <a:ext cx="10247570" cy="5502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import React, { Component } from 'react';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Footer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render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  &lt;h4&gt;</a:t>
            </a:r>
            <a:r>
              <a:rPr lang="en-US" sz="2400" b="1" i="1" dirty="0" err="1" smtClean="0">
                <a:latin typeface="Consolas" pitchFamily="49" charset="0"/>
                <a:cs typeface="Consolas" pitchFamily="49" charset="0"/>
              </a:rPr>
              <a:t>Buatan</a:t>
            </a:r>
            <a:r>
              <a:rPr lang="en-US" sz="24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 smtClean="0">
                <a:latin typeface="Consolas" pitchFamily="49" charset="0"/>
                <a:cs typeface="Consolas" pitchFamily="49" charset="0"/>
              </a:rPr>
              <a:t>saya</a:t>
            </a:r>
            <a:r>
              <a:rPr lang="en-US" sz="24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smtClean="0">
                <a:latin typeface="Consolas" pitchFamily="49" charset="0"/>
                <a:cs typeface="Consolas" pitchFamily="49" charset="0"/>
              </a:rPr>
              <a:t>@ 2018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&lt;/h4&gt;</a:t>
            </a:r>
          </a:p>
          <a:p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2400" i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btn</a:t>
            </a:r>
            <a:r>
              <a:rPr lang="en-US" sz="24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btn</a:t>
            </a:r>
            <a:r>
              <a:rPr lang="en-US" sz="24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-success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i="1" dirty="0" err="1" smtClean="0">
                <a:latin typeface="Consolas" pitchFamily="49" charset="0"/>
                <a:cs typeface="Consolas" pitchFamily="49" charset="0"/>
              </a:rPr>
              <a:t>Daftar</a:t>
            </a:r>
            <a:endParaRPr lang="en-US" sz="2400" b="1" i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&lt;/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export default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Footer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75187" y="-15824"/>
            <a:ext cx="6208336" cy="898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err="1" smtClean="0">
                <a:solidFill>
                  <a:srgbClr val="009696"/>
                </a:solidFill>
              </a:rPr>
              <a:t>src</a:t>
            </a:r>
            <a:r>
              <a:rPr lang="en-US" b="1" dirty="0" smtClean="0">
                <a:solidFill>
                  <a:srgbClr val="009696"/>
                </a:solidFill>
              </a:rPr>
              <a:t>/component/Footer.js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02" t="9914" r="5609" b="48547"/>
          <a:stretch/>
        </p:blipFill>
        <p:spPr bwMode="auto">
          <a:xfrm>
            <a:off x="4650830" y="3967409"/>
            <a:ext cx="4272455" cy="311919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7993117" y="3436883"/>
            <a:ext cx="4572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450317" y="3436883"/>
            <a:ext cx="0" cy="295339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15000" y="6390279"/>
            <a:ext cx="2735317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844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2777789"/>
            <a:ext cx="9143060" cy="2838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0500" dirty="0" smtClean="0"/>
              <a:t>React</a:t>
            </a:r>
            <a:endParaRPr lang="id-ID" sz="8000" dirty="0" smtClean="0"/>
          </a:p>
          <a:p>
            <a:pPr algn="ctr"/>
            <a:r>
              <a:rPr lang="en-US" sz="3200" i="1" dirty="0" smtClean="0">
                <a:latin typeface="Gotham" pitchFamily="50" charset="0"/>
              </a:rPr>
              <a:t>#1 </a:t>
            </a:r>
            <a:r>
              <a:rPr lang="en-US" sz="3200" b="0" dirty="0" smtClean="0">
                <a:latin typeface="Gotham" pitchFamily="50" charset="0"/>
              </a:rPr>
              <a:t>  Learn</a:t>
            </a:r>
            <a:r>
              <a:rPr lang="en-US" sz="3200" b="0" dirty="0">
                <a:latin typeface="Gotham" pitchFamily="50" charset="0"/>
              </a:rPr>
              <a:t> Once, Write </a:t>
            </a:r>
            <a:r>
              <a:rPr lang="en-US" sz="3200" b="0" dirty="0" smtClean="0">
                <a:latin typeface="Gotham" pitchFamily="50" charset="0"/>
              </a:rPr>
              <a:t>Anywhere</a:t>
            </a:r>
            <a:endParaRPr lang="en-US" sz="3200" b="0" dirty="0">
              <a:latin typeface="Gotham" pitchFamily="50" charset="0"/>
            </a:endParaRPr>
          </a:p>
        </p:txBody>
      </p:sp>
      <p:pic>
        <p:nvPicPr>
          <p:cNvPr id="2" name="Picture 2" descr="C:\Users\usr\Downloads\react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314" y="1348298"/>
            <a:ext cx="3100433" cy="219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19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127035"/>
            <a:ext cx="9144000" cy="12786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Top React Ecosystem 2017</a:t>
            </a:r>
            <a:endParaRPr lang="en-US" sz="28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5923126"/>
            <a:ext cx="5856663" cy="934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000" i="1" dirty="0">
                <a:solidFill>
                  <a:srgbClr val="009696"/>
                </a:solidFill>
              </a:rPr>
              <a:t>https://risingstars.js.org/2017/en/</a:t>
            </a:r>
            <a:endParaRPr lang="en-US" sz="1800" i="1" dirty="0"/>
          </a:p>
        </p:txBody>
      </p:sp>
      <p:pic>
        <p:nvPicPr>
          <p:cNvPr id="9" name="Picture 2" descr="C:\Users\usr\Videos\z2fro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20" y="1405719"/>
            <a:ext cx="6185760" cy="415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233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950372" y="31501"/>
            <a:ext cx="3988676" cy="12297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Advantages</a:t>
            </a:r>
            <a:endParaRPr lang="en-US" b="1" dirty="0"/>
          </a:p>
        </p:txBody>
      </p:sp>
      <p:pic>
        <p:nvPicPr>
          <p:cNvPr id="7" name="Picture 3" descr="C:\Users\usr\Downloads\react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669" y="49581"/>
            <a:ext cx="1713729" cy="12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19378" y="1450414"/>
            <a:ext cx="6873740" cy="48242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3"/>
              </a:buBlip>
            </a:pPr>
            <a:r>
              <a:rPr lang="en-US" sz="2400" dirty="0" smtClean="0"/>
              <a:t>Design simple declarative views for each state in an application.</a:t>
            </a:r>
          </a:p>
          <a:p>
            <a:pPr marL="342900" indent="-342900" algn="just">
              <a:buBlip>
                <a:blip r:embed="rId3"/>
              </a:buBlip>
            </a:pPr>
            <a:endParaRPr lang="en-US" sz="2400" dirty="0"/>
          </a:p>
          <a:p>
            <a:pPr marL="342900" indent="-342900" algn="just">
              <a:buBlip>
                <a:blip r:embed="rId3"/>
              </a:buBlip>
            </a:pPr>
            <a:r>
              <a:rPr lang="en-US" sz="2400" dirty="0" smtClean="0"/>
              <a:t>Encapsulated components.</a:t>
            </a:r>
          </a:p>
          <a:p>
            <a:pPr marL="342900" indent="-342900" algn="just">
              <a:buBlip>
                <a:blip r:embed="rId3"/>
              </a:buBlip>
            </a:pPr>
            <a:endParaRPr lang="en-US" sz="2400" dirty="0"/>
          </a:p>
          <a:p>
            <a:pPr marL="342900" indent="-342900" algn="just">
              <a:buBlip>
                <a:blip r:embed="rId3"/>
              </a:buBlip>
            </a:pPr>
            <a:r>
              <a:rPr lang="en-US" sz="2400" dirty="0" smtClean="0"/>
              <a:t>Dynamics properties &amp; state.</a:t>
            </a:r>
          </a:p>
          <a:p>
            <a:pPr marL="342900" indent="-342900" algn="just">
              <a:buBlip>
                <a:blip r:embed="rId3"/>
              </a:buBlip>
            </a:pPr>
            <a:endParaRPr lang="en-US" sz="2400" dirty="0" smtClean="0"/>
          </a:p>
          <a:p>
            <a:pPr marL="342900" indent="-342900" algn="just">
              <a:buBlip>
                <a:blip r:embed="rId3"/>
              </a:buBlip>
            </a:pPr>
            <a:r>
              <a:rPr lang="en-US" sz="2400" dirty="0" smtClean="0"/>
              <a:t>Light &amp; faster virtual DOM.</a:t>
            </a:r>
          </a:p>
          <a:p>
            <a:pPr marL="342900" indent="-342900" algn="just">
              <a:buBlip>
                <a:blip r:embed="rId3"/>
              </a:buBlip>
            </a:pPr>
            <a:endParaRPr lang="en-US" sz="2400" dirty="0"/>
          </a:p>
          <a:p>
            <a:pPr marL="342900" indent="-342900" algn="just">
              <a:buBlip>
                <a:blip r:embed="rId3"/>
              </a:buBlip>
            </a:pPr>
            <a:r>
              <a:rPr lang="en-US" sz="2400" dirty="0" smtClean="0"/>
              <a:t>Independent of the rest of application.</a:t>
            </a:r>
          </a:p>
          <a:p>
            <a:pPr marL="342900" indent="-342900" algn="just">
              <a:buBlip>
                <a:blip r:embed="rId3"/>
              </a:buBlip>
            </a:pPr>
            <a:endParaRPr lang="en-US" sz="2400" dirty="0"/>
          </a:p>
          <a:p>
            <a:pPr marL="342900" indent="-342900" algn="just">
              <a:buBlip>
                <a:blip r:embed="rId3"/>
              </a:buBlip>
            </a:pPr>
            <a:r>
              <a:rPr lang="en-US" sz="2400" dirty="0" smtClean="0"/>
              <a:t>Can render on client or server.</a:t>
            </a:r>
            <a:endParaRPr lang="en-US" sz="2400" dirty="0"/>
          </a:p>
          <a:p>
            <a:pPr marL="342900" indent="-342900" algn="just">
              <a:buBlip>
                <a:blip r:embed="rId3"/>
              </a:buBlip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1843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959365" y="31501"/>
            <a:ext cx="3184633" cy="993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Setup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92778" y="1087815"/>
            <a:ext cx="8371501" cy="21756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2"/>
              </a:buBlip>
            </a:pPr>
            <a:r>
              <a:rPr lang="en-US" sz="2400" dirty="0" smtClean="0"/>
              <a:t>Open terminal, on project directory type:</a:t>
            </a:r>
          </a:p>
          <a:p>
            <a:pPr algn="just"/>
            <a:r>
              <a:rPr lang="en-US" sz="2400" dirty="0"/>
              <a:t>	</a:t>
            </a:r>
            <a:endParaRPr lang="en-US" sz="2400" dirty="0" smtClean="0"/>
          </a:p>
          <a:p>
            <a:pPr algn="just"/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4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install –g creat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-react-app</a:t>
            </a:r>
          </a:p>
          <a:p>
            <a:pPr algn="just"/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$ 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creat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-react-app &lt;</a:t>
            </a:r>
            <a:r>
              <a:rPr lang="en-US" sz="24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namaProject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algn="just"/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cd &lt;</a:t>
            </a:r>
            <a:r>
              <a:rPr lang="en-US" sz="24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namaProject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algn="just"/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4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start</a:t>
            </a:r>
            <a:endParaRPr lang="en-US" sz="2400" b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3" descr="C:\Users\usr\Downloads\reactj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669" y="49581"/>
            <a:ext cx="1713729" cy="12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5" b="24111"/>
          <a:stretch/>
        </p:blipFill>
        <p:spPr bwMode="auto">
          <a:xfrm>
            <a:off x="463494" y="3461814"/>
            <a:ext cx="8413803" cy="339618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147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203482" y="236481"/>
            <a:ext cx="4464276" cy="9222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2800" i="1" dirty="0" smtClean="0">
                <a:solidFill>
                  <a:srgbClr val="009696"/>
                </a:solidFill>
              </a:rPr>
              <a:t>Take a look!</a:t>
            </a:r>
            <a:endParaRPr lang="en-US" i="1" dirty="0" smtClean="0">
              <a:solidFill>
                <a:srgbClr val="009696"/>
              </a:solidFill>
            </a:endParaRPr>
          </a:p>
          <a:p>
            <a:pPr algn="r"/>
            <a:r>
              <a:rPr lang="en-US" b="1" dirty="0" smtClean="0">
                <a:solidFill>
                  <a:srgbClr val="009696"/>
                </a:solidFill>
              </a:rPr>
              <a:t>public/index.html</a:t>
            </a:r>
            <a:endParaRPr lang="en-US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0050" y="685800"/>
            <a:ext cx="8734097" cy="579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&lt;html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lang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="en"&gt;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meta charset="utf-8"&gt;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meta name="viewport" content="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width=device-width,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initial-scale=1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, shrink-to-fit=no"&gt;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meta name="theme-color" content="#000000"&gt;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link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rel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="manifest"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="%PUBLIC_URL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%/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manifest.json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link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rel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="shortcut icon"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="%PUBLIC_URL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%/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favicon.ico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title&gt;</a:t>
            </a:r>
            <a:r>
              <a:rPr lang="en-US" sz="2200" b="1" i="1" dirty="0">
                <a:latin typeface="Consolas" pitchFamily="49" charset="0"/>
                <a:cs typeface="Consolas" pitchFamily="49" charset="0"/>
              </a:rPr>
              <a:t>React App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noscript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i="1" dirty="0" smtClean="0">
                <a:latin typeface="Consolas" pitchFamily="49" charset="0"/>
                <a:cs typeface="Consolas" pitchFamily="49" charset="0"/>
              </a:rPr>
              <a:t>You </a:t>
            </a:r>
            <a:r>
              <a:rPr lang="en-US" sz="2200" b="1" i="1" dirty="0">
                <a:latin typeface="Consolas" pitchFamily="49" charset="0"/>
                <a:cs typeface="Consolas" pitchFamily="49" charset="0"/>
              </a:rPr>
              <a:t>need to enable JavaScript to run this app.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noscript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div id=</a:t>
            </a:r>
            <a:r>
              <a:rPr lang="en-US" sz="2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"root"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&gt;&lt;/div&gt;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&lt;/html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59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71950" y="102479"/>
            <a:ext cx="4464276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2800" i="1" dirty="0">
                <a:solidFill>
                  <a:srgbClr val="009696"/>
                </a:solidFill>
              </a:rPr>
              <a:t>Take a look</a:t>
            </a:r>
            <a:r>
              <a:rPr lang="en-US" sz="2800" i="1" dirty="0" smtClean="0">
                <a:solidFill>
                  <a:srgbClr val="009696"/>
                </a:solidFill>
              </a:rPr>
              <a:t>!</a:t>
            </a:r>
            <a:endParaRPr lang="en-US" sz="2800" b="1" dirty="0" smtClean="0">
              <a:solidFill>
                <a:srgbClr val="009696"/>
              </a:solidFill>
            </a:endParaRPr>
          </a:p>
          <a:p>
            <a:pPr algn="r"/>
            <a:r>
              <a:rPr lang="en-US" b="1" dirty="0" err="1" smtClean="0">
                <a:solidFill>
                  <a:srgbClr val="009696"/>
                </a:solidFill>
              </a:rPr>
              <a:t>src</a:t>
            </a:r>
            <a:r>
              <a:rPr lang="en-US" b="1" dirty="0" smtClean="0">
                <a:solidFill>
                  <a:srgbClr val="009696"/>
                </a:solidFill>
              </a:rPr>
              <a:t>/index.js</a:t>
            </a:r>
            <a:endParaRPr lang="en-US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8433" y="622736"/>
            <a:ext cx="7920857" cy="579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import React from 'react';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ReactDOM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from 'react-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dom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';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import './index.css';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from 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'./App'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registerServiceWorker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from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'./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registerServiceWorker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';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800" dirty="0">
                <a:latin typeface="Consolas" pitchFamily="49" charset="0"/>
                <a:cs typeface="Consolas" pitchFamily="49" charset="0"/>
              </a:rPr>
            </a:br>
            <a:r>
              <a:rPr lang="en-US" sz="2800" dirty="0" err="1">
                <a:latin typeface="Consolas" pitchFamily="49" charset="0"/>
                <a:cs typeface="Consolas" pitchFamily="49" charset="0"/>
              </a:rPr>
              <a:t>ReactDOM.render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&lt;App /&gt;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, 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'root</a:t>
            </a:r>
            <a:r>
              <a:rPr lang="en-US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err="1">
                <a:latin typeface="Consolas" pitchFamily="49" charset="0"/>
                <a:cs typeface="Consolas" pitchFamily="49" charset="0"/>
              </a:rPr>
              <a:t>registerServiceWorker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05543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2969" y="291650"/>
            <a:ext cx="8336683" cy="6235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import React, { Component } from 'react';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import logo from './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logo.svg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';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import './App.css';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extends Component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render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div </a:t>
            </a:r>
            <a:r>
              <a:rPr lang="en-US" sz="20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="App"&gt;</a:t>
            </a:r>
          </a:p>
          <a:p>
            <a:r>
              <a:rPr lang="en-US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header </a:t>
            </a:r>
            <a:r>
              <a:rPr lang="en-US" sz="20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="App-header"&gt;</a:t>
            </a:r>
          </a:p>
          <a:p>
            <a:r>
              <a:rPr lang="en-US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0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={logo} </a:t>
            </a:r>
            <a:r>
              <a:rPr lang="en-US" sz="20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="App-logo" alt="logo" /&gt;</a:t>
            </a:r>
          </a:p>
          <a:p>
            <a:r>
              <a:rPr lang="en-US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h1 </a:t>
            </a:r>
            <a:r>
              <a:rPr lang="en-US" sz="20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="App-title"&gt;</a:t>
            </a:r>
            <a:r>
              <a:rPr lang="en-US" sz="2000" b="1" i="1" dirty="0">
                <a:latin typeface="Consolas" pitchFamily="49" charset="0"/>
                <a:cs typeface="Consolas" pitchFamily="49" charset="0"/>
              </a:rPr>
              <a:t>Welcome to React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  &lt;/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header&gt;</a:t>
            </a:r>
          </a:p>
          <a:p>
            <a:r>
              <a:rPr lang="en-US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    &lt;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 </a:t>
            </a:r>
            <a:r>
              <a:rPr lang="en-US" sz="20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="App-intro"&gt;</a:t>
            </a:r>
          </a:p>
          <a:p>
            <a:r>
              <a:rPr lang="en-US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i="1" dirty="0" smtClean="0">
                <a:latin typeface="Consolas" pitchFamily="49" charset="0"/>
                <a:cs typeface="Consolas" pitchFamily="49" charset="0"/>
              </a:rPr>
              <a:t>To </a:t>
            </a:r>
            <a:r>
              <a:rPr lang="en-US" sz="2000" b="1" i="1" dirty="0">
                <a:latin typeface="Consolas" pitchFamily="49" charset="0"/>
                <a:cs typeface="Consolas" pitchFamily="49" charset="0"/>
              </a:rPr>
              <a:t>get started, edit 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&lt;code&gt;</a:t>
            </a:r>
            <a:r>
              <a:rPr lang="en-US" sz="2000" b="1" i="1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2000" b="1" i="1" dirty="0">
                <a:latin typeface="Consolas" pitchFamily="49" charset="0"/>
                <a:cs typeface="Consolas" pitchFamily="49" charset="0"/>
              </a:rPr>
              <a:t>/App.js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&lt;/code&gt;</a:t>
            </a:r>
            <a:r>
              <a:rPr lang="en-US" sz="2000" b="1" i="1" dirty="0">
                <a:latin typeface="Consolas" pitchFamily="49" charset="0"/>
                <a:cs typeface="Consolas" pitchFamily="49" charset="0"/>
              </a:rPr>
              <a:t> </a:t>
            </a:r>
            <a:endParaRPr lang="en-US" sz="2000" b="1" i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i="1" dirty="0" smtClean="0">
                <a:latin typeface="Consolas" pitchFamily="49" charset="0"/>
                <a:cs typeface="Consolas" pitchFamily="49" charset="0"/>
              </a:rPr>
              <a:t>           and </a:t>
            </a:r>
            <a:r>
              <a:rPr lang="en-US" sz="2000" b="1" i="1" dirty="0">
                <a:latin typeface="Consolas" pitchFamily="49" charset="0"/>
                <a:cs typeface="Consolas" pitchFamily="49" charset="0"/>
              </a:rPr>
              <a:t>save to reload.</a:t>
            </a:r>
          </a:p>
          <a:p>
            <a:r>
              <a:rPr lang="en-US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    &lt;/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p&gt;</a:t>
            </a:r>
          </a:p>
          <a:p>
            <a:r>
              <a:rPr lang="en-US" sz="2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div&gt;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export default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44053" y="1182410"/>
            <a:ext cx="2992171" cy="945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2800" i="1" dirty="0">
                <a:solidFill>
                  <a:srgbClr val="009696"/>
                </a:solidFill>
              </a:rPr>
              <a:t>Take a look</a:t>
            </a:r>
            <a:r>
              <a:rPr lang="en-US" sz="2800" i="1" dirty="0" smtClean="0">
                <a:solidFill>
                  <a:srgbClr val="009696"/>
                </a:solidFill>
              </a:rPr>
              <a:t>!</a:t>
            </a:r>
            <a:endParaRPr lang="en-US" sz="28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src</a:t>
            </a:r>
            <a:r>
              <a:rPr lang="en-US" sz="4000" b="1" dirty="0" smtClean="0">
                <a:solidFill>
                  <a:srgbClr val="009696"/>
                </a:solidFill>
              </a:rPr>
              <a:t>/App.js</a:t>
            </a:r>
          </a:p>
        </p:txBody>
      </p:sp>
    </p:spTree>
    <p:extLst>
      <p:ext uri="{BB962C8B-B14F-4D97-AF65-F5344CB8AC3E}">
        <p14:creationId xmlns:p14="http://schemas.microsoft.com/office/powerpoint/2010/main" val="831745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9515</TotalTime>
  <Words>985</Words>
  <Application>Microsoft Office PowerPoint</Application>
  <PresentationFormat>On-screen Show (4:3)</PresentationFormat>
  <Paragraphs>414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847</cp:revision>
  <dcterms:created xsi:type="dcterms:W3CDTF">2015-11-07T11:59:24Z</dcterms:created>
  <dcterms:modified xsi:type="dcterms:W3CDTF">2018-05-21T04:24:03Z</dcterms:modified>
</cp:coreProperties>
</file>