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19"/>
  </p:notesMasterIdLst>
  <p:handoutMasterIdLst>
    <p:handoutMasterId r:id="rId20"/>
  </p:handoutMasterIdLst>
  <p:sldIdLst>
    <p:sldId id="258" r:id="rId2"/>
    <p:sldId id="260" r:id="rId3"/>
    <p:sldId id="261" r:id="rId4"/>
    <p:sldId id="278" r:id="rId5"/>
    <p:sldId id="279" r:id="rId6"/>
    <p:sldId id="282" r:id="rId7"/>
    <p:sldId id="284" r:id="rId8"/>
    <p:sldId id="285" r:id="rId9"/>
    <p:sldId id="288" r:id="rId10"/>
    <p:sldId id="290" r:id="rId11"/>
    <p:sldId id="289" r:id="rId12"/>
    <p:sldId id="291" r:id="rId13"/>
    <p:sldId id="292" r:id="rId14"/>
    <p:sldId id="294" r:id="rId15"/>
    <p:sldId id="293" r:id="rId16"/>
    <p:sldId id="276" r:id="rId17"/>
    <p:sldId id="277" r:id="rId18"/>
  </p:sldIdLst>
  <p:sldSz cx="9144000" cy="6858000" type="screen4x3"/>
  <p:notesSz cx="6797675" cy="9926638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00FF00"/>
    <a:srgbClr val="98C6EA"/>
    <a:srgbClr val="0065BD"/>
    <a:srgbClr val="FF8000"/>
    <a:srgbClr val="B5CA82"/>
    <a:srgbClr val="91AC6B"/>
    <a:srgbClr val="98BDEA"/>
    <a:srgbClr val="7A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3" autoAdjust="0"/>
    <p:restoredTop sz="92707" autoAdjust="0"/>
  </p:normalViewPr>
  <p:slideViewPr>
    <p:cSldViewPr snapToGrid="0">
      <p:cViewPr varScale="1">
        <p:scale>
          <a:sx n="108" d="100"/>
          <a:sy n="108" d="100"/>
        </p:scale>
        <p:origin x="11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ediktibk\Entwicklung\Loadflow\dev\documents\master_thesis\convergence_border_vorstadtnetz_germ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ediktibk\Entwicklung\Loadflow\dev\documents\master_thesis\convergence_border_vorstadtnetz_germa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ediktibk\Entwicklung\Loadflow\dev\documents\master_thesis\comparison_big_net_germa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ediktibk\Entwicklung\Loadflow\dev\documents\master_thesis\comparison_big_net_germa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results!$B$1</c:f>
              <c:strCache>
                <c:ptCount val="1"/>
                <c:pt idx="0">
                  <c:v>Konvergenzgrenze [W]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results!$A$2:$A$12</c15:sqref>
                  </c15:fullRef>
                </c:ext>
              </c:extLst>
              <c:f>(results!$A$3:$A$8,results!$A$10,results!$A$12)</c:f>
              <c:strCache>
                <c:ptCount val="8"/>
                <c:pt idx="0">
                  <c:v>HELM, 64 Bit, LU</c:v>
                </c:pt>
                <c:pt idx="1">
                  <c:v>HELM mit Stromiteration, 64 Bit, LU</c:v>
                </c:pt>
                <c:pt idx="2">
                  <c:v>HELM, 100 Bit, LU</c:v>
                </c:pt>
                <c:pt idx="3">
                  <c:v>HELM, 200 Bit, LU</c:v>
                </c:pt>
                <c:pt idx="4">
                  <c:v>HELM, 1000 Bit, LU</c:v>
                </c:pt>
                <c:pt idx="5">
                  <c:v>HELM, 10000 Bit, LU</c:v>
                </c:pt>
                <c:pt idx="6">
                  <c:v>Stromiteration, LU</c:v>
                </c:pt>
                <c:pt idx="7">
                  <c:v>Newton-Raphson, LU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results!$B$2:$B$12</c15:sqref>
                  </c15:fullRef>
                </c:ext>
              </c:extLst>
              <c:f>(results!$B$3:$B$8,results!$B$10,results!$B$12)</c:f>
              <c:numCache>
                <c:formatCode>0.0000E+00</c:formatCode>
                <c:ptCount val="8"/>
                <c:pt idx="0">
                  <c:v>1972808.8378906299</c:v>
                </c:pt>
                <c:pt idx="1">
                  <c:v>1878051.7579999999</c:v>
                </c:pt>
                <c:pt idx="2">
                  <c:v>1972808.8378906299</c:v>
                </c:pt>
                <c:pt idx="3">
                  <c:v>1973171.2341308601</c:v>
                </c:pt>
                <c:pt idx="4">
                  <c:v>1974020.00427246</c:v>
                </c:pt>
                <c:pt idx="5">
                  <c:v>1974563</c:v>
                </c:pt>
                <c:pt idx="6">
                  <c:v>1825561.523</c:v>
                </c:pt>
                <c:pt idx="7">
                  <c:v>1914062.5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34480"/>
        <c:axId val="11934864"/>
      </c:barChart>
      <c:catAx>
        <c:axId val="1193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934864"/>
        <c:crosses val="autoZero"/>
        <c:auto val="1"/>
        <c:lblAlgn val="ctr"/>
        <c:lblOffset val="100"/>
        <c:noMultiLvlLbl val="0"/>
      </c:catAx>
      <c:valAx>
        <c:axId val="11934864"/>
        <c:scaling>
          <c:orientation val="minMax"/>
          <c:max val="2000000"/>
          <c:min val="1800000"/>
        </c:scaling>
        <c:delete val="0"/>
        <c:axPos val="l"/>
        <c:majorGridlines>
          <c:spPr>
            <a:ln w="9525" cap="flat" cmpd="sng" algn="ctr">
              <a:solidFill>
                <a:schemeClr val="accent4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29292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dirty="0"/>
                  <a:t>Konvergenzgrenze [W]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rgbClr val="292929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934480"/>
        <c:crosses val="autoZero"/>
        <c:crossBetween val="between"/>
        <c:majorUnit val="4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rgbClr val="292929"/>
          </a:solidFill>
        </a:defRPr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results!$B$1</c:f>
              <c:strCache>
                <c:ptCount val="1"/>
                <c:pt idx="0">
                  <c:v>Konvergenzgrenze [W]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results!$A$2:$A$12</c15:sqref>
                  </c15:fullRef>
                </c:ext>
              </c:extLst>
              <c:f>(results!$A$3,results!$A$5:$A$8)</c:f>
              <c:strCache>
                <c:ptCount val="5"/>
                <c:pt idx="0">
                  <c:v>HELM, 64 Bit, LU</c:v>
                </c:pt>
                <c:pt idx="1">
                  <c:v>HELM, 100 Bit, LU</c:v>
                </c:pt>
                <c:pt idx="2">
                  <c:v>HELM, 200 Bit, LU</c:v>
                </c:pt>
                <c:pt idx="3">
                  <c:v>HELM, 1000 Bit, LU</c:v>
                </c:pt>
                <c:pt idx="4">
                  <c:v>HELM, 10000 Bit, LU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results!$B$2:$B$12</c15:sqref>
                  </c15:fullRef>
                </c:ext>
              </c:extLst>
              <c:f>(results!$B$3,results!$B$5:$B$8)</c:f>
              <c:numCache>
                <c:formatCode>0.0000E+00</c:formatCode>
                <c:ptCount val="5"/>
                <c:pt idx="0">
                  <c:v>1972808.8378906299</c:v>
                </c:pt>
                <c:pt idx="1">
                  <c:v>1972808.8378906299</c:v>
                </c:pt>
                <c:pt idx="2">
                  <c:v>1973171.2341308601</c:v>
                </c:pt>
                <c:pt idx="3">
                  <c:v>1974020.00427246</c:v>
                </c:pt>
                <c:pt idx="4">
                  <c:v>1974563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537248"/>
        <c:axId val="147534056"/>
      </c:barChart>
      <c:catAx>
        <c:axId val="14753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7534056"/>
        <c:crosses val="autoZero"/>
        <c:auto val="1"/>
        <c:lblAlgn val="ctr"/>
        <c:lblOffset val="100"/>
        <c:noMultiLvlLbl val="0"/>
      </c:catAx>
      <c:valAx>
        <c:axId val="147534056"/>
        <c:scaling>
          <c:orientation val="minMax"/>
          <c:max val="1976000"/>
          <c:min val="1970000"/>
        </c:scaling>
        <c:delete val="0"/>
        <c:axPos val="l"/>
        <c:majorGridlines>
          <c:spPr>
            <a:ln w="9525" cap="flat" cmpd="sng" algn="ctr">
              <a:solidFill>
                <a:schemeClr val="accent4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29292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Konvergenzgrenze [W]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rgbClr val="292929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0E+00" sourceLinked="0"/>
        <c:majorTickMark val="none"/>
        <c:minorTickMark val="none"/>
        <c:tickLblPos val="nextTo"/>
        <c:spPr>
          <a:noFill/>
          <a:ln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7537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rgbClr val="292929"/>
          </a:solidFill>
        </a:defRPr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Getrennt!$C$1</c:f>
              <c:strCache>
                <c:ptCount val="1"/>
                <c:pt idx="0">
                  <c:v>elapsed time [s]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Getrennt!$A$2:$A$5</c:f>
              <c:strCache>
                <c:ptCount val="4"/>
                <c:pt idx="0">
                  <c:v>Stromiteration (iterativ)</c:v>
                </c:pt>
                <c:pt idx="1">
                  <c:v>HELM (LU) with Stromiteration (iterativ)</c:v>
                </c:pt>
                <c:pt idx="2">
                  <c:v>HELM (LU)</c:v>
                </c:pt>
                <c:pt idx="3">
                  <c:v>PSS SINCAL</c:v>
                </c:pt>
              </c:strCache>
            </c:strRef>
          </c:cat>
          <c:val>
            <c:numRef>
              <c:f>Getrennt!$C$2:$C$5</c:f>
              <c:numCache>
                <c:formatCode>General</c:formatCode>
                <c:ptCount val="4"/>
                <c:pt idx="0">
                  <c:v>1819.7466632999999</c:v>
                </c:pt>
                <c:pt idx="1">
                  <c:v>743.64942910000002</c:v>
                </c:pt>
                <c:pt idx="2">
                  <c:v>148.19044030000001</c:v>
                </c:pt>
                <c:pt idx="3">
                  <c:v>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437408"/>
        <c:axId val="149438976"/>
      </c:barChart>
      <c:catAx>
        <c:axId val="14943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9438976"/>
        <c:crosses val="autoZero"/>
        <c:auto val="1"/>
        <c:lblAlgn val="ctr"/>
        <c:lblOffset val="100"/>
        <c:noMultiLvlLbl val="0"/>
      </c:catAx>
      <c:valAx>
        <c:axId val="14943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4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29292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Laufzeit [s]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rgbClr val="292929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9437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rgbClr val="292929"/>
          </a:solidFill>
        </a:defRPr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Verbunden!$C$1</c:f>
              <c:strCache>
                <c:ptCount val="1"/>
                <c:pt idx="0">
                  <c:v>elapsed time [s]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Verbunden!$A$2:$A$5</c:f>
              <c:strCache>
                <c:ptCount val="4"/>
                <c:pt idx="0">
                  <c:v>HELM (LU) with Stromiteration (iterativ)</c:v>
                </c:pt>
                <c:pt idx="1">
                  <c:v>Stromiteration (iterativ)</c:v>
                </c:pt>
                <c:pt idx="2">
                  <c:v>HELM (LU)</c:v>
                </c:pt>
                <c:pt idx="3">
                  <c:v>PSS SINCAL</c:v>
                </c:pt>
              </c:strCache>
            </c:strRef>
          </c:cat>
          <c:val>
            <c:numRef>
              <c:f>Verbunden!$C$2:$C$5</c:f>
              <c:numCache>
                <c:formatCode>General</c:formatCode>
                <c:ptCount val="4"/>
                <c:pt idx="0">
                  <c:v>2466.2848253000002</c:v>
                </c:pt>
                <c:pt idx="1">
                  <c:v>2458.1135625000002</c:v>
                </c:pt>
                <c:pt idx="2">
                  <c:v>334.87947259999999</c:v>
                </c:pt>
                <c:pt idx="3">
                  <c:v>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702480"/>
        <c:axId val="145703264"/>
      </c:barChart>
      <c:catAx>
        <c:axId val="14570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5703264"/>
        <c:crosses val="autoZero"/>
        <c:auto val="1"/>
        <c:lblAlgn val="ctr"/>
        <c:lblOffset val="100"/>
        <c:noMultiLvlLbl val="0"/>
      </c:catAx>
      <c:valAx>
        <c:axId val="14570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4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29292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Laufzeit [s]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rgbClr val="292929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5702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rgbClr val="292929"/>
          </a:solidFill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3238" y="182563"/>
            <a:ext cx="334803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54488" y="182563"/>
            <a:ext cx="21145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16CBE6C-8E40-49CF-9F96-6879CD321CA0}" type="slidenum">
              <a:rPr lang="de-DE" altLang="de-DE"/>
              <a:pPr/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13242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076C813-D030-4D54-8CF7-53DD0F1B09F5}" type="slidenum">
              <a:rPr lang="de-DE" altLang="de-DE"/>
              <a:pPr/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43082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4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42496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75435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14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24229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15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97456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5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5227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6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9919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7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774746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8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3726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9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47339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10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38621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72855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12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0937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922338" y="347663"/>
            <a:ext cx="223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latin typeface="+mn-lt"/>
                <a:cs typeface="Arial" charset="0"/>
              </a:rPr>
              <a:t>Fakultät für </a:t>
            </a:r>
          </a:p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latin typeface="+mn-lt"/>
                <a:cs typeface="Arial" charset="0"/>
              </a:rPr>
              <a:t>Elektrotechnik und Informationstechnik </a:t>
            </a:r>
          </a:p>
        </p:txBody>
      </p:sp>
      <p:pic>
        <p:nvPicPr>
          <p:cNvPr id="5" name="Picture 3" descr="C:\Dokumente und Einstellungen\Lödl\Desktop\EI_We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31775"/>
            <a:ext cx="43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8000" y="914400"/>
            <a:ext cx="8128000" cy="609600"/>
          </a:xfrm>
        </p:spPr>
        <p:txBody>
          <a:bodyPr/>
          <a:lstStyle/>
          <a:p>
            <a:r>
              <a:rPr lang="de-DE" dirty="0" smtClean="0"/>
              <a:t>Titel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r>
              <a:rPr lang="de-DE" dirty="0" smtClean="0"/>
              <a:t>Text</a:t>
            </a:r>
          </a:p>
        </p:txBody>
      </p:sp>
      <p:sp>
        <p:nvSpPr>
          <p:cNvPr id="8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9794971D-072A-4514-89DD-5B904AF93B8C}" type="datetime1">
              <a:rPr lang="de-DE"/>
              <a:pPr>
                <a:defRPr/>
              </a:pPr>
              <a:t>05.03.2015</a:t>
            </a:fld>
            <a:endParaRPr lang="de-DE" dirty="0"/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B6DFE5-74CF-47B7-8847-D5D2FBDE671E}" type="slidenum">
              <a:rPr lang="de-DE" altLang="de-DE"/>
              <a:pPr/>
              <a:t>‹#›</a:t>
            </a:fld>
            <a:endParaRPr lang="de-DE" altLang="de-DE" dirty="0"/>
          </a:p>
        </p:txBody>
      </p:sp>
      <p:sp>
        <p:nvSpPr>
          <p:cNvPr id="10" name="Fußzeilenplatzhalt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3982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kumente und Einstellungen\Lödl\Desktop\EI_We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31775"/>
            <a:ext cx="43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922338" y="347663"/>
            <a:ext cx="2124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cs typeface="Arial" charset="0"/>
              </a:rPr>
              <a:t>Fachgebiet</a:t>
            </a:r>
          </a:p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cs typeface="Arial" charset="0"/>
              </a:rPr>
              <a:t>Elektrische Energieversorgungsnetze 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8000" y="914400"/>
            <a:ext cx="8128000" cy="609600"/>
          </a:xfrm>
        </p:spPr>
        <p:txBody>
          <a:bodyPr/>
          <a:lstStyle/>
          <a:p>
            <a:r>
              <a:rPr lang="de-DE" dirty="0" smtClean="0"/>
              <a:t>Titel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r>
              <a:rPr lang="de-DE" dirty="0" smtClean="0"/>
              <a:t>Text</a:t>
            </a:r>
          </a:p>
        </p:txBody>
      </p:sp>
      <p:sp>
        <p:nvSpPr>
          <p:cNvPr id="6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D9DFBA9-E87C-4E44-9EE8-83B6FB44D997}" type="datetime1">
              <a:rPr lang="de-DE"/>
              <a:pPr>
                <a:defRPr/>
              </a:pPr>
              <a:t>05.03.2015</a:t>
            </a:fld>
            <a:endParaRPr lang="de-DE" dirty="0"/>
          </a:p>
        </p:txBody>
      </p:sp>
      <p:sp>
        <p:nvSpPr>
          <p:cNvPr id="7" name="Foliennummernplatzhalt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295A60-894C-4865-80E7-2D8040376E90}" type="slidenum">
              <a:rPr lang="de-DE" altLang="de-DE"/>
              <a:pPr/>
              <a:t>‹#›</a:t>
            </a:fld>
            <a:endParaRPr lang="de-DE" altLang="de-DE" dirty="0"/>
          </a:p>
        </p:txBody>
      </p:sp>
      <p:sp>
        <p:nvSpPr>
          <p:cNvPr id="8" name="Fußzeilenplatzhalt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982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55775" y="6400800"/>
            <a:ext cx="6327775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Titel</a:t>
            </a:r>
            <a:endParaRPr lang="de-DE" dirty="0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7150"/>
            <a:ext cx="1190625" cy="31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D609B420-A9F8-4C3D-941C-4FA7B22005FE}" type="datetime1">
              <a:rPr lang="de-DE"/>
              <a:pPr>
                <a:defRPr/>
              </a:pPr>
              <a:t>05.03.2015</a:t>
            </a:fld>
            <a:endParaRPr lang="de-DE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1025" y="6407150"/>
            <a:ext cx="485775" cy="31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TUM Neue Helvetica 55 Regular" pitchFamily="34" charset="0"/>
                <a:cs typeface="Arial" panose="020B0604020202020204" pitchFamily="34" charset="0"/>
              </a:defRPr>
            </a:lvl1pPr>
          </a:lstStyle>
          <a:p>
            <a:fld id="{88C15A18-705B-4611-920F-D36DDCED9AA1}" type="slidenum">
              <a:rPr lang="de-DE" altLang="de-DE"/>
              <a:pPr/>
              <a:t>‹#›</a:t>
            </a:fld>
            <a:endParaRPr lang="de-DE" altLang="de-DE" dirty="0"/>
          </a:p>
        </p:txBody>
      </p:sp>
      <p:pic>
        <p:nvPicPr>
          <p:cNvPr id="1031" name="Picture 2" descr="C:\Users\Flopc\Desktop\ppt\TUMLogo_oZ_Vollfl_blau_RGB.em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6213475" y="479425"/>
            <a:ext cx="18573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900" dirty="0" smtClean="0">
                <a:solidFill>
                  <a:srgbClr val="0065BD"/>
                </a:solidFill>
                <a:latin typeface="+mn-lt"/>
                <a:cs typeface="Arial" charset="0"/>
              </a:rPr>
              <a:t>Technische Universität München</a:t>
            </a:r>
          </a:p>
        </p:txBody>
      </p:sp>
      <p:sp>
        <p:nvSpPr>
          <p:cNvPr id="1033" name="Line 16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rgbClr val="0065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AT" dirty="0"/>
          </a:p>
        </p:txBody>
      </p:sp>
      <p:sp>
        <p:nvSpPr>
          <p:cNvPr id="1034" name="Line 17"/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rgbClr val="0065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AT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03" r:id="rId1"/>
    <p:sldLayoutId id="2147484004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+mj-lt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2"/>
          </a:solidFill>
          <a:latin typeface="+mn-lt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cs typeface="Arial" pitchFamily="34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2"/>
          </a:solidFill>
          <a:latin typeface="+mn-lt"/>
          <a:cs typeface="Arial" pitchFamily="34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  <a:cs typeface="Arial" pitchFamily="34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5"/>
          <p:cNvSpPr txBox="1">
            <a:spLocks noChangeArrowheads="1"/>
          </p:cNvSpPr>
          <p:nvPr/>
        </p:nvSpPr>
        <p:spPr bwMode="auto">
          <a:xfrm>
            <a:off x="0" y="4994275"/>
            <a:ext cx="9144000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de-DE" sz="1600" dirty="0" smtClean="0">
                <a:solidFill>
                  <a:srgbClr val="292929"/>
                </a:solidFill>
                <a:latin typeface="+mn-lt"/>
                <a:cs typeface="Arial" charset="0"/>
              </a:rPr>
              <a:t>Markus </a:t>
            </a:r>
            <a:r>
              <a:rPr lang="de-DE" sz="1600" dirty="0" smtClean="0">
                <a:solidFill>
                  <a:srgbClr val="292929"/>
                </a:solidFill>
                <a:latin typeface="+mn-lt"/>
                <a:cs typeface="Arial" charset="0"/>
              </a:rPr>
              <a:t>Meyer/12.03.2015</a:t>
            </a:r>
            <a:r>
              <a:rPr lang="de-DE" sz="1600" b="1" dirty="0" smtClean="0">
                <a:solidFill>
                  <a:srgbClr val="292929"/>
                </a:solidFill>
                <a:latin typeface="+mn-lt"/>
                <a:cs typeface="Arial" charset="0"/>
              </a:rPr>
              <a:t/>
            </a:r>
            <a:br>
              <a:rPr lang="de-DE" sz="1600" b="1" dirty="0" smtClean="0">
                <a:solidFill>
                  <a:srgbClr val="292929"/>
                </a:solidFill>
                <a:latin typeface="+mn-lt"/>
                <a:cs typeface="Arial" charset="0"/>
              </a:rPr>
            </a:br>
            <a:endParaRPr lang="de-DE" sz="1400" b="1" dirty="0" smtClean="0">
              <a:solidFill>
                <a:srgbClr val="292929"/>
              </a:solidFill>
              <a:latin typeface="+mn-lt"/>
              <a:cs typeface="Arial" charset="0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de-DE" sz="1400" dirty="0" smtClean="0">
                <a:solidFill>
                  <a:srgbClr val="292929"/>
                </a:solidFill>
                <a:latin typeface="+mn-lt"/>
                <a:cs typeface="Arial" charset="0"/>
              </a:rPr>
              <a:t>Technische Universität München, 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de-DE" sz="1400" dirty="0" smtClean="0">
                <a:solidFill>
                  <a:srgbClr val="292929"/>
                </a:solidFill>
                <a:latin typeface="+mn-lt"/>
                <a:cs typeface="Arial" charset="0"/>
              </a:rPr>
              <a:t>Fachgebiet Elektrische Energieversorgungsnetze</a:t>
            </a: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679450" y="2106613"/>
            <a:ext cx="7786688" cy="115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de-DE" sz="3200" dirty="0" smtClean="0">
                <a:solidFill>
                  <a:srgbClr val="0065BD"/>
                </a:solidFill>
                <a:latin typeface="+mj-lt"/>
                <a:cs typeface="Arial" charset="0"/>
              </a:rPr>
              <a:t>Implementierung und Evaluierung von Holomorphic Embedding Load Flow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77863" y="1600200"/>
            <a:ext cx="7788275" cy="506413"/>
          </a:xfrm>
        </p:spPr>
        <p:txBody>
          <a:bodyPr anchor="t"/>
          <a:lstStyle/>
          <a:p>
            <a:pPr algn="ctr"/>
            <a:r>
              <a:rPr lang="de-DE" altLang="de-DE" sz="2000" dirty="0" smtClean="0">
                <a:solidFill>
                  <a:schemeClr val="bg2"/>
                </a:solidFill>
              </a:rPr>
              <a:t>Abschlussvortrag Masterthesis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42938" y="3935413"/>
            <a:ext cx="785812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de-DE" kern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rPr>
              <a:t>Benedikt Schmidt (benedikt.schmidt@tum.de)</a:t>
            </a:r>
            <a:endParaRPr lang="de-DE" kern="0" dirty="0">
              <a:solidFill>
                <a:schemeClr val="bg2"/>
              </a:solidFill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Ergebnisse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05.03.2015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10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1"/>
            <a:ext cx="8340725" cy="2625212"/>
          </a:xfrm>
        </p:spPr>
        <p:txBody>
          <a:bodyPr/>
          <a:lstStyle/>
          <a:p>
            <a:r>
              <a:rPr lang="de-AT" altLang="de-DE" dirty="0" smtClean="0"/>
              <a:t>Vergleich des Konvergenzverhaltens anhand des Vorstadtnetzes</a:t>
            </a:r>
          </a:p>
          <a:p>
            <a:pPr lvl="1"/>
            <a:r>
              <a:rPr lang="de-AT" altLang="de-DE" dirty="0" smtClean="0"/>
              <a:t>Erhöhung der Leistung bis das jeweilige Verfahren nicht mehr konvergiert</a:t>
            </a:r>
          </a:p>
          <a:p>
            <a:r>
              <a:rPr lang="de-AT" altLang="de-DE" dirty="0" smtClean="0"/>
              <a:t>Evaluierung für größere Netze anhand des Netzes der </a:t>
            </a:r>
            <a:r>
              <a:rPr lang="de-AT" altLang="de-DE" dirty="0" err="1" smtClean="0"/>
              <a:t>infra</a:t>
            </a:r>
            <a:r>
              <a:rPr lang="de-AT" altLang="de-DE" dirty="0" smtClean="0"/>
              <a:t> </a:t>
            </a:r>
            <a:r>
              <a:rPr lang="de-AT" altLang="de-DE" dirty="0" err="1" smtClean="0"/>
              <a:t>fürth</a:t>
            </a:r>
            <a:endParaRPr lang="de-AT" altLang="de-DE" dirty="0" smtClean="0"/>
          </a:p>
          <a:p>
            <a:pPr lvl="1"/>
            <a:r>
              <a:rPr lang="de-AT" altLang="de-DE" dirty="0" smtClean="0"/>
              <a:t>Modifiziert aufgrund von Einschränkungen in </a:t>
            </a:r>
            <a:r>
              <a:rPr lang="de-AT" altLang="de-DE" dirty="0" smtClean="0"/>
              <a:t>HELM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65430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Konvergenzverhalten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05.03.2015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11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919463"/>
              </p:ext>
            </p:extLst>
          </p:nvPr>
        </p:nvGraphicFramePr>
        <p:xfrm>
          <a:off x="252412" y="1524000"/>
          <a:ext cx="8639176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508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Konvergenzverhalten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05.03.2015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12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9295888"/>
              </p:ext>
            </p:extLst>
          </p:nvPr>
        </p:nvGraphicFramePr>
        <p:xfrm>
          <a:off x="252412" y="1524000"/>
          <a:ext cx="8639176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759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Netz der </a:t>
            </a:r>
            <a:r>
              <a:rPr lang="de-DE" altLang="de-DE" dirty="0" err="1" smtClean="0"/>
              <a:t>infra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fürth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05.03.2015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13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93" y="1524000"/>
            <a:ext cx="4019612" cy="4771247"/>
          </a:xfrm>
          <a:prstGeom prst="rect">
            <a:avLst/>
          </a:prstGeom>
        </p:spPr>
      </p:pic>
      <p:sp>
        <p:nvSpPr>
          <p:cNvPr id="8" name="Textplatzhalter 2"/>
          <p:cNvSpPr>
            <a:spLocks noGrp="1"/>
          </p:cNvSpPr>
          <p:nvPr>
            <p:ph type="body" idx="4294967295"/>
          </p:nvPr>
        </p:nvSpPr>
        <p:spPr>
          <a:xfrm>
            <a:off x="4332303" y="1953087"/>
            <a:ext cx="4658804" cy="4270160"/>
          </a:xfrm>
        </p:spPr>
        <p:txBody>
          <a:bodyPr/>
          <a:lstStyle/>
          <a:p>
            <a:r>
              <a:rPr lang="de-AT" altLang="de-DE" dirty="0" smtClean="0"/>
              <a:t>57000 Knoten</a:t>
            </a:r>
          </a:p>
          <a:p>
            <a:r>
              <a:rPr lang="de-AT" altLang="de-DE" dirty="0" smtClean="0"/>
              <a:t>Modifikation für HELM:</a:t>
            </a:r>
          </a:p>
          <a:p>
            <a:pPr lvl="1"/>
            <a:r>
              <a:rPr lang="de-AT" altLang="de-DE" dirty="0" smtClean="0"/>
              <a:t>Geregelte Elemente entfernt</a:t>
            </a:r>
          </a:p>
          <a:p>
            <a:r>
              <a:rPr lang="de-AT" altLang="de-DE" dirty="0" smtClean="0"/>
              <a:t>2 Varianten:</a:t>
            </a:r>
          </a:p>
          <a:p>
            <a:pPr lvl="1"/>
            <a:r>
              <a:rPr lang="de-AT" altLang="de-DE" dirty="0" smtClean="0"/>
              <a:t>3 Teilnetze</a:t>
            </a:r>
          </a:p>
          <a:p>
            <a:pPr lvl="1"/>
            <a:r>
              <a:rPr lang="de-AT" altLang="de-DE" dirty="0" smtClean="0"/>
              <a:t>Gesamtnetz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22560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Netz der </a:t>
            </a:r>
            <a:r>
              <a:rPr lang="de-DE" altLang="de-DE" dirty="0" err="1" smtClean="0"/>
              <a:t>infra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fürth</a:t>
            </a:r>
            <a:r>
              <a:rPr lang="de-DE" altLang="de-DE" dirty="0"/>
              <a:t> </a:t>
            </a:r>
            <a:r>
              <a:rPr lang="de-DE" altLang="de-DE" dirty="0" smtClean="0"/>
              <a:t>– 3 Teilnetze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05.03.2015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14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741638"/>
              </p:ext>
            </p:extLst>
          </p:nvPr>
        </p:nvGraphicFramePr>
        <p:xfrm>
          <a:off x="457200" y="1643455"/>
          <a:ext cx="8229600" cy="4473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775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Netz der </a:t>
            </a:r>
            <a:r>
              <a:rPr lang="de-DE" altLang="de-DE" dirty="0" err="1" smtClean="0"/>
              <a:t>infra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fürth</a:t>
            </a:r>
            <a:r>
              <a:rPr lang="de-DE" altLang="de-DE" dirty="0"/>
              <a:t> </a:t>
            </a:r>
            <a:r>
              <a:rPr lang="de-DE" altLang="de-DE" dirty="0" smtClean="0"/>
              <a:t>– Gesamtnetz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05.03.2015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15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6897041"/>
              </p:ext>
            </p:extLst>
          </p:nvPr>
        </p:nvGraphicFramePr>
        <p:xfrm>
          <a:off x="270560" y="1524000"/>
          <a:ext cx="8553844" cy="4610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73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altLang="de-DE" dirty="0" smtClean="0"/>
              <a:t>Zusammenfassung</a:t>
            </a:r>
            <a:endParaRPr lang="de-DE" alt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05.03.2015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16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4294967295"/>
          </p:nvPr>
        </p:nvSpPr>
        <p:spPr>
          <a:xfrm>
            <a:off x="2060605" y="2521625"/>
            <a:ext cx="5022789" cy="795574"/>
          </a:xfrm>
          <a:ln w="63500" cap="rnd">
            <a:solidFill>
              <a:srgbClr val="00FF00"/>
            </a:solidFill>
          </a:ln>
        </p:spPr>
        <p:txBody>
          <a:bodyPr/>
          <a:lstStyle/>
          <a:p>
            <a:r>
              <a:rPr lang="de-AT" altLang="de-DE" dirty="0" smtClean="0"/>
              <a:t>Besseres Konvergenzverhalten</a:t>
            </a:r>
            <a:endParaRPr lang="de-DE" altLang="de-DE" dirty="0" smtClean="0"/>
          </a:p>
          <a:p>
            <a:r>
              <a:rPr lang="de-AT" altLang="de-DE" dirty="0" smtClean="0"/>
              <a:t>Auch für große Netze einsetzbar</a:t>
            </a:r>
            <a:endParaRPr lang="de-DE" altLang="de-DE" dirty="0" smtClean="0"/>
          </a:p>
        </p:txBody>
      </p:sp>
      <p:sp>
        <p:nvSpPr>
          <p:cNvPr id="2" name="Rectangle 1"/>
          <p:cNvSpPr/>
          <p:nvPr/>
        </p:nvSpPr>
        <p:spPr>
          <a:xfrm>
            <a:off x="2060606" y="1568572"/>
            <a:ext cx="5022788" cy="707886"/>
          </a:xfrm>
          <a:prstGeom prst="rect">
            <a:avLst/>
          </a:prstGeom>
          <a:ln w="63500" cap="rnd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altLang="de-DE" dirty="0" smtClean="0">
                <a:solidFill>
                  <a:schemeClr val="bg2"/>
                </a:solidFill>
              </a:rPr>
              <a:t>Langsamer als iterative Verfahren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altLang="de-DE" dirty="0" smtClean="0">
                <a:solidFill>
                  <a:schemeClr val="bg2"/>
                </a:solidFill>
              </a:rPr>
              <a:t>Bisher nur PQ- und PV-Knoten möglich</a:t>
            </a:r>
            <a:endParaRPr lang="de-DE" altLang="de-DE" dirty="0">
              <a:solidFill>
                <a:schemeClr val="bg2"/>
              </a:solidFill>
            </a:endParaRPr>
          </a:p>
        </p:txBody>
      </p:sp>
      <p:grpSp>
        <p:nvGrpSpPr>
          <p:cNvPr id="5120" name="Group 5119"/>
          <p:cNvGrpSpPr/>
          <p:nvPr/>
        </p:nvGrpSpPr>
        <p:grpSpPr>
          <a:xfrm>
            <a:off x="1003111" y="3892570"/>
            <a:ext cx="7080439" cy="1671848"/>
            <a:chOff x="1003111" y="3892570"/>
            <a:chExt cx="7080439" cy="1671848"/>
          </a:xfrm>
        </p:grpSpPr>
        <p:sp>
          <p:nvSpPr>
            <p:cNvPr id="15" name="Rectangle 14"/>
            <p:cNvSpPr/>
            <p:nvPr/>
          </p:nvSpPr>
          <p:spPr bwMode="auto">
            <a:xfrm>
              <a:off x="7166119" y="4954870"/>
              <a:ext cx="917431" cy="290757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AT" sz="1400" b="0" i="0" u="none" strike="noStrike" cap="none" normalizeH="0" baseline="0" dirty="0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Arial" charset="0"/>
                </a:rPr>
                <a:t>HELM</a:t>
              </a:r>
            </a:p>
          </p:txBody>
        </p:sp>
        <p:sp>
          <p:nvSpPr>
            <p:cNvPr id="10" name="Diamond 9"/>
            <p:cNvSpPr/>
            <p:nvPr/>
          </p:nvSpPr>
          <p:spPr bwMode="auto">
            <a:xfrm>
              <a:off x="4443866" y="4641139"/>
              <a:ext cx="1970842" cy="923279"/>
            </a:xfrm>
            <a:prstGeom prst="diamond">
              <a:avLst/>
            </a:prstGeom>
            <a:solidFill>
              <a:schemeClr val="bg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AT" sz="1200" b="0" i="0" u="none" strike="noStrike" cap="none" normalizeH="0" baseline="0" dirty="0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Arial" charset="0"/>
                </a:rPr>
                <a:t>Nur PQ- und PV-Knoten?</a:t>
              </a:r>
            </a:p>
          </p:txBody>
        </p:sp>
        <p:sp>
          <p:nvSpPr>
            <p:cNvPr id="12" name="Diamond 11"/>
            <p:cNvSpPr/>
            <p:nvPr/>
          </p:nvSpPr>
          <p:spPr bwMode="auto">
            <a:xfrm>
              <a:off x="1748566" y="4638611"/>
              <a:ext cx="1970842" cy="923279"/>
            </a:xfrm>
            <a:prstGeom prst="diamond">
              <a:avLst/>
            </a:prstGeom>
            <a:solidFill>
              <a:schemeClr val="bg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AT" sz="1200" b="0" i="0" u="none" strike="noStrike" cap="none" normalizeH="0" baseline="0" dirty="0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Arial" charset="0"/>
                </a:rPr>
                <a:t>Laufzeit wichtig?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1003111" y="5100250"/>
              <a:ext cx="79308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3694904" y="5100250"/>
              <a:ext cx="79308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6386697" y="5100249"/>
              <a:ext cx="79308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Rectangle 18"/>
            <p:cNvSpPr/>
            <p:nvPr/>
          </p:nvSpPr>
          <p:spPr bwMode="auto">
            <a:xfrm>
              <a:off x="7166119" y="3892570"/>
              <a:ext cx="917431" cy="290757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AT" sz="1400" b="0" i="0" u="none" strike="noStrike" cap="none" normalizeH="0" baseline="0" dirty="0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Arial" charset="0"/>
                </a:rPr>
                <a:t>FDLF</a:t>
              </a:r>
            </a:p>
          </p:txBody>
        </p:sp>
        <p:cxnSp>
          <p:nvCxnSpPr>
            <p:cNvPr id="20" name="Straight Arrow Connector 19"/>
            <p:cNvCxnSpPr>
              <a:endCxn id="19" idx="1"/>
            </p:cNvCxnSpPr>
            <p:nvPr/>
          </p:nvCxnSpPr>
          <p:spPr bwMode="auto">
            <a:xfrm flipV="1">
              <a:off x="5429287" y="4037949"/>
              <a:ext cx="1736832" cy="2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Connector 21"/>
            <p:cNvCxnSpPr>
              <a:stCxn id="10" idx="0"/>
            </p:cNvCxnSpPr>
            <p:nvPr/>
          </p:nvCxnSpPr>
          <p:spPr bwMode="auto">
            <a:xfrm flipV="1">
              <a:off x="5429287" y="4040476"/>
              <a:ext cx="0" cy="6006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V="1">
              <a:off x="2736902" y="4040476"/>
              <a:ext cx="0" cy="6006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V="1">
              <a:off x="2733987" y="4037949"/>
              <a:ext cx="2695300" cy="25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2733987" y="4419440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AT" sz="1200" dirty="0" smtClean="0">
                  <a:solidFill>
                    <a:srgbClr val="292929"/>
                  </a:solidFill>
                </a:rPr>
                <a:t>ja</a:t>
              </a:r>
              <a:endParaRPr lang="de-AT" sz="1200" dirty="0">
                <a:solidFill>
                  <a:srgbClr val="292929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12108" y="4419441"/>
              <a:ext cx="4732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AT" sz="1200" dirty="0" smtClean="0">
                  <a:solidFill>
                    <a:srgbClr val="292929"/>
                  </a:solidFill>
                </a:rPr>
                <a:t>nein</a:t>
              </a:r>
              <a:endParaRPr lang="de-AT" sz="1200" dirty="0">
                <a:solidFill>
                  <a:srgbClr val="292929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09875" y="4750560"/>
              <a:ext cx="4732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AT" sz="1200" dirty="0" smtClean="0">
                  <a:solidFill>
                    <a:srgbClr val="292929"/>
                  </a:solidFill>
                </a:rPr>
                <a:t>nein</a:t>
              </a:r>
              <a:endParaRPr lang="de-AT" sz="1200" dirty="0">
                <a:solidFill>
                  <a:srgbClr val="292929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35481" y="4750560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AT" sz="1200" dirty="0" smtClean="0">
                  <a:solidFill>
                    <a:srgbClr val="292929"/>
                  </a:solidFill>
                </a:rPr>
                <a:t>ja</a:t>
              </a:r>
              <a:endParaRPr lang="de-AT" sz="1200" dirty="0">
                <a:solidFill>
                  <a:srgbClr val="29292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33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05.03.2015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17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540075"/>
            <a:ext cx="81264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200" kern="0" dirty="0" smtClean="0"/>
              <a:t>Vielen Dank für Ihre Aufmerksamkeit.</a:t>
            </a:r>
            <a:br>
              <a:rPr lang="de-DE" altLang="de-DE" sz="3200" kern="0" dirty="0" smtClean="0"/>
            </a:br>
            <a:endParaRPr lang="de-DE" altLang="de-DE" sz="3200" kern="0" dirty="0" smtClean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43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Gliederung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altLang="de-DE" dirty="0" smtClean="0"/>
              <a:t>Motivation</a:t>
            </a:r>
          </a:p>
          <a:p>
            <a:pPr>
              <a:lnSpc>
                <a:spcPct val="200000"/>
              </a:lnSpc>
            </a:pPr>
            <a:r>
              <a:rPr lang="de-DE" altLang="de-DE" dirty="0" smtClean="0"/>
              <a:t>Holomorphic Embedding Load Flow (HELM)</a:t>
            </a:r>
          </a:p>
          <a:p>
            <a:pPr>
              <a:lnSpc>
                <a:spcPct val="200000"/>
              </a:lnSpc>
            </a:pPr>
            <a:r>
              <a:rPr lang="de-DE" altLang="de-DE" dirty="0" smtClean="0"/>
              <a:t>Ergebnisse</a:t>
            </a:r>
          </a:p>
          <a:p>
            <a:pPr>
              <a:lnSpc>
                <a:spcPct val="200000"/>
              </a:lnSpc>
            </a:pPr>
            <a:r>
              <a:rPr lang="de-DE" altLang="de-DE" dirty="0" smtClean="0"/>
              <a:t>Zusammenfassung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05.03.2015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2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Motivation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1"/>
            <a:ext cx="8340725" cy="1887794"/>
          </a:xfrm>
        </p:spPr>
        <p:txBody>
          <a:bodyPr/>
          <a:lstStyle/>
          <a:p>
            <a:r>
              <a:rPr lang="de-DE" altLang="de-DE" dirty="0" smtClean="0"/>
              <a:t>Iterative Verfahren konvergieren für kritische Lastfälle nicht</a:t>
            </a:r>
          </a:p>
          <a:p>
            <a:r>
              <a:rPr lang="de-DE" altLang="de-DE" dirty="0" smtClean="0"/>
              <a:t>Iterative Verfahren können (theoretisch) gegen unphysikalische Lösungen konvergieren</a:t>
            </a:r>
          </a:p>
          <a:p>
            <a:r>
              <a:rPr lang="de-DE" altLang="de-DE" dirty="0" smtClean="0"/>
              <a:t>HELM benötigt keine Startwerte</a:t>
            </a:r>
          </a:p>
          <a:p>
            <a:r>
              <a:rPr lang="de-DE" altLang="de-DE" dirty="0" smtClean="0"/>
              <a:t>HELM konvergiert theoretisch genau dann, wenn das Netz stabil ist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05.03.2015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3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4294967295"/>
          </p:nvPr>
        </p:nvSpPr>
        <p:spPr>
          <a:xfrm>
            <a:off x="1213872" y="4196989"/>
            <a:ext cx="6447557" cy="410711"/>
          </a:xfrm>
          <a:solidFill>
            <a:schemeClr val="tx2">
              <a:alpha val="25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 algn="just">
              <a:buNone/>
            </a:pPr>
            <a:r>
              <a:rPr lang="de-DE" altLang="de-DE" dirty="0" smtClean="0"/>
              <a:t>Ziel: Anwendung von HELM auf das Netz der </a:t>
            </a:r>
            <a:r>
              <a:rPr lang="de-DE" altLang="de-DE" dirty="0" err="1" smtClean="0"/>
              <a:t>infra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fürth</a:t>
            </a:r>
            <a:endParaRPr lang="de-DE" altLang="de-DE" dirty="0" smtClean="0"/>
          </a:p>
          <a:p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71596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HELM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1"/>
            <a:ext cx="8340725" cy="1887794"/>
          </a:xfrm>
        </p:spPr>
        <p:txBody>
          <a:bodyPr/>
          <a:lstStyle/>
          <a:p>
            <a:r>
              <a:rPr lang="de-DE" altLang="de-DE" dirty="0" smtClean="0"/>
              <a:t>2012 erstmals präsentiert von Antonio Trias</a:t>
            </a:r>
            <a:r>
              <a:rPr lang="de-DE" altLang="de-DE" baseline="30000" dirty="0" smtClean="0"/>
              <a:t>1</a:t>
            </a:r>
            <a:endParaRPr lang="de-DE" altLang="de-DE" dirty="0"/>
          </a:p>
          <a:p>
            <a:r>
              <a:rPr lang="de-DE" altLang="de-DE" dirty="0"/>
              <a:t>patentiert in den </a:t>
            </a:r>
            <a:r>
              <a:rPr lang="de-DE" altLang="de-DE" dirty="0" smtClean="0"/>
              <a:t>USA</a:t>
            </a:r>
            <a:endParaRPr lang="de-DE" altLang="de-DE" baseline="30000" dirty="0" smtClean="0"/>
          </a:p>
          <a:p>
            <a:r>
              <a:rPr lang="de-DE" altLang="de-DE" dirty="0" smtClean="0"/>
              <a:t>Implementierung bisher nur HELM-Flow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05.03.2015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4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4294967295"/>
          </p:nvPr>
        </p:nvSpPr>
        <p:spPr>
          <a:xfrm>
            <a:off x="362718" y="5948517"/>
            <a:ext cx="8340725" cy="33429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aseline="30000" dirty="0" smtClean="0"/>
              <a:t>1</a:t>
            </a:r>
            <a:r>
              <a:rPr lang="de-DE" altLang="de-DE" dirty="0" smtClean="0"/>
              <a:t> </a:t>
            </a:r>
            <a:r>
              <a:rPr lang="en-US" sz="1400" dirty="0"/>
              <a:t>A. Trias, </a:t>
            </a:r>
            <a:r>
              <a:rPr lang="en-US" sz="1400" i="1" dirty="0"/>
              <a:t>The Holomorphic Embedding Load Flow Method</a:t>
            </a:r>
            <a:r>
              <a:rPr lang="en-US" sz="1400" dirty="0"/>
              <a:t>, </a:t>
            </a:r>
            <a:r>
              <a:rPr lang="en-US" sz="1400" dirty="0" smtClean="0"/>
              <a:t>IEEE PES </a:t>
            </a:r>
            <a:r>
              <a:rPr lang="en-US" sz="1400" dirty="0"/>
              <a:t>General Meeting, July 2012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de-DE" altLang="de-DE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89226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/>
              <a:t>HELM</a:t>
            </a:r>
            <a:endParaRPr lang="de-DE" altLang="de-DE" dirty="0" smtClean="0"/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1"/>
            <a:ext cx="8340725" cy="427702"/>
          </a:xfrm>
        </p:spPr>
        <p:txBody>
          <a:bodyPr/>
          <a:lstStyle/>
          <a:p>
            <a:r>
              <a:rPr lang="de-DE" altLang="de-DE" dirty="0" smtClean="0"/>
              <a:t>Ausgangspunkt ist die Leistungsbilanz am Knoten 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05.03.2015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5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74578" y="2374490"/>
                <a:ext cx="2149819" cy="75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578" y="2374490"/>
                <a:ext cx="2149819" cy="7502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platzhalter 2"/>
          <p:cNvSpPr>
            <a:spLocks noGrp="1"/>
          </p:cNvSpPr>
          <p:nvPr>
            <p:ph type="body" idx="4294967295"/>
          </p:nvPr>
        </p:nvSpPr>
        <p:spPr>
          <a:xfrm>
            <a:off x="507999" y="3240711"/>
            <a:ext cx="8340725" cy="408011"/>
          </a:xfrm>
        </p:spPr>
        <p:txBody>
          <a:bodyPr/>
          <a:lstStyle/>
          <a:p>
            <a:r>
              <a:rPr lang="de-DE" altLang="de-DE" dirty="0" smtClean="0"/>
              <a:t>Embedding eines Parameter 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18953" y="3781035"/>
                <a:ext cx="4379339" cy="75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𝑠𝐼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953" y="3781035"/>
                <a:ext cx="4379339" cy="7502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platzhalter 2"/>
          <p:cNvSpPr>
            <a:spLocks noGrp="1"/>
          </p:cNvSpPr>
          <p:nvPr>
            <p:ph type="body" idx="4294967295"/>
          </p:nvPr>
        </p:nvSpPr>
        <p:spPr>
          <a:xfrm>
            <a:off x="507999" y="4580564"/>
            <a:ext cx="8340725" cy="447372"/>
          </a:xfrm>
        </p:spPr>
        <p:txBody>
          <a:bodyPr/>
          <a:lstStyle/>
          <a:p>
            <a:r>
              <a:rPr lang="de-DE" altLang="de-DE" dirty="0" smtClean="0"/>
              <a:t>Entwicklung der Spannungsfunktionen in eine Laurent-Reihe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10680" y="5077260"/>
                <a:ext cx="1930337" cy="874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680" y="5077260"/>
                <a:ext cx="1930337" cy="8740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78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Koeffizientenvergleich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05.03.2015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6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91725" y="2030908"/>
                <a:ext cx="5891165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𝑠𝐼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725" y="2030908"/>
                <a:ext cx="5891165" cy="990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91725" y="3848736"/>
                <a:ext cx="1680973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725" y="3848736"/>
                <a:ext cx="1680973" cy="7469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12265" y="3842386"/>
                <a:ext cx="3219471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265" y="3842386"/>
                <a:ext cx="3219471" cy="746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756585" y="4773488"/>
                <a:ext cx="3161443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585" y="4773488"/>
                <a:ext cx="3161443" cy="7469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76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Berechnung der Koeffizienten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05.03.2015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7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000014" y="2316048"/>
                <a:ext cx="5143972" cy="8202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𝑃𝑄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falls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PQ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Knoten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𝑃𝑉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falls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PV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Knoten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014" y="2316048"/>
                <a:ext cx="5143972" cy="8202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1503" y="3648792"/>
                <a:ext cx="4779705" cy="11396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𝑃𝑄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503" y="3648792"/>
                <a:ext cx="4779705" cy="11396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3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Auswertung der Spannungsfunktionen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05.03.2015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8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508000" y="1828801"/>
                <a:ext cx="8340725" cy="2625212"/>
              </a:xfrm>
            </p:spPr>
            <p:txBody>
              <a:bodyPr/>
              <a:lstStyle/>
              <a:p>
                <a:r>
                  <a:rPr lang="de-DE" altLang="de-DE" dirty="0" smtClean="0"/>
                  <a:t>Direkte Auswertung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de-DE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de-DE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de-DE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de-DE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de-DE" b="0" i="0" smtClean="0">
                        <a:latin typeface="Cambria Math" panose="02040503050406030204" pitchFamily="18" charset="0"/>
                      </a:rPr>
                      <m:t>=1)</m:t>
                    </m:r>
                    <m:r>
                      <a:rPr lang="de-DE" altLang="de-DE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de-DE" altLang="de-DE" dirty="0" smtClean="0"/>
                  <a:t> in der Regel nicht möglich wegen </a:t>
                </a:r>
                <a14:m>
                  <m:oMath xmlns:m="http://schemas.openxmlformats.org/officeDocument/2006/math"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de-DE" altLang="de-DE" dirty="0" smtClean="0"/>
              </a:p>
              <a:p>
                <a:r>
                  <a:rPr lang="de-DE" altLang="de-DE" dirty="0" smtClean="0"/>
                  <a:t>Auswertung mittels einer analytischen Fortsetzung</a:t>
                </a:r>
              </a:p>
              <a:p>
                <a:r>
                  <a:rPr lang="de-DE" altLang="de-DE" dirty="0" smtClean="0"/>
                  <a:t>In der Praxis gute Ergebnisse mit Wynn‘s Epsilon Algorithmus</a:t>
                </a:r>
              </a:p>
            </p:txBody>
          </p:sp>
        </mc:Choice>
        <mc:Fallback xmlns="">
          <p:sp>
            <p:nvSpPr>
              <p:cNvPr id="8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8000" y="1828801"/>
                <a:ext cx="8340725" cy="2625212"/>
              </a:xfrm>
              <a:blipFill rotWithShape="0">
                <a:blip r:embed="rId3"/>
                <a:stretch>
                  <a:fillRect l="-657" t="-18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4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Berechnung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05.03.2015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9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508000" y="1828800"/>
                <a:ext cx="8340725" cy="2064774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de-DE" altLang="de-DE" dirty="0" smtClean="0"/>
                  <a:t>Berechnung der rechten Seiten des Gleichungssystems durch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𝑃𝑄</m:t>
                        </m:r>
                      </m:sub>
                    </m:sSub>
                  </m:oMath>
                </a14:m>
                <a:r>
                  <a:rPr lang="en-US" altLang="de-DE" b="0" dirty="0" smtClean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altLang="de-DE" b="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altLang="de-DE" dirty="0" smtClean="0"/>
                  <a:t>Lösung des Gleichungssystems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altLang="de-DE" dirty="0" smtClean="0"/>
                  <a:t>Auswertung der Spannungsfunktionen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altLang="de-DE" dirty="0" smtClean="0"/>
                  <a:t>Wiederholen bis die Lösung ausreichend exakt ist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de-DE" b="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de-DE" altLang="de-DE" dirty="0" smtClean="0"/>
              </a:p>
            </p:txBody>
          </p:sp>
        </mc:Choice>
        <mc:Fallback xmlns="">
          <p:sp>
            <p:nvSpPr>
              <p:cNvPr id="8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8000" y="1828800"/>
                <a:ext cx="8340725" cy="2064774"/>
              </a:xfrm>
              <a:blipFill rotWithShape="0">
                <a:blip r:embed="rId3"/>
                <a:stretch>
                  <a:fillRect l="-657" t="-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38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unt - XX-JJ-MM-TT-VvV-Ahndorf-FA-Titel">
  <a:themeElements>
    <a:clrScheme name="TUM CD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1_Bunt - XX-JJ-MM-TT-VvV-Ahndorf-FA-Titel">
      <a:majorFont>
        <a:latin typeface="TUM Neue Helvetica 55 Regular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Bunt - XX-JJ-MM-TT-VvV-Ahndorf-FA-Titel</Template>
  <TotalTime>0</TotalTime>
  <Words>435</Words>
  <Application>Microsoft Office PowerPoint</Application>
  <PresentationFormat>On-screen Show (4:3)</PresentationFormat>
  <Paragraphs>140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Cambria Math</vt:lpstr>
      <vt:lpstr>TUM Neue Helvetica 55 Regular</vt:lpstr>
      <vt:lpstr>1_Bunt - XX-JJ-MM-TT-VvV-Ahndorf-FA-Titel</vt:lpstr>
      <vt:lpstr>Abschlussvortrag Masterthesis</vt:lpstr>
      <vt:lpstr>Gliederung</vt:lpstr>
      <vt:lpstr>Motivation</vt:lpstr>
      <vt:lpstr>HELM</vt:lpstr>
      <vt:lpstr>HELM</vt:lpstr>
      <vt:lpstr>Koeffizientenvergleich</vt:lpstr>
      <vt:lpstr>Berechnung der Koeffizienten</vt:lpstr>
      <vt:lpstr>Auswertung der Spannungsfunktionen</vt:lpstr>
      <vt:lpstr>Berechnung</vt:lpstr>
      <vt:lpstr>Ergebnisse</vt:lpstr>
      <vt:lpstr>Konvergenzverhalten</vt:lpstr>
      <vt:lpstr>Konvergenzverhalten</vt:lpstr>
      <vt:lpstr>Netz der infra fürth</vt:lpstr>
      <vt:lpstr>Netz der infra fürth – 3 Teilnetze</vt:lpstr>
      <vt:lpstr>Netz der infra fürth – Gesamtnetz</vt:lpstr>
      <vt:lpstr>Zusammenfassung</vt:lpstr>
      <vt:lpstr>PowerPoint Presentation</vt:lpstr>
    </vt:vector>
  </TitlesOfParts>
  <Company>Fachgebiert EEN / TU- München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Design, Dimensioning, Engineering and  Control of Energy Distribution Networks characterized by a High Degree of  Decentralized and Fluctuating Generation</dc:title>
  <dc:creator>Thomas Tripp</dc:creator>
  <cp:lastModifiedBy>benediktibk</cp:lastModifiedBy>
  <cp:revision>664</cp:revision>
  <dcterms:created xsi:type="dcterms:W3CDTF">2008-10-06T10:50:40Z</dcterms:created>
  <dcterms:modified xsi:type="dcterms:W3CDTF">2015-03-05T09:49:58Z</dcterms:modified>
</cp:coreProperties>
</file>