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</p:sldMasterIdLst>
  <p:notesMasterIdLst>
    <p:notesMasterId r:id="rId9"/>
  </p:notesMasterIdLst>
  <p:handoutMasterIdLst>
    <p:handoutMasterId r:id="rId10"/>
  </p:handoutMasterIdLst>
  <p:sldIdLst>
    <p:sldId id="258" r:id="rId2"/>
    <p:sldId id="260" r:id="rId3"/>
    <p:sldId id="261" r:id="rId4"/>
    <p:sldId id="274" r:id="rId5"/>
    <p:sldId id="275" r:id="rId6"/>
    <p:sldId id="276" r:id="rId7"/>
    <p:sldId id="277" r:id="rId8"/>
  </p:sldIdLst>
  <p:sldSz cx="9144000" cy="6858000" type="screen4x3"/>
  <p:notesSz cx="6797675" cy="9926638"/>
  <p:defaultTextStyle>
    <a:defPPr>
      <a:defRPr lang="de-DE"/>
    </a:defPPr>
    <a:lvl1pPr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BD"/>
    <a:srgbClr val="292929"/>
    <a:srgbClr val="98C6EA"/>
    <a:srgbClr val="FF8000"/>
    <a:srgbClr val="B5CA82"/>
    <a:srgbClr val="91AC6B"/>
    <a:srgbClr val="98BDEA"/>
    <a:srgbClr val="7A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3" autoAdjust="0"/>
    <p:restoredTop sz="92707" autoAdjust="0"/>
  </p:normalViewPr>
  <p:slideViewPr>
    <p:cSldViewPr snapToGrid="0">
      <p:cViewPr varScale="1">
        <p:scale>
          <a:sx n="65" d="100"/>
          <a:sy n="65" d="100"/>
        </p:scale>
        <p:origin x="160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03238" y="182563"/>
            <a:ext cx="334803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54488" y="182563"/>
            <a:ext cx="21145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616CBE6C-8E40-49CF-9F96-6879CD321CA0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13242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0938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4076C813-D030-4D54-8CF7-53DD0F1B09F5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43082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922338" y="347663"/>
            <a:ext cx="2230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de-DE" sz="900" dirty="0" smtClean="0">
                <a:solidFill>
                  <a:srgbClr val="0065BD"/>
                </a:solidFill>
                <a:latin typeface="+mn-lt"/>
                <a:cs typeface="Arial" charset="0"/>
              </a:rPr>
              <a:t>Fakultät für </a:t>
            </a:r>
          </a:p>
          <a:p>
            <a:pPr algn="l">
              <a:defRPr/>
            </a:pPr>
            <a:r>
              <a:rPr lang="de-DE" sz="900" dirty="0" smtClean="0">
                <a:solidFill>
                  <a:srgbClr val="0065BD"/>
                </a:solidFill>
                <a:latin typeface="+mn-lt"/>
                <a:cs typeface="Arial" charset="0"/>
              </a:rPr>
              <a:t>Elektrotechnik und Informationstechnik </a:t>
            </a:r>
          </a:p>
        </p:txBody>
      </p:sp>
      <p:pic>
        <p:nvPicPr>
          <p:cNvPr id="5" name="Picture 3" descr="C:\Dokumente und Einstellungen\Lödl\Desktop\EI_We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231775"/>
            <a:ext cx="4333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8000" y="914400"/>
            <a:ext cx="8128000" cy="609600"/>
          </a:xfrm>
        </p:spPr>
        <p:txBody>
          <a:bodyPr/>
          <a:lstStyle/>
          <a:p>
            <a:r>
              <a:rPr lang="de-DE" dirty="0" smtClean="0"/>
              <a:t>Titel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8000" y="1828800"/>
            <a:ext cx="8340725" cy="4479925"/>
          </a:xfrm>
        </p:spPr>
        <p:txBody>
          <a:bodyPr/>
          <a:lstStyle/>
          <a:p>
            <a:r>
              <a:rPr lang="de-DE" dirty="0" smtClean="0"/>
              <a:t>Text</a:t>
            </a:r>
          </a:p>
        </p:txBody>
      </p:sp>
      <p:sp>
        <p:nvSpPr>
          <p:cNvPr id="8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9794971D-072A-4514-89DD-5B904AF93B8C}" type="datetime1">
              <a:rPr lang="de-DE"/>
              <a:pPr>
                <a:defRPr/>
              </a:pPr>
              <a:t>05.11.2014</a:t>
            </a:fld>
            <a:endParaRPr lang="de-DE" dirty="0"/>
          </a:p>
        </p:txBody>
      </p:sp>
      <p:sp>
        <p:nvSpPr>
          <p:cNvPr id="9" name="Foliennummernplatzhalt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B6DFE5-74CF-47B7-8847-D5D2FBDE671E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10" name="Fußzeilenplatzhalt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/>
              <a:t>Titel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039821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kumente und Einstellungen\Lödl\Desktop\EI_We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231775"/>
            <a:ext cx="4333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>
            <a:off x="922338" y="347663"/>
            <a:ext cx="2124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de-DE" sz="900" dirty="0" smtClean="0">
                <a:solidFill>
                  <a:srgbClr val="0065BD"/>
                </a:solidFill>
                <a:cs typeface="Arial" charset="0"/>
              </a:rPr>
              <a:t>Fachgebiet</a:t>
            </a:r>
          </a:p>
          <a:p>
            <a:pPr algn="l">
              <a:defRPr/>
            </a:pPr>
            <a:r>
              <a:rPr lang="de-DE" sz="900" dirty="0" smtClean="0">
                <a:solidFill>
                  <a:srgbClr val="0065BD"/>
                </a:solidFill>
                <a:cs typeface="Arial" charset="0"/>
              </a:rPr>
              <a:t>Elektrische Energieversorgungsnetze 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8000" y="914400"/>
            <a:ext cx="8128000" cy="609600"/>
          </a:xfrm>
        </p:spPr>
        <p:txBody>
          <a:bodyPr/>
          <a:lstStyle/>
          <a:p>
            <a:r>
              <a:rPr lang="de-DE" dirty="0" smtClean="0"/>
              <a:t>Titel</a:t>
            </a: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8000" y="1828800"/>
            <a:ext cx="8340725" cy="4479925"/>
          </a:xfrm>
        </p:spPr>
        <p:txBody>
          <a:bodyPr/>
          <a:lstStyle/>
          <a:p>
            <a:r>
              <a:rPr lang="de-DE" dirty="0" smtClean="0"/>
              <a:t>Text</a:t>
            </a:r>
          </a:p>
        </p:txBody>
      </p:sp>
      <p:sp>
        <p:nvSpPr>
          <p:cNvPr id="6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8D9DFBA9-E87C-4E44-9EE8-83B6FB44D997}" type="datetime1">
              <a:rPr lang="de-DE"/>
              <a:pPr>
                <a:defRPr/>
              </a:pPr>
              <a:t>05.11.2014</a:t>
            </a:fld>
            <a:endParaRPr lang="de-DE" dirty="0"/>
          </a:p>
        </p:txBody>
      </p:sp>
      <p:sp>
        <p:nvSpPr>
          <p:cNvPr id="7" name="Foliennummernplatzhalt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C295A60-894C-4865-80E7-2D8040376E90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8" name="Fußzeilenplatzhalt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/>
              <a:t>Titel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82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914400"/>
            <a:ext cx="812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8128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55775" y="6400800"/>
            <a:ext cx="6327775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Titel</a:t>
            </a:r>
            <a:endParaRPr lang="de-DE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7150"/>
            <a:ext cx="1190625" cy="314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D609B420-A9F8-4C3D-941C-4FA7B22005FE}" type="datetime1">
              <a:rPr lang="de-DE"/>
              <a:pPr>
                <a:defRPr/>
              </a:pPr>
              <a:t>05.11.2014</a:t>
            </a:fld>
            <a:endParaRPr lang="de-DE" dirty="0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1025" y="6407150"/>
            <a:ext cx="485775" cy="314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TUM Neue Helvetica 55 Regular" pitchFamily="34" charset="0"/>
                <a:cs typeface="Arial" panose="020B0604020202020204" pitchFamily="34" charset="0"/>
              </a:defRPr>
            </a:lvl1pPr>
          </a:lstStyle>
          <a:p>
            <a:fld id="{88C15A18-705B-4611-920F-D36DDCED9AA1}" type="slidenum">
              <a:rPr lang="de-DE" altLang="de-DE"/>
              <a:pPr/>
              <a:t>‹#›</a:t>
            </a:fld>
            <a:endParaRPr lang="de-DE" altLang="de-DE"/>
          </a:p>
        </p:txBody>
      </p:sp>
      <p:pic>
        <p:nvPicPr>
          <p:cNvPr id="1031" name="Picture 2" descr="C:\Users\Flopc\Desktop\ppt\TUMLogo_oZ_Vollfl_blau_RGB.emf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25" y="325438"/>
            <a:ext cx="606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14"/>
          <p:cNvSpPr txBox="1">
            <a:spLocks noChangeArrowheads="1"/>
          </p:cNvSpPr>
          <p:nvPr userDrawn="1"/>
        </p:nvSpPr>
        <p:spPr bwMode="auto">
          <a:xfrm>
            <a:off x="6213475" y="479425"/>
            <a:ext cx="18573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sz="900" dirty="0" smtClean="0">
                <a:solidFill>
                  <a:srgbClr val="0065BD"/>
                </a:solidFill>
                <a:latin typeface="+mn-lt"/>
                <a:cs typeface="Arial" charset="0"/>
              </a:rPr>
              <a:t>Technische Universität München</a:t>
            </a:r>
          </a:p>
        </p:txBody>
      </p:sp>
      <p:sp>
        <p:nvSpPr>
          <p:cNvPr id="1033" name="Line 16"/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rgbClr val="0065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AT"/>
          </a:p>
        </p:txBody>
      </p:sp>
      <p:sp>
        <p:nvSpPr>
          <p:cNvPr id="1034" name="Line 17"/>
          <p:cNvSpPr>
            <a:spLocks noChangeShapeType="1"/>
          </p:cNvSpPr>
          <p:nvPr userDrawn="1"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9525">
            <a:solidFill>
              <a:srgbClr val="0065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AT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03" r:id="rId1"/>
    <p:sldLayoutId id="2147484004" r:id="rId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5BD"/>
          </a:solidFill>
          <a:latin typeface="+mj-lt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5BD"/>
          </a:solidFill>
          <a:latin typeface="TUM Neue Helvetica 55 Regular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5BD"/>
          </a:solidFill>
          <a:latin typeface="TUM Neue Helvetica 55 Regular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5BD"/>
          </a:solidFill>
          <a:latin typeface="TUM Neue Helvetica 55 Regular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5BD"/>
          </a:solidFill>
          <a:latin typeface="TUM Neue Helvetica 55 Regular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bg2"/>
          </a:solidFill>
          <a:latin typeface="+mn-lt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cs typeface="Arial" pitchFamily="34" charset="0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bg2"/>
          </a:solidFill>
          <a:latin typeface="+mn-lt"/>
          <a:cs typeface="Arial" pitchFamily="34" charset="0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bg2"/>
          </a:solidFill>
          <a:latin typeface="+mn-lt"/>
          <a:cs typeface="Arial" pitchFamily="34" charset="0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5"/>
          <p:cNvSpPr txBox="1">
            <a:spLocks noChangeArrowheads="1"/>
          </p:cNvSpPr>
          <p:nvPr/>
        </p:nvSpPr>
        <p:spPr bwMode="auto">
          <a:xfrm>
            <a:off x="0" y="4994275"/>
            <a:ext cx="9144000" cy="118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de-DE" sz="1600" dirty="0" smtClean="0">
                <a:solidFill>
                  <a:srgbClr val="292929"/>
                </a:solidFill>
                <a:latin typeface="+mn-lt"/>
                <a:cs typeface="Arial" charset="0"/>
              </a:rPr>
              <a:t>Markus Meyer/11.11.2014</a:t>
            </a:r>
            <a:r>
              <a:rPr lang="de-DE" sz="1600" b="1" dirty="0" smtClean="0">
                <a:solidFill>
                  <a:srgbClr val="292929"/>
                </a:solidFill>
                <a:latin typeface="+mn-lt"/>
                <a:cs typeface="Arial" charset="0"/>
              </a:rPr>
              <a:t/>
            </a:r>
            <a:br>
              <a:rPr lang="de-DE" sz="1600" b="1" dirty="0" smtClean="0">
                <a:solidFill>
                  <a:srgbClr val="292929"/>
                </a:solidFill>
                <a:latin typeface="+mn-lt"/>
                <a:cs typeface="Arial" charset="0"/>
              </a:rPr>
            </a:br>
            <a:endParaRPr lang="de-DE" sz="1400" b="1" dirty="0" smtClean="0">
              <a:solidFill>
                <a:srgbClr val="292929"/>
              </a:solidFill>
              <a:latin typeface="+mn-lt"/>
              <a:cs typeface="Arial" charset="0"/>
            </a:endParaRPr>
          </a:p>
          <a:p>
            <a:pPr algn="ctr" eaLnBrk="1" hangingPunct="1">
              <a:spcBef>
                <a:spcPct val="20000"/>
              </a:spcBef>
              <a:defRPr/>
            </a:pPr>
            <a:r>
              <a:rPr lang="de-DE" sz="1400" dirty="0" smtClean="0">
                <a:solidFill>
                  <a:srgbClr val="292929"/>
                </a:solidFill>
                <a:latin typeface="+mn-lt"/>
                <a:cs typeface="Arial" charset="0"/>
              </a:rPr>
              <a:t>Technische Universität München, </a:t>
            </a:r>
          </a:p>
          <a:p>
            <a:pPr algn="ctr" eaLnBrk="1" hangingPunct="1">
              <a:spcBef>
                <a:spcPct val="20000"/>
              </a:spcBef>
              <a:defRPr/>
            </a:pPr>
            <a:r>
              <a:rPr lang="de-DE" sz="1400" dirty="0" smtClean="0">
                <a:solidFill>
                  <a:srgbClr val="292929"/>
                </a:solidFill>
                <a:latin typeface="+mn-lt"/>
                <a:cs typeface="Arial" charset="0"/>
              </a:rPr>
              <a:t>Fachgebiet Elektrische Energieversorgungsnetze</a:t>
            </a:r>
          </a:p>
        </p:txBody>
      </p:sp>
      <p:sp>
        <p:nvSpPr>
          <p:cNvPr id="4099" name="Rectangle 3"/>
          <p:cNvSpPr txBox="1">
            <a:spLocks noChangeArrowheads="1"/>
          </p:cNvSpPr>
          <p:nvPr/>
        </p:nvSpPr>
        <p:spPr bwMode="auto">
          <a:xfrm>
            <a:off x="679450" y="2106613"/>
            <a:ext cx="7786688" cy="115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de-DE" sz="3200" dirty="0" smtClean="0">
                <a:solidFill>
                  <a:srgbClr val="0065BD"/>
                </a:solidFill>
                <a:latin typeface="+mj-lt"/>
                <a:cs typeface="Arial" charset="0"/>
              </a:rPr>
              <a:t>Implementierung und Evaluierung von </a:t>
            </a:r>
            <a:r>
              <a:rPr lang="de-DE" sz="3200" dirty="0" err="1" smtClean="0">
                <a:solidFill>
                  <a:srgbClr val="0065BD"/>
                </a:solidFill>
                <a:latin typeface="+mj-lt"/>
                <a:cs typeface="Arial" charset="0"/>
              </a:rPr>
              <a:t>Holomorphic</a:t>
            </a:r>
            <a:r>
              <a:rPr lang="de-DE" sz="3200" dirty="0" smtClean="0">
                <a:solidFill>
                  <a:srgbClr val="0065BD"/>
                </a:solidFill>
                <a:latin typeface="+mj-lt"/>
                <a:cs typeface="Arial" charset="0"/>
              </a:rPr>
              <a:t> Embedding Load Flow</a:t>
            </a:r>
            <a:endParaRPr lang="de-DE" sz="3200" dirty="0" smtClean="0">
              <a:solidFill>
                <a:srgbClr val="0065BD"/>
              </a:solidFill>
              <a:latin typeface="+mj-lt"/>
              <a:cs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77863" y="1600200"/>
            <a:ext cx="7788275" cy="506413"/>
          </a:xfrm>
        </p:spPr>
        <p:txBody>
          <a:bodyPr anchor="t"/>
          <a:lstStyle/>
          <a:p>
            <a:pPr algn="ctr"/>
            <a:r>
              <a:rPr lang="de-DE" altLang="de-DE" sz="2000" dirty="0" smtClean="0">
                <a:solidFill>
                  <a:schemeClr val="bg2"/>
                </a:solidFill>
              </a:rPr>
              <a:t>Kurzbericht Masterthesis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642938" y="3935413"/>
            <a:ext cx="785812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de-DE" kern="0" dirty="0" smtClean="0">
                <a:solidFill>
                  <a:schemeClr val="bg2"/>
                </a:solidFill>
                <a:latin typeface="+mn-lt"/>
                <a:ea typeface="+mj-ea"/>
                <a:cs typeface="+mj-cs"/>
              </a:rPr>
              <a:t>Benedikt Schmidt (benediktibk@aon.at)</a:t>
            </a:r>
            <a:endParaRPr lang="de-DE" kern="0" dirty="0">
              <a:solidFill>
                <a:schemeClr val="bg2"/>
              </a:solidFill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Gliederung</a:t>
            </a:r>
          </a:p>
        </p:txBody>
      </p:sp>
      <p:sp>
        <p:nvSpPr>
          <p:cNvPr id="5123" name="Textplatzhalter 2"/>
          <p:cNvSpPr>
            <a:spLocks noGrp="1"/>
          </p:cNvSpPr>
          <p:nvPr>
            <p:ph type="body" idx="4294967295"/>
          </p:nvPr>
        </p:nvSpPr>
        <p:spPr>
          <a:xfrm>
            <a:off x="508000" y="1828800"/>
            <a:ext cx="8340725" cy="447992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de-DE" altLang="de-DE" dirty="0" err="1" smtClean="0"/>
              <a:t>Holomorphic</a:t>
            </a:r>
            <a:r>
              <a:rPr lang="de-DE" altLang="de-DE" dirty="0" smtClean="0"/>
              <a:t> Embedding Load Flow (HELM) im Vergleich</a:t>
            </a:r>
          </a:p>
          <a:p>
            <a:pPr>
              <a:lnSpc>
                <a:spcPct val="200000"/>
              </a:lnSpc>
            </a:pPr>
            <a:r>
              <a:rPr lang="de-DE" altLang="de-DE" dirty="0" smtClean="0"/>
              <a:t>Algorithmus hinter HELM</a:t>
            </a:r>
          </a:p>
          <a:p>
            <a:pPr>
              <a:lnSpc>
                <a:spcPct val="200000"/>
              </a:lnSpc>
            </a:pPr>
            <a:r>
              <a:rPr lang="de-DE" altLang="de-DE" dirty="0" smtClean="0"/>
              <a:t>Berechnung des deutschen Übertragungsnetzes</a:t>
            </a:r>
          </a:p>
          <a:p>
            <a:pPr>
              <a:lnSpc>
                <a:spcPct val="200000"/>
              </a:lnSpc>
            </a:pPr>
            <a:r>
              <a:rPr lang="de-DE" altLang="de-DE" dirty="0" smtClean="0"/>
              <a:t>Zwischenstand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05.11.2014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2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Implementierung</a:t>
            </a:r>
            <a:r>
              <a:rPr lang="en-US" dirty="0" smtClean="0"/>
              <a:t> und </a:t>
            </a:r>
            <a:r>
              <a:rPr lang="en-US" dirty="0" err="1" smtClean="0"/>
              <a:t>Evaluierung</a:t>
            </a:r>
            <a:r>
              <a:rPr lang="en-US" dirty="0" smtClean="0"/>
              <a:t> </a:t>
            </a:r>
            <a:r>
              <a:rPr lang="en-US" dirty="0" smtClean="0"/>
              <a:t>von Holomorphic Embedding Load </a:t>
            </a:r>
            <a:r>
              <a:rPr lang="en-US" dirty="0" smtClean="0"/>
              <a:t>Flow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HELM im Vergleich</a:t>
            </a:r>
          </a:p>
        </p:txBody>
      </p:sp>
      <p:sp>
        <p:nvSpPr>
          <p:cNvPr id="5123" name="Textplatzhalter 2"/>
          <p:cNvSpPr>
            <a:spLocks noGrp="1"/>
          </p:cNvSpPr>
          <p:nvPr>
            <p:ph type="body" idx="4294967295"/>
          </p:nvPr>
        </p:nvSpPr>
        <p:spPr>
          <a:xfrm>
            <a:off x="508000" y="1828800"/>
            <a:ext cx="8340725" cy="4479925"/>
          </a:xfrm>
        </p:spPr>
        <p:txBody>
          <a:bodyPr/>
          <a:lstStyle/>
          <a:p>
            <a:r>
              <a:rPr lang="de-DE" altLang="de-DE" dirty="0" smtClean="0"/>
              <a:t>Bekannte Verfahren:</a:t>
            </a:r>
          </a:p>
          <a:p>
            <a:pPr lvl="1"/>
            <a:r>
              <a:rPr lang="de-DE" altLang="de-DE" dirty="0" smtClean="0"/>
              <a:t>Stromiteration</a:t>
            </a:r>
          </a:p>
          <a:p>
            <a:pPr lvl="1"/>
            <a:r>
              <a:rPr lang="de-DE" altLang="de-DE" dirty="0" smtClean="0"/>
              <a:t>Newton </a:t>
            </a:r>
            <a:r>
              <a:rPr lang="de-DE" altLang="de-DE" dirty="0" err="1" smtClean="0"/>
              <a:t>Raphson</a:t>
            </a:r>
            <a:endParaRPr lang="de-DE" altLang="de-DE" dirty="0" smtClean="0"/>
          </a:p>
          <a:p>
            <a:pPr lvl="1"/>
            <a:r>
              <a:rPr lang="de-DE" altLang="de-DE" dirty="0" smtClean="0"/>
              <a:t>Fast-</a:t>
            </a:r>
            <a:r>
              <a:rPr lang="de-DE" altLang="de-DE" dirty="0" err="1" smtClean="0"/>
              <a:t>decoupled</a:t>
            </a:r>
            <a:r>
              <a:rPr lang="de-DE" altLang="de-DE" dirty="0" smtClean="0"/>
              <a:t>-</a:t>
            </a:r>
            <a:r>
              <a:rPr lang="de-DE" altLang="de-DE" dirty="0" err="1" smtClean="0"/>
              <a:t>load-flow</a:t>
            </a:r>
            <a:endParaRPr lang="de-DE" altLang="de-DE" dirty="0" smtClean="0"/>
          </a:p>
          <a:p>
            <a:r>
              <a:rPr lang="de-DE" altLang="de-DE" dirty="0" smtClean="0"/>
              <a:t>Nachteile dieser Verfahren:</a:t>
            </a:r>
          </a:p>
          <a:p>
            <a:pPr lvl="1"/>
            <a:r>
              <a:rPr lang="de-DE" altLang="de-DE" dirty="0" smtClean="0"/>
              <a:t>Kein Konvergenznachweis</a:t>
            </a:r>
          </a:p>
          <a:p>
            <a:pPr lvl="1"/>
            <a:r>
              <a:rPr lang="de-DE" altLang="de-DE" dirty="0" smtClean="0"/>
              <a:t>Konvergenz abhängig von Startwerten</a:t>
            </a:r>
          </a:p>
          <a:p>
            <a:r>
              <a:rPr lang="de-DE" altLang="de-DE" dirty="0" smtClean="0"/>
              <a:t>Vorteil von HELM</a:t>
            </a:r>
          </a:p>
          <a:p>
            <a:pPr lvl="1"/>
            <a:r>
              <a:rPr lang="de-DE" altLang="de-DE" dirty="0" smtClean="0"/>
              <a:t>Konvergenz theoretisch bewiesen</a:t>
            </a:r>
          </a:p>
          <a:p>
            <a:r>
              <a:rPr lang="de-DE" altLang="de-DE" dirty="0" smtClean="0"/>
              <a:t>Nachteil:</a:t>
            </a:r>
          </a:p>
          <a:p>
            <a:pPr lvl="1"/>
            <a:r>
              <a:rPr lang="de-DE" altLang="de-DE" dirty="0" err="1" smtClean="0"/>
              <a:t>Tradeoff</a:t>
            </a:r>
            <a:r>
              <a:rPr lang="de-DE" altLang="de-DE" dirty="0" smtClean="0"/>
              <a:t> zwischen Genauigkeit und Rechenzeit</a:t>
            </a:r>
          </a:p>
          <a:p>
            <a:endParaRPr lang="de-DE" alt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05.11.2014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3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Implementierung</a:t>
            </a:r>
            <a:r>
              <a:rPr lang="en-US" dirty="0" smtClean="0"/>
              <a:t> und </a:t>
            </a:r>
            <a:r>
              <a:rPr lang="en-US" dirty="0" err="1" smtClean="0"/>
              <a:t>Evaluierung</a:t>
            </a:r>
            <a:r>
              <a:rPr lang="en-US" dirty="0" smtClean="0"/>
              <a:t> </a:t>
            </a:r>
            <a:r>
              <a:rPr lang="en-US" dirty="0" smtClean="0"/>
              <a:t>von Holomorphic Embedding Load </a:t>
            </a:r>
            <a:r>
              <a:rPr lang="en-US" dirty="0" smtClean="0"/>
              <a:t>Flow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596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755775" y="2301913"/>
            <a:ext cx="5048250" cy="2459385"/>
            <a:chOff x="1805559" y="2537888"/>
            <a:chExt cx="5048250" cy="245938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3074" y="2537888"/>
              <a:ext cx="2533650" cy="103822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05559" y="3920948"/>
              <a:ext cx="5048250" cy="1076325"/>
            </a:xfrm>
            <a:prstGeom prst="rect">
              <a:avLst/>
            </a:prstGeom>
          </p:spPr>
        </p:pic>
        <p:sp>
          <p:nvSpPr>
            <p:cNvPr id="11" name="Down Arrow 10"/>
            <p:cNvSpPr/>
            <p:nvPr/>
          </p:nvSpPr>
          <p:spPr bwMode="auto">
            <a:xfrm>
              <a:off x="4087368" y="3452271"/>
              <a:ext cx="484632" cy="578191"/>
            </a:xfrm>
            <a:prstGeom prst="downArrow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123" name="Textplatzhalter 2"/>
          <p:cNvSpPr>
            <a:spLocks noGrp="1"/>
          </p:cNvSpPr>
          <p:nvPr>
            <p:ph type="body" idx="4294967295"/>
          </p:nvPr>
        </p:nvSpPr>
        <p:spPr>
          <a:xfrm>
            <a:off x="508001" y="1828801"/>
            <a:ext cx="8429522" cy="4380270"/>
          </a:xfrm>
        </p:spPr>
        <p:txBody>
          <a:bodyPr/>
          <a:lstStyle/>
          <a:p>
            <a:r>
              <a:rPr lang="de-DE" altLang="de-DE" dirty="0" smtClean="0"/>
              <a:t>Darstellung der Knotenspannungen als Funktionen in neu eingeführtem Parameter s</a:t>
            </a:r>
          </a:p>
          <a:p>
            <a:endParaRPr lang="de-DE" altLang="de-DE" dirty="0"/>
          </a:p>
          <a:p>
            <a:endParaRPr lang="de-DE" altLang="de-DE" dirty="0" smtClean="0"/>
          </a:p>
          <a:p>
            <a:endParaRPr lang="de-DE" altLang="de-DE" dirty="0"/>
          </a:p>
          <a:p>
            <a:endParaRPr lang="de-DE" altLang="de-DE" dirty="0" smtClean="0"/>
          </a:p>
          <a:p>
            <a:endParaRPr lang="de-DE" altLang="de-DE" dirty="0"/>
          </a:p>
          <a:p>
            <a:endParaRPr lang="de-DE" altLang="de-DE" dirty="0" smtClean="0"/>
          </a:p>
          <a:p>
            <a:r>
              <a:rPr lang="de-DE" altLang="de-DE" dirty="0" smtClean="0"/>
              <a:t>Entwicklung der Funktionen als </a:t>
            </a:r>
            <a:r>
              <a:rPr lang="de-DE" altLang="de-DE" dirty="0" err="1" smtClean="0"/>
              <a:t>Laurentreihen</a:t>
            </a:r>
            <a:endParaRPr lang="de-DE" altLang="de-DE" dirty="0" smtClean="0"/>
          </a:p>
          <a:p>
            <a:r>
              <a:rPr lang="de-DE" altLang="de-DE" dirty="0" smtClean="0"/>
              <a:t>Sukzessive Berechnung der Reihenkoeffizienten durch </a:t>
            </a:r>
            <a:r>
              <a:rPr lang="de-DE" altLang="de-DE" dirty="0" err="1" smtClean="0"/>
              <a:t>Koeffizientenvergleich</a:t>
            </a:r>
            <a:endParaRPr lang="de-DE" altLang="de-DE" dirty="0" smtClean="0"/>
          </a:p>
          <a:p>
            <a:r>
              <a:rPr lang="de-DE" altLang="de-DE" dirty="0" smtClean="0"/>
              <a:t>Auswertung der Funktionen an s = 1</a:t>
            </a:r>
          </a:p>
          <a:p>
            <a:endParaRPr lang="de-DE" altLang="de-DE" dirty="0" smtClean="0"/>
          </a:p>
        </p:txBody>
      </p:sp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Algorithmus hinter HELM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05.11.2014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4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12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Implementierung</a:t>
            </a:r>
            <a:r>
              <a:rPr lang="en-US" dirty="0" smtClean="0"/>
              <a:t> und </a:t>
            </a:r>
            <a:r>
              <a:rPr lang="en-US" dirty="0" err="1" smtClean="0"/>
              <a:t>Evaluierung</a:t>
            </a:r>
            <a:r>
              <a:rPr lang="en-US" dirty="0" smtClean="0"/>
              <a:t> </a:t>
            </a:r>
            <a:r>
              <a:rPr lang="en-US" dirty="0" smtClean="0"/>
              <a:t>von Holomorphic Embedding Load </a:t>
            </a:r>
            <a:r>
              <a:rPr lang="en-US" dirty="0" smtClean="0"/>
              <a:t>Flow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334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altLang="de-DE" dirty="0"/>
              <a:t>Berechnung des deutschen Übertragungsnetzes</a:t>
            </a:r>
          </a:p>
        </p:txBody>
      </p:sp>
      <p:sp>
        <p:nvSpPr>
          <p:cNvPr id="5123" name="Textplatzhalter 2"/>
          <p:cNvSpPr>
            <a:spLocks noGrp="1"/>
          </p:cNvSpPr>
          <p:nvPr>
            <p:ph type="body" idx="4294967295"/>
          </p:nvPr>
        </p:nvSpPr>
        <p:spPr>
          <a:xfrm>
            <a:off x="508000" y="1828800"/>
            <a:ext cx="8340725" cy="4479925"/>
          </a:xfrm>
        </p:spPr>
        <p:txBody>
          <a:bodyPr/>
          <a:lstStyle/>
          <a:p>
            <a:r>
              <a:rPr lang="de-DE" altLang="de-DE" dirty="0" smtClean="0"/>
              <a:t>Deutsches Übertragungsnetz liegt im Format für PSS SINCAL vor</a:t>
            </a:r>
          </a:p>
          <a:p>
            <a:r>
              <a:rPr lang="de-DE" altLang="de-DE" dirty="0" smtClean="0"/>
              <a:t>Iterative Verfahren konvergieren </a:t>
            </a:r>
            <a:r>
              <a:rPr lang="de-DE" altLang="de-DE" dirty="0" smtClean="0"/>
              <a:t>für den vorliegenden Lastfall nicht</a:t>
            </a:r>
            <a:endParaRPr lang="de-DE" altLang="de-DE" dirty="0" smtClean="0"/>
          </a:p>
          <a:p>
            <a:r>
              <a:rPr lang="de-DE" altLang="de-DE" dirty="0" smtClean="0"/>
              <a:t>Implementierung von HELM bisher nur in </a:t>
            </a:r>
            <a:r>
              <a:rPr lang="de-DE" altLang="de-DE" dirty="0" smtClean="0"/>
              <a:t>der kommerziellen Anwendung HELM-Flow</a:t>
            </a:r>
            <a:endParaRPr lang="de-DE" altLang="de-DE" dirty="0" smtClean="0"/>
          </a:p>
          <a:p>
            <a:r>
              <a:rPr lang="de-DE" altLang="de-DE" dirty="0" smtClean="0"/>
              <a:t>Ziele</a:t>
            </a:r>
          </a:p>
          <a:p>
            <a:pPr lvl="1"/>
            <a:r>
              <a:rPr lang="de-DE" altLang="de-DE" dirty="0" smtClean="0"/>
              <a:t>Einlesen von PSS SINCAL Netzen</a:t>
            </a:r>
          </a:p>
          <a:p>
            <a:pPr lvl="1"/>
            <a:r>
              <a:rPr lang="de-DE" altLang="de-DE" dirty="0" smtClean="0"/>
              <a:t>Berechnung der Knotenspannungen mithilfe von HELM</a:t>
            </a:r>
          </a:p>
          <a:p>
            <a:pPr lvl="1"/>
            <a:r>
              <a:rPr lang="de-DE" altLang="de-DE" dirty="0" smtClean="0"/>
              <a:t>Abspeichern der Ergebnisse im Dateiformat von PSS SINCAL</a:t>
            </a:r>
          </a:p>
          <a:p>
            <a:pPr lvl="1"/>
            <a:endParaRPr lang="de-DE" altLang="de-DE" dirty="0" smtClean="0"/>
          </a:p>
          <a:p>
            <a:endParaRPr lang="de-DE" alt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05.11.2014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5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Implementierung</a:t>
            </a:r>
            <a:r>
              <a:rPr lang="en-US" dirty="0" smtClean="0"/>
              <a:t> und </a:t>
            </a:r>
            <a:r>
              <a:rPr lang="en-US" dirty="0" err="1" smtClean="0"/>
              <a:t>Evaluierung</a:t>
            </a:r>
            <a:r>
              <a:rPr lang="en-US" dirty="0" smtClean="0"/>
              <a:t> </a:t>
            </a:r>
            <a:r>
              <a:rPr lang="en-US" dirty="0" smtClean="0"/>
              <a:t>von Holomorphic Embedding Load </a:t>
            </a:r>
            <a:r>
              <a:rPr lang="en-US" dirty="0" smtClean="0"/>
              <a:t>Flow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265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altLang="de-DE" dirty="0" smtClean="0"/>
              <a:t>Zwischenstand</a:t>
            </a:r>
            <a:endParaRPr lang="de-DE" altLang="de-DE" dirty="0"/>
          </a:p>
        </p:txBody>
      </p:sp>
      <p:sp>
        <p:nvSpPr>
          <p:cNvPr id="5123" name="Textplatzhalter 2"/>
          <p:cNvSpPr>
            <a:spLocks noGrp="1"/>
          </p:cNvSpPr>
          <p:nvPr>
            <p:ph type="body" idx="4294967295"/>
          </p:nvPr>
        </p:nvSpPr>
        <p:spPr>
          <a:xfrm>
            <a:off x="508000" y="1828800"/>
            <a:ext cx="8340725" cy="4479925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008000"/>
              </a:buClr>
              <a:buSzPct val="200000"/>
            </a:pPr>
            <a:r>
              <a:rPr lang="de-DE" altLang="de-DE" dirty="0" smtClean="0"/>
              <a:t>Implementierung von HELM</a:t>
            </a:r>
          </a:p>
          <a:p>
            <a:pPr>
              <a:lnSpc>
                <a:spcPct val="150000"/>
              </a:lnSpc>
              <a:buClr>
                <a:srgbClr val="FF0000"/>
              </a:buClr>
              <a:buSzPct val="200000"/>
            </a:pPr>
            <a:r>
              <a:rPr lang="de-DE" altLang="de-DE" dirty="0" smtClean="0"/>
              <a:t>Einlesen von PSS SINCAL Netzen</a:t>
            </a:r>
          </a:p>
          <a:p>
            <a:pPr>
              <a:lnSpc>
                <a:spcPct val="150000"/>
              </a:lnSpc>
              <a:buClr>
                <a:srgbClr val="FF0000"/>
              </a:buClr>
              <a:buSzPct val="200000"/>
            </a:pPr>
            <a:r>
              <a:rPr lang="de-DE" altLang="de-DE" dirty="0" smtClean="0"/>
              <a:t>Abspeichern der Ergebnisse im PSS SINCAL Format</a:t>
            </a:r>
          </a:p>
          <a:p>
            <a:pPr>
              <a:lnSpc>
                <a:spcPct val="150000"/>
              </a:lnSpc>
              <a:buClr>
                <a:srgbClr val="FF0000"/>
              </a:buClr>
              <a:buSzPct val="200000"/>
            </a:pPr>
            <a:r>
              <a:rPr lang="de-DE" altLang="de-DE" dirty="0" smtClean="0"/>
              <a:t>Berechnung des deutsche Übertragungsnetzes</a:t>
            </a:r>
          </a:p>
          <a:p>
            <a:pPr lvl="1"/>
            <a:endParaRPr lang="de-DE" altLang="de-DE" dirty="0" smtClean="0"/>
          </a:p>
          <a:p>
            <a:endParaRPr lang="de-DE" alt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05.11.2014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6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Implementierung</a:t>
            </a:r>
            <a:r>
              <a:rPr lang="en-US" dirty="0" smtClean="0"/>
              <a:t> und </a:t>
            </a:r>
            <a:r>
              <a:rPr lang="en-US" dirty="0" err="1" smtClean="0"/>
              <a:t>Evaluierung</a:t>
            </a:r>
            <a:r>
              <a:rPr lang="en-US" dirty="0" smtClean="0"/>
              <a:t> </a:t>
            </a:r>
            <a:r>
              <a:rPr lang="en-US" dirty="0" smtClean="0"/>
              <a:t>von Holomorphic Embedding Load </a:t>
            </a:r>
            <a:r>
              <a:rPr lang="en-US" dirty="0" smtClean="0"/>
              <a:t>Flow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33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05.11.2014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7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2540075"/>
            <a:ext cx="81264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5BD"/>
                </a:solidFill>
                <a:latin typeface="+mj-lt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5BD"/>
                </a:solidFill>
                <a:latin typeface="TUM Neue Helvetica 55 Regular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5BD"/>
                </a:solidFill>
                <a:latin typeface="TUM Neue Helvetica 55 Regular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5BD"/>
                </a:solidFill>
                <a:latin typeface="TUM Neue Helvetica 55 Regular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5BD"/>
                </a:solidFill>
                <a:latin typeface="TUM Neue Helvetica 55 Regular" pitchFamily="34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DE" altLang="de-DE" sz="3200" kern="0" dirty="0" smtClean="0"/>
              <a:t>Vielen Dank für Ihre Aufmerksamkeit.</a:t>
            </a:r>
            <a:br>
              <a:rPr lang="de-DE" altLang="de-DE" sz="3200" kern="0" dirty="0" smtClean="0"/>
            </a:br>
            <a:endParaRPr lang="de-DE" altLang="de-DE" sz="3200" kern="0" dirty="0" smtClean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Implementierung</a:t>
            </a:r>
            <a:r>
              <a:rPr lang="en-US" dirty="0" smtClean="0"/>
              <a:t> und </a:t>
            </a:r>
            <a:r>
              <a:rPr lang="en-US" dirty="0" err="1" smtClean="0"/>
              <a:t>Evaluierung</a:t>
            </a:r>
            <a:r>
              <a:rPr lang="en-US" dirty="0" smtClean="0"/>
              <a:t> </a:t>
            </a:r>
            <a:r>
              <a:rPr lang="en-US" dirty="0" smtClean="0"/>
              <a:t>von Holomorphic Embedding Load </a:t>
            </a:r>
            <a:r>
              <a:rPr lang="en-US" dirty="0" smtClean="0"/>
              <a:t>Flow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438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unt - XX-JJ-MM-TT-VvV-Ahndorf-FA-Titel">
  <a:themeElements>
    <a:clrScheme name="TUM CD">
      <a:dk1>
        <a:srgbClr val="000000"/>
      </a:dk1>
      <a:lt1>
        <a:srgbClr val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1_Bunt - XX-JJ-MM-TT-VvV-Ahndorf-FA-Titel">
      <a:majorFont>
        <a:latin typeface="TUM Neue Helvetica 55 Regular"/>
        <a:ea typeface=""/>
        <a:cs typeface=""/>
      </a:majorFont>
      <a:minorFont>
        <a:latin typeface="TUM Neue Helvetica 55 Regula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65BD"/>
        </a:dk2>
        <a:lt2>
          <a:srgbClr val="005293"/>
        </a:lt2>
        <a:accent1>
          <a:srgbClr val="A2AD00"/>
        </a:accent1>
        <a:accent2>
          <a:srgbClr val="E37222"/>
        </a:accent2>
        <a:accent3>
          <a:srgbClr val="AAB8DB"/>
        </a:accent3>
        <a:accent4>
          <a:srgbClr val="DADADA"/>
        </a:accent4>
        <a:accent5>
          <a:srgbClr val="CED3AA"/>
        </a:accent5>
        <a:accent6>
          <a:srgbClr val="CE671E"/>
        </a:accent6>
        <a:hlink>
          <a:srgbClr val="DAD7CB"/>
        </a:hlink>
        <a:folHlink>
          <a:srgbClr val="9C9D9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Bunt - XX-JJ-MM-TT-VvV-Ahndorf-FA-Titel</Template>
  <TotalTime>50</TotalTime>
  <Words>236</Words>
  <Application>Microsoft Office PowerPoint</Application>
  <PresentationFormat>On-screen Show (4:3)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TUM Neue Helvetica 55 Regular</vt:lpstr>
      <vt:lpstr>1_Bunt - XX-JJ-MM-TT-VvV-Ahndorf-FA-Titel</vt:lpstr>
      <vt:lpstr>Kurzbericht Masterthesis</vt:lpstr>
      <vt:lpstr>Gliederung</vt:lpstr>
      <vt:lpstr>HELM im Vergleich</vt:lpstr>
      <vt:lpstr>Algorithmus hinter HELM</vt:lpstr>
      <vt:lpstr>Berechnung des deutschen Übertragungsnetzes</vt:lpstr>
      <vt:lpstr>Zwischenstand</vt:lpstr>
      <vt:lpstr>PowerPoint Presentation</vt:lpstr>
    </vt:vector>
  </TitlesOfParts>
  <Company>Fachgebiert EEN / TU- München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Design, Dimensioning, Engineering and  Control of Energy Distribution Networks characterized by a High Degree of  Decentralized and Fluctuating Generation</dc:title>
  <dc:creator>Thomas Tripp</dc:creator>
  <cp:lastModifiedBy>Benedikt Schmidt</cp:lastModifiedBy>
  <cp:revision>613</cp:revision>
  <dcterms:created xsi:type="dcterms:W3CDTF">2008-10-06T10:50:40Z</dcterms:created>
  <dcterms:modified xsi:type="dcterms:W3CDTF">2014-11-05T17:25:02Z</dcterms:modified>
</cp:coreProperties>
</file>