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292929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3" autoAdjust="0"/>
    <p:restoredTop sz="92707" autoAdjust="0"/>
  </p:normalViewPr>
  <p:slideViewPr>
    <p:cSldViewPr snapToGrid="0">
      <p:cViewPr varScale="1">
        <p:scale>
          <a:sx n="108" d="100"/>
          <a:sy n="108" d="100"/>
        </p:scale>
        <p:origin x="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Relativer</a:t>
            </a:r>
            <a:r>
              <a:rPr lang="de-AT" baseline="0"/>
              <a:t> maximaler Fehler der Knotenspannungen</a:t>
            </a:r>
            <a:endParaRPr lang="de-AT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Genauigkeit!$A$3</c:f>
              <c:strCache>
                <c:ptCount val="1"/>
                <c:pt idx="0">
                  <c:v>Stromiteration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Genauigkeit!$B$3:$H$3</c:f>
              <c:numCache>
                <c:formatCode>0.00E+00</c:formatCode>
                <c:ptCount val="7"/>
                <c:pt idx="0">
                  <c:v>4.7977656403297398E-8</c:v>
                </c:pt>
                <c:pt idx="1">
                  <c:v>5.2733963061535598E-7</c:v>
                </c:pt>
                <c:pt idx="2">
                  <c:v>5.31638873923027E-8</c:v>
                </c:pt>
                <c:pt idx="3">
                  <c:v>9.6103356814344799E-7</c:v>
                </c:pt>
                <c:pt idx="4">
                  <c:v>2.3175964622369601E-6</c:v>
                </c:pt>
                <c:pt idx="5">
                  <c:v>4.9542532683495097E-8</c:v>
                </c:pt>
                <c:pt idx="6">
                  <c:v>1.08903977822049E-6</c:v>
                </c:pt>
              </c:numCache>
            </c:numRef>
          </c:val>
        </c:ser>
        <c:ser>
          <c:idx val="2"/>
          <c:order val="2"/>
          <c:tx>
            <c:strRef>
              <c:f>Genauigkeit!$A$4</c:f>
              <c:strCache>
                <c:ptCount val="1"/>
                <c:pt idx="0">
                  <c:v>Newton-Raphson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Genauigkeit!$B$4:$H$4</c:f>
              <c:numCache>
                <c:formatCode>0.00E+00</c:formatCode>
                <c:ptCount val="7"/>
                <c:pt idx="0">
                  <c:v>1.80566783747338E-10</c:v>
                </c:pt>
                <c:pt idx="1">
                  <c:v>6.4760854204319499E-7</c:v>
                </c:pt>
                <c:pt idx="2" formatCode="General">
                  <c:v>1.7894162782734801E-3</c:v>
                </c:pt>
                <c:pt idx="3" formatCode="General">
                  <c:v>1.5080729711766201E-2</c:v>
                </c:pt>
                <c:pt idx="4" formatCode="General">
                  <c:v>1.55868892612355E-2</c:v>
                </c:pt>
                <c:pt idx="5">
                  <c:v>7.43702114973228E-6</c:v>
                </c:pt>
                <c:pt idx="6" formatCode="General">
                  <c:v>1.4595368354669199E-2</c:v>
                </c:pt>
              </c:numCache>
            </c:numRef>
          </c:val>
        </c:ser>
        <c:ser>
          <c:idx val="4"/>
          <c:order val="4"/>
          <c:tx>
            <c:strRef>
              <c:f>Genauigkeit!$A$6</c:f>
              <c:strCache>
                <c:ptCount val="1"/>
                <c:pt idx="0">
                  <c:v>HELM, doppelte Genauigkeit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Genauigkeit!$B$6:$H$6</c:f>
              <c:numCache>
                <c:formatCode>0.00E+00</c:formatCode>
                <c:ptCount val="7"/>
                <c:pt idx="0">
                  <c:v>4.7977655959208201E-8</c:v>
                </c:pt>
                <c:pt idx="1">
                  <c:v>1.6144922873032899E-6</c:v>
                </c:pt>
                <c:pt idx="2">
                  <c:v>5.5311200710519303E-8</c:v>
                </c:pt>
                <c:pt idx="3">
                  <c:v>4.9091482361342202E-5</c:v>
                </c:pt>
                <c:pt idx="4" formatCode="General">
                  <c:v>3.1391361522774802E-2</c:v>
                </c:pt>
                <c:pt idx="5">
                  <c:v>8.73648733806204E-7</c:v>
                </c:pt>
                <c:pt idx="6" formatCode="General">
                  <c:v>1.3432408280888999E-2</c:v>
                </c:pt>
              </c:numCache>
            </c:numRef>
          </c:val>
        </c:ser>
        <c:ser>
          <c:idx val="5"/>
          <c:order val="5"/>
          <c:tx>
            <c:strRef>
              <c:f>Genauigkeit!$A$7</c:f>
              <c:strCache>
                <c:ptCount val="1"/>
                <c:pt idx="0">
                  <c:v>HELM, höhere Genaugikeit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Genauigkeit!$B$7:$H$7</c:f>
              <c:numCache>
                <c:formatCode>0.00E+00</c:formatCode>
                <c:ptCount val="7"/>
                <c:pt idx="0">
                  <c:v>4.7977655848185898E-8</c:v>
                </c:pt>
                <c:pt idx="1">
                  <c:v>1.26789087932513E-6</c:v>
                </c:pt>
                <c:pt idx="2">
                  <c:v>5.53112007694705E-8</c:v>
                </c:pt>
                <c:pt idx="3">
                  <c:v>8.14348223833662E-7</c:v>
                </c:pt>
                <c:pt idx="4" formatCode="General">
                  <c:v>1.1487520422219901E-2</c:v>
                </c:pt>
                <c:pt idx="5">
                  <c:v>8.7364873410729605E-7</c:v>
                </c:pt>
                <c:pt idx="6" formatCode="General">
                  <c:v>3.87129873464397E-4</c:v>
                </c:pt>
              </c:numCache>
            </c:numRef>
          </c:val>
        </c:ser>
        <c:ser>
          <c:idx val="6"/>
          <c:order val="6"/>
          <c:tx>
            <c:strRef>
              <c:f>Genauigkeit!$A$8</c:f>
              <c:strCache>
                <c:ptCount val="1"/>
                <c:pt idx="0">
                  <c:v>HELM mit Newton-Raphson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Genauigkeit!$B$8:$H$8</c:f>
              <c:numCache>
                <c:formatCode>0.00E+00</c:formatCode>
                <c:ptCount val="7"/>
                <c:pt idx="0">
                  <c:v>2.66453751785394E-15</c:v>
                </c:pt>
                <c:pt idx="1">
                  <c:v>2.76397753533781E-12</c:v>
                </c:pt>
                <c:pt idx="2" formatCode="General">
                  <c:v>1.78941627827349E-3</c:v>
                </c:pt>
                <c:pt idx="3" formatCode="General">
                  <c:v>1.50807297117661E-2</c:v>
                </c:pt>
                <c:pt idx="4" formatCode="General">
                  <c:v>1.55868892612352E-2</c:v>
                </c:pt>
                <c:pt idx="5">
                  <c:v>1.10713501939766E-12</c:v>
                </c:pt>
                <c:pt idx="6" formatCode="General">
                  <c:v>1.3835859711010499E-2</c:v>
                </c:pt>
              </c:numCache>
            </c:numRef>
          </c:val>
        </c:ser>
        <c:ser>
          <c:idx val="7"/>
          <c:order val="7"/>
          <c:tx>
            <c:strRef>
              <c:f>Genauigkeit!$A$9</c:f>
              <c:strCache>
                <c:ptCount val="1"/>
                <c:pt idx="0">
                  <c:v>HELM mit Stromiteration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Genauigkeit!$B$1:$H$1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Genauigkeit!$B$9:$H$9</c:f>
              <c:numCache>
                <c:formatCode>0.00E+00</c:formatCode>
                <c:ptCount val="7"/>
                <c:pt idx="0">
                  <c:v>2.9433267947253801E-9</c:v>
                </c:pt>
                <c:pt idx="1">
                  <c:v>5.86854488438495E-7</c:v>
                </c:pt>
                <c:pt idx="2">
                  <c:v>6.0819460491480304E-8</c:v>
                </c:pt>
                <c:pt idx="3">
                  <c:v>1.26218937415778E-6</c:v>
                </c:pt>
                <c:pt idx="4">
                  <c:v>2.1548337407323499E-6</c:v>
                </c:pt>
                <c:pt idx="5">
                  <c:v>1.7342459422404499E-7</c:v>
                </c:pt>
                <c:pt idx="6">
                  <c:v>1.0088777876222399E-6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634136"/>
        <c:axId val="3286329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Genauigkeit!$A$2</c15:sqref>
                        </c15:formulaRef>
                      </c:ext>
                    </c:extLst>
                    <c:strCache>
                      <c:ptCount val="1"/>
                      <c:pt idx="0">
                        <c:v>Knotenpunktpotentialverfahren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Genauigkeit!$B$1:$H$1</c15:sqref>
                        </c15:formulaRef>
                      </c:ext>
                    </c:extLst>
                    <c:strCache>
                      <c:ptCount val="7"/>
                      <c:pt idx="0">
                        <c:v>2 Knoten</c:v>
                      </c:pt>
                      <c:pt idx="1">
                        <c:v>5 Knoten mit Masse</c:v>
                      </c:pt>
                      <c:pt idx="2">
                        <c:v>2 Knoten mit PV</c:v>
                      </c:pt>
                      <c:pt idx="3">
                        <c:v>3 Knoten mit 2 PV</c:v>
                      </c:pt>
                      <c:pt idx="4">
                        <c:v>3 Knoten mit PV und PQ</c:v>
                      </c:pt>
                      <c:pt idx="5">
                        <c:v>3 Knoten mit unsymmetrischer Admittanzmatrix und PQ</c:v>
                      </c:pt>
                      <c:pt idx="6">
                        <c:v>3 Knoten mit unsymmetrischer Admittanzmatrix und PV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Genauigkeit!$B$2:$H$2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3.4000000000004001E-3</c:v>
                      </c:pt>
                      <c:pt idx="1">
                        <c:v>8.4171263706343605E-2</c:v>
                      </c:pt>
                      <c:pt idx="2">
                        <c:v>3.0003737515906102E-2</c:v>
                      </c:pt>
                      <c:pt idx="3">
                        <c:v>0.100102828225793</c:v>
                      </c:pt>
                      <c:pt idx="4">
                        <c:v>0.100102828225793</c:v>
                      </c:pt>
                      <c:pt idx="5">
                        <c:v>4.4909306180735499E-2</c:v>
                      </c:pt>
                      <c:pt idx="6">
                        <c:v>0.100153258235891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Genauigkeit!$A$5</c15:sqref>
                        </c15:formulaRef>
                      </c:ext>
                    </c:extLst>
                    <c:strCache>
                      <c:ptCount val="1"/>
                      <c:pt idx="0">
                        <c:v>Fast-decoupled-load-flow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Genauigkeit!$B$1:$H$1</c15:sqref>
                        </c15:formulaRef>
                      </c:ext>
                    </c:extLst>
                    <c:strCache>
                      <c:ptCount val="7"/>
                      <c:pt idx="0">
                        <c:v>2 Knoten</c:v>
                      </c:pt>
                      <c:pt idx="1">
                        <c:v>5 Knoten mit Masse</c:v>
                      </c:pt>
                      <c:pt idx="2">
                        <c:v>2 Knoten mit PV</c:v>
                      </c:pt>
                      <c:pt idx="3">
                        <c:v>3 Knoten mit 2 PV</c:v>
                      </c:pt>
                      <c:pt idx="4">
                        <c:v>3 Knoten mit PV und PQ</c:v>
                      </c:pt>
                      <c:pt idx="5">
                        <c:v>3 Knoten mit unsymmetrischer Admittanzmatrix und PQ</c:v>
                      </c:pt>
                      <c:pt idx="6">
                        <c:v>3 Knoten mit unsymmetrischer Admittanzmatrix und PV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Genauigkeit!$B$5:$H$5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 formatCode="0.00E+00">
                        <c:v>3.3623150761927601E-10</c:v>
                      </c:pt>
                      <c:pt idx="1">
                        <c:v>0.828892337692402</c:v>
                      </c:pt>
                      <c:pt idx="2" formatCode="0.00E+00">
                        <c:v>4.5071537040223399E-9</c:v>
                      </c:pt>
                      <c:pt idx="3" formatCode="0.00E+00">
                        <c:v>3.5544479789666701E-16</c:v>
                      </c:pt>
                      <c:pt idx="4">
                        <c:v>0.96377742932450094</c:v>
                      </c:pt>
                      <c:pt idx="5">
                        <c:v>1.05019438063582</c:v>
                      </c:pt>
                      <c:pt idx="6" formatCode="0.00E+00">
                        <c:v>8.9365560067241396E-9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28634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8632960"/>
        <c:crosses val="autoZero"/>
        <c:auto val="1"/>
        <c:lblAlgn val="ctr"/>
        <c:lblOffset val="100"/>
        <c:noMultiLvlLbl val="0"/>
      </c:catAx>
      <c:valAx>
        <c:axId val="328632960"/>
        <c:scaling>
          <c:orientation val="minMax"/>
          <c:max val="4.0000000000000008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8634136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Berechnungsdauer</a:t>
            </a:r>
            <a:r>
              <a:rPr lang="en-US" baseline="0"/>
              <a:t> normiert auf das jeweils schnellste Verfahren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'Berechnungsdauer normiert'!$A$2</c:f>
              <c:strCache>
                <c:ptCount val="1"/>
                <c:pt idx="0">
                  <c:v>Knotenpunktpotentialverfahren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normiert'!$B$2:$H$2</c:f>
              <c:numCache>
                <c:formatCode>General</c:formatCode>
                <c:ptCount val="7"/>
                <c:pt idx="0">
                  <c:v>4.9078866924801305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'Berechnungsdauer normiert'!$A$3</c:f>
              <c:strCache>
                <c:ptCount val="1"/>
                <c:pt idx="0">
                  <c:v>Stromiteration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normiert'!$B$3:$H$3</c:f>
              <c:numCache>
                <c:formatCode>General</c:formatCode>
                <c:ptCount val="7"/>
                <c:pt idx="0">
                  <c:v>1</c:v>
                </c:pt>
                <c:pt idx="1">
                  <c:v>2.7905925119415564</c:v>
                </c:pt>
                <c:pt idx="2">
                  <c:v>2.0883769447588612</c:v>
                </c:pt>
                <c:pt idx="3">
                  <c:v>4.6254319995407309</c:v>
                </c:pt>
                <c:pt idx="4">
                  <c:v>1.069022235521681</c:v>
                </c:pt>
                <c:pt idx="5">
                  <c:v>3.0533377929053453</c:v>
                </c:pt>
                <c:pt idx="6">
                  <c:v>12.828828482448383</c:v>
                </c:pt>
              </c:numCache>
            </c:numRef>
          </c:val>
        </c:ser>
        <c:ser>
          <c:idx val="2"/>
          <c:order val="2"/>
          <c:tx>
            <c:strRef>
              <c:f>'Berechnungsdauer normiert'!$A$4</c:f>
              <c:strCache>
                <c:ptCount val="1"/>
                <c:pt idx="0">
                  <c:v>Newton-Raphson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normiert'!$B$4:$H$4</c:f>
              <c:numCache>
                <c:formatCode>General</c:formatCode>
                <c:ptCount val="7"/>
                <c:pt idx="0">
                  <c:v>3.2511265086158097</c:v>
                </c:pt>
                <c:pt idx="1">
                  <c:v>1.1090896319190784</c:v>
                </c:pt>
                <c:pt idx="2">
                  <c:v>149.29267372439355</c:v>
                </c:pt>
                <c:pt idx="3">
                  <c:v>205.18652046615762</c:v>
                </c:pt>
                <c:pt idx="4">
                  <c:v>43.689592586725183</c:v>
                </c:pt>
                <c:pt idx="5">
                  <c:v>2.5909260825938967</c:v>
                </c:pt>
                <c:pt idx="6">
                  <c:v>2.3483025106693836</c:v>
                </c:pt>
              </c:numCache>
            </c:numRef>
          </c:val>
        </c:ser>
        <c:ser>
          <c:idx val="3"/>
          <c:order val="3"/>
          <c:tx>
            <c:strRef>
              <c:f>'Berechnungsdauer normiert'!$A$5</c:f>
              <c:strCache>
                <c:ptCount val="1"/>
                <c:pt idx="0">
                  <c:v>Fast-decoupled-load-flow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normiert'!$B$5:$H$5</c:f>
              <c:numCache>
                <c:formatCode>General</c:formatCode>
                <c:ptCount val="7"/>
                <c:pt idx="0">
                  <c:v>4.841235876185948</c:v>
                </c:pt>
                <c:pt idx="1">
                  <c:v>40.630619556055066</c:v>
                </c:pt>
                <c:pt idx="2">
                  <c:v>1.2121091062432032</c:v>
                </c:pt>
                <c:pt idx="3">
                  <c:v>1.3786095642689016</c:v>
                </c:pt>
                <c:pt idx="4">
                  <c:v>41.822440489811243</c:v>
                </c:pt>
                <c:pt idx="5">
                  <c:v>434.64448029590574</c:v>
                </c:pt>
                <c:pt idx="6">
                  <c:v>3.1105771079241795</c:v>
                </c:pt>
              </c:numCache>
            </c:numRef>
          </c:val>
        </c:ser>
        <c:ser>
          <c:idx val="4"/>
          <c:order val="4"/>
          <c:tx>
            <c:strRef>
              <c:f>'Berechnungsdauer normiert'!$A$6</c:f>
              <c:strCache>
                <c:ptCount val="1"/>
                <c:pt idx="0">
                  <c:v>HELM, doppelte Genauigkeit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normiert'!$B$6:$H$6</c:f>
              <c:numCache>
                <c:formatCode>General</c:formatCode>
                <c:ptCount val="7"/>
                <c:pt idx="0">
                  <c:v>1.4268278875982159</c:v>
                </c:pt>
                <c:pt idx="1">
                  <c:v>2.9240569682495079</c:v>
                </c:pt>
                <c:pt idx="2">
                  <c:v>2.1813702643318464</c:v>
                </c:pt>
                <c:pt idx="3">
                  <c:v>13.219300763534072</c:v>
                </c:pt>
                <c:pt idx="4">
                  <c:v>2.1303483871472464</c:v>
                </c:pt>
                <c:pt idx="5">
                  <c:v>2.5275149034961735</c:v>
                </c:pt>
                <c:pt idx="6">
                  <c:v>16.390076511976623</c:v>
                </c:pt>
              </c:numCache>
            </c:numRef>
          </c:val>
        </c:ser>
        <c:ser>
          <c:idx val="5"/>
          <c:order val="5"/>
          <c:tx>
            <c:strRef>
              <c:f>'Berechnungsdauer normiert'!$A$7</c:f>
              <c:strCache>
                <c:ptCount val="1"/>
                <c:pt idx="0">
                  <c:v>HELM, höhere Genaugikeit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normiert'!$B$7:$H$7</c:f>
              <c:numCache>
                <c:formatCode>General</c:formatCode>
                <c:ptCount val="7"/>
                <c:pt idx="0">
                  <c:v>8.3808051989221752</c:v>
                </c:pt>
                <c:pt idx="1">
                  <c:v>175.49993853610565</c:v>
                </c:pt>
                <c:pt idx="2">
                  <c:v>32.683511995916284</c:v>
                </c:pt>
                <c:pt idx="3">
                  <c:v>2524.958906940697</c:v>
                </c:pt>
                <c:pt idx="4">
                  <c:v>494.0963604466271</c:v>
                </c:pt>
                <c:pt idx="5">
                  <c:v>65.595293839888242</c:v>
                </c:pt>
                <c:pt idx="6">
                  <c:v>5534.7917067169055</c:v>
                </c:pt>
              </c:numCache>
            </c:numRef>
          </c:val>
        </c:ser>
        <c:ser>
          <c:idx val="6"/>
          <c:order val="6"/>
          <c:tx>
            <c:strRef>
              <c:f>'Berechnungsdauer normiert'!$A$8</c:f>
              <c:strCache>
                <c:ptCount val="1"/>
                <c:pt idx="0">
                  <c:v>HELM mit Newton-Raphson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normiert'!$B$8:$H$8</c:f>
              <c:numCache>
                <c:formatCode>General</c:formatCode>
                <c:ptCount val="7"/>
                <c:pt idx="0">
                  <c:v>1.1836944953920703</c:v>
                </c:pt>
                <c:pt idx="1">
                  <c:v>3.7172573054228715</c:v>
                </c:pt>
                <c:pt idx="2">
                  <c:v>154.68648600661385</c:v>
                </c:pt>
                <c:pt idx="3">
                  <c:v>224.23213732131578</c:v>
                </c:pt>
                <c:pt idx="4">
                  <c:v>42.065693459208795</c:v>
                </c:pt>
                <c:pt idx="5">
                  <c:v>4.3966986050721069</c:v>
                </c:pt>
                <c:pt idx="6">
                  <c:v>368.77744242377634</c:v>
                </c:pt>
              </c:numCache>
            </c:numRef>
          </c:val>
        </c:ser>
        <c:ser>
          <c:idx val="7"/>
          <c:order val="7"/>
          <c:tx>
            <c:strRef>
              <c:f>'Berechnungsdauer normiert'!$A$9</c:f>
              <c:strCache>
                <c:ptCount val="1"/>
                <c:pt idx="0">
                  <c:v>HELM mit Stromiteration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'Berechnungsdauer normiert'!$B$1:$H$1</c:f>
              <c:strCache>
                <c:ptCount val="7"/>
                <c:pt idx="0">
                  <c:v>2 Knoten</c:v>
                </c:pt>
                <c:pt idx="1">
                  <c:v>5 Knoten mit Masse</c:v>
                </c:pt>
                <c:pt idx="2">
                  <c:v>2 Knoten mit PV</c:v>
                </c:pt>
                <c:pt idx="3">
                  <c:v>3 Knoten mit 2 PV</c:v>
                </c:pt>
                <c:pt idx="4">
                  <c:v>3 Knoten mit PV und PQ</c:v>
                </c:pt>
                <c:pt idx="5">
                  <c:v>3 Knoten mit unsymmetrischer Admittanzmatrix und PQ</c:v>
                </c:pt>
                <c:pt idx="6">
                  <c:v>3 Knoten mit unsymmetrischer Admittanzmatrix und PV</c:v>
                </c:pt>
              </c:strCache>
            </c:strRef>
          </c:cat>
          <c:val>
            <c:numRef>
              <c:f>'Berechnungsdauer normiert'!$B$9:$H$9</c:f>
              <c:numCache>
                <c:formatCode>General</c:formatCode>
                <c:ptCount val="7"/>
                <c:pt idx="0">
                  <c:v>1.148551955256663</c:v>
                </c:pt>
                <c:pt idx="1">
                  <c:v>3.7293744731666201</c:v>
                </c:pt>
                <c:pt idx="2">
                  <c:v>3.1167854051534722</c:v>
                </c:pt>
                <c:pt idx="3">
                  <c:v>13.706860324932544</c:v>
                </c:pt>
                <c:pt idx="4">
                  <c:v>2.4728661702839236</c:v>
                </c:pt>
                <c:pt idx="5">
                  <c:v>3.4937533200857813</c:v>
                </c:pt>
                <c:pt idx="6">
                  <c:v>26.441789380599023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462608"/>
        <c:axId val="318800832"/>
      </c:barChart>
      <c:catAx>
        <c:axId val="32446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800832"/>
        <c:crosses val="autoZero"/>
        <c:auto val="1"/>
        <c:lblAlgn val="ctr"/>
        <c:lblOffset val="100"/>
        <c:noMultiLvlLbl val="0"/>
      </c:catAx>
      <c:valAx>
        <c:axId val="3188008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446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Grenze</a:t>
            </a:r>
            <a:r>
              <a:rPr lang="en-US" baseline="0"/>
              <a:t> für Konvergenz mit ausreichender Genauigkeit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out!$A$1:$A$9</c15:sqref>
                  </c15:fullRef>
                </c:ext>
              </c:extLst>
              <c:f>(out!$A$2:$A$3,out!$A$6:$A$9)</c:f>
              <c:strCache>
                <c:ptCount val="6"/>
                <c:pt idx="0">
                  <c:v>Stromiteration</c:v>
                </c:pt>
                <c:pt idx="1">
                  <c:v>Newton-Raphson</c:v>
                </c:pt>
                <c:pt idx="2">
                  <c:v>HELM 64 Bit mit Stromiteration</c:v>
                </c:pt>
                <c:pt idx="3">
                  <c:v>HELM 64 Bit mit Newton-Raphson</c:v>
                </c:pt>
                <c:pt idx="4">
                  <c:v>HELM 200 Bit</c:v>
                </c:pt>
                <c:pt idx="5">
                  <c:v>HELM 2000 Bit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out!$B$1:$B$9</c15:sqref>
                  </c15:fullRef>
                </c:ext>
              </c:extLst>
              <c:f>(out!$B$2:$B$3,out!$B$6:$B$9)</c:f>
              <c:numCache>
                <c:formatCode>0.000000000</c:formatCode>
                <c:ptCount val="6"/>
                <c:pt idx="0">
                  <c:v>0.248331466064453</c:v>
                </c:pt>
                <c:pt idx="1">
                  <c:v>0.24375364624023399</c:v>
                </c:pt>
                <c:pt idx="2">
                  <c:v>0.24851457885742201</c:v>
                </c:pt>
                <c:pt idx="3">
                  <c:v>0.24900287963867199</c:v>
                </c:pt>
                <c:pt idx="4">
                  <c:v>0.249185992431641</c:v>
                </c:pt>
                <c:pt idx="5">
                  <c:v>0.24979636840820299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198248"/>
        <c:axId val="328197072"/>
      </c:barChart>
      <c:catAx>
        <c:axId val="32819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8197072"/>
        <c:crosses val="autoZero"/>
        <c:auto val="1"/>
        <c:lblAlgn val="ctr"/>
        <c:lblOffset val="100"/>
        <c:noMultiLvlLbl val="0"/>
      </c:catAx>
      <c:valAx>
        <c:axId val="328197072"/>
        <c:scaling>
          <c:orientation val="minMax"/>
          <c:max val="0.25"/>
          <c:min val="0.243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</a:t>
                </a:r>
                <a:r>
                  <a:rPr lang="en-US" baseline="0"/>
                  <a:t> [W]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819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Sascha </a:t>
            </a:r>
            <a:r>
              <a:rPr lang="de-DE" sz="1600" dirty="0" err="1" smtClean="0">
                <a:solidFill>
                  <a:srgbClr val="292929"/>
                </a:solidFill>
                <a:latin typeface="+mn-lt"/>
                <a:cs typeface="Arial" charset="0"/>
              </a:rPr>
              <a:t>Altschäffl</a:t>
            </a: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/??.09.2014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Validierung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Embedding Load Flow</a:t>
            </a: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  <a:p>
            <a:pPr algn="ctr">
              <a:spcBef>
                <a:spcPct val="20000"/>
              </a:spcBef>
              <a:defRPr/>
            </a:pP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Abschlusspräsentation Forschungspraxis</a:t>
            </a:r>
            <a:endParaRPr lang="de-DE" altLang="de-DE" sz="20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(benediktibk@aon.at)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69211"/>
              </p:ext>
            </p:extLst>
          </p:nvPr>
        </p:nvGraphicFramePr>
        <p:xfrm>
          <a:off x="523876" y="1524000"/>
          <a:ext cx="8162924" cy="4776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83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Ermittlung der Konvergenzgrenze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652587"/>
            <a:ext cx="4000500" cy="1724025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1" y="3284738"/>
            <a:ext cx="8178800" cy="2290439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err="1" smtClean="0"/>
              <a:t>Bisektion</a:t>
            </a:r>
            <a:r>
              <a:rPr lang="de-DE" altLang="de-DE" dirty="0" smtClean="0"/>
              <a:t> zur Ermittlung der maximalen Last, für den die Verfahren noch konvergieren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Maximum liegt bei P = 0.25W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625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Ermittlung der Konvergenzgrenze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7479"/>
              </p:ext>
            </p:extLst>
          </p:nvPr>
        </p:nvGraphicFramePr>
        <p:xfrm>
          <a:off x="387519" y="1654575"/>
          <a:ext cx="8463518" cy="456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62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Fazit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1828801"/>
            <a:ext cx="7575551" cy="1455938"/>
          </a:xfrm>
        </p:spPr>
        <p:txBody>
          <a:bodyPr/>
          <a:lstStyle/>
          <a:p>
            <a:pPr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de-DE" altLang="de-DE" dirty="0" smtClean="0"/>
              <a:t>Deutlich langsamer als iterative Verfahren</a:t>
            </a:r>
          </a:p>
          <a:p>
            <a:pPr>
              <a:spcAft>
                <a:spcPts val="0"/>
              </a:spcAft>
              <a:buFontTx/>
              <a:buChar char="+"/>
            </a:pPr>
            <a:r>
              <a:rPr lang="de-DE" altLang="de-DE" dirty="0" smtClean="0"/>
              <a:t>Besseres Konvergenzverhalten in der Nähe des Spannungszusammenbruchs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2929631"/>
            <a:ext cx="8178800" cy="2290439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Alternative zu iterativen Verfahren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Kombination mit iterativen Verfahren bietet sich an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altLang="de-DE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4193" y="419189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smtClean="0"/>
              <a:t>Vielen Dank für Ihre Aufmerksamkeit.</a:t>
            </a:r>
            <a:br>
              <a:rPr lang="de-DE" altLang="de-DE" sz="3200" kern="0" smtClean="0"/>
            </a:br>
            <a:endParaRPr lang="de-DE" altLang="de-DE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18991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Holomporphic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Implementierung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Ergebnisse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Fazit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Validierung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Lastflussproblem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Ausgangspunkt ist ein Netz, bestehend aus</a:t>
            </a:r>
          </a:p>
          <a:p>
            <a:pPr lvl="1"/>
            <a:r>
              <a:rPr lang="de-DE" altLang="de-DE" dirty="0" smtClean="0"/>
              <a:t>Knoten mit Spannungen und Lastentnahmen (bzw. Einspeisungen)</a:t>
            </a:r>
          </a:p>
          <a:p>
            <a:pPr lvl="1"/>
            <a:r>
              <a:rPr lang="de-DE" altLang="de-DE" dirty="0" err="1" smtClean="0"/>
              <a:t>Admittanzen</a:t>
            </a:r>
            <a:r>
              <a:rPr lang="de-DE" altLang="de-DE" dirty="0" smtClean="0"/>
              <a:t> zwischen den Knoten</a:t>
            </a:r>
          </a:p>
          <a:p>
            <a:r>
              <a:rPr lang="de-DE" altLang="de-DE" dirty="0" smtClean="0"/>
              <a:t>Beschreibung über einen Satz von Gleichungen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6" y="3247933"/>
            <a:ext cx="3509639" cy="2868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05" y="4232659"/>
            <a:ext cx="2533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Embedding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Einführung eines Parameter s</a:t>
            </a:r>
          </a:p>
          <a:p>
            <a:r>
              <a:rPr lang="de-DE" altLang="de-DE" dirty="0" smtClean="0"/>
              <a:t>Darstellung der Knotenspannungen als Funktionen in s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5559" y="2537888"/>
            <a:ext cx="5048250" cy="2459385"/>
            <a:chOff x="1805559" y="2537888"/>
            <a:chExt cx="5048250" cy="24593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074" y="2537888"/>
              <a:ext cx="2533650" cy="10382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559" y="3920948"/>
              <a:ext cx="5048250" cy="1076325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 bwMode="auto">
            <a:xfrm>
              <a:off x="4087368" y="3452271"/>
              <a:ext cx="484632" cy="578191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712" y="5332315"/>
            <a:ext cx="1476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Berechnungsschritte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de-DE" altLang="de-DE" dirty="0" smtClean="0"/>
              <a:t>Einsetzen der Laurent-Reihe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de-DE" altLang="de-DE" dirty="0" smtClean="0"/>
              <a:t>Berechnung der Koeffizienten durch Entwicklung an s = 0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de-DE" altLang="de-DE" dirty="0" smtClean="0"/>
              <a:t>Auswertung an s = 1 über analytische Fortsetzung, z.B.: Epsilon Wynn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45" y="1524000"/>
            <a:ext cx="2276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Implementierung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Entwickelt in C++ und C#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Netze in SQL-Datenbank (Einspeisungen, Transformatoren, Lasten, …)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GUI um Netze zu bearbeiten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Berechnung der Knotenspannungen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Implementierung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de-DE" altLang="de-DE" dirty="0" smtClean="0"/>
              <a:t>Implementierte Verfahren: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Knotenpunktpotentialverfahren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Stromiteration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Newton-</a:t>
            </a:r>
            <a:r>
              <a:rPr lang="de-DE" altLang="de-DE" dirty="0" err="1" smtClean="0"/>
              <a:t>Raphson</a:t>
            </a:r>
            <a:endParaRPr lang="de-DE" altLang="de-DE" dirty="0" smtClean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Fast-</a:t>
            </a:r>
            <a:r>
              <a:rPr lang="de-DE" altLang="de-DE" dirty="0" err="1" smtClean="0"/>
              <a:t>decoupled</a:t>
            </a:r>
            <a:r>
              <a:rPr lang="de-DE" altLang="de-DE" dirty="0" smtClean="0"/>
              <a:t>-</a:t>
            </a:r>
            <a:r>
              <a:rPr lang="de-DE" altLang="de-DE" dirty="0" err="1" smtClean="0"/>
              <a:t>load-flow</a:t>
            </a:r>
            <a:r>
              <a:rPr lang="de-DE" altLang="de-DE" dirty="0" smtClean="0"/>
              <a:t> (FDLF)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HELM, 64 Bit Genauigkeit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HELM, beliebige Genauigkeit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7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Eigenes Tool zum Vergleich der Verfahren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Konstruktion von Netzen über </a:t>
            </a:r>
            <a:r>
              <a:rPr lang="de-DE" altLang="de-DE" dirty="0" err="1" smtClean="0"/>
              <a:t>Admittanzmatrizen</a:t>
            </a:r>
            <a:endParaRPr lang="de-DE" altLang="de-DE" dirty="0" smtClean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Vorgabe von allen Knotenspannungen und Berechnung der Lastflüsse daraus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Zur Berechnung werden dann entweder die Spannungen oder die berechneten Leistungen vorgegeben (</a:t>
            </a:r>
            <a:r>
              <a:rPr lang="de-DE" altLang="de-DE" dirty="0" err="1" smtClean="0"/>
              <a:t>Slack</a:t>
            </a:r>
            <a:r>
              <a:rPr lang="de-DE" altLang="de-DE" dirty="0" smtClean="0"/>
              <a:t>-, PV- oder PQ-Knoten)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altLang="de-DE" dirty="0" smtClean="0"/>
          </a:p>
        </p:txBody>
      </p:sp>
      <p:sp>
        <p:nvSpPr>
          <p:cNvPr id="2" name="Right Arrow 1"/>
          <p:cNvSpPr/>
          <p:nvPr/>
        </p:nvSpPr>
        <p:spPr bwMode="auto">
          <a:xfrm>
            <a:off x="967665" y="4199138"/>
            <a:ext cx="680159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idx="4294967295"/>
          </p:nvPr>
        </p:nvSpPr>
        <p:spPr>
          <a:xfrm>
            <a:off x="1755775" y="4234223"/>
            <a:ext cx="3895572" cy="414461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de-DE" altLang="de-DE" dirty="0" smtClean="0"/>
              <a:t>Exakte Ergebnisse sind bekannt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90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08.09.2014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Validierung von Holomorphic Embedding Load Flow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601977"/>
              </p:ext>
            </p:extLst>
          </p:nvPr>
        </p:nvGraphicFramePr>
        <p:xfrm>
          <a:off x="354598" y="1524000"/>
          <a:ext cx="8505824" cy="478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8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0</TotalTime>
  <Words>360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TUM Neue Helvetica 55 Regular</vt:lpstr>
      <vt:lpstr>Times</vt:lpstr>
      <vt:lpstr>1_Bunt - XX-JJ-MM-TT-VvV-Ahndorf-FA-Titel</vt:lpstr>
      <vt:lpstr>Abschlusspräsentation Forschungspraxis</vt:lpstr>
      <vt:lpstr>Gliederung</vt:lpstr>
      <vt:lpstr>Lastflussproblem</vt:lpstr>
      <vt:lpstr>Embedding</vt:lpstr>
      <vt:lpstr>Berechnungsschritte</vt:lpstr>
      <vt:lpstr>Implementierung</vt:lpstr>
      <vt:lpstr>Implementierung</vt:lpstr>
      <vt:lpstr>Ergebnisse</vt:lpstr>
      <vt:lpstr>Ergebnisse</vt:lpstr>
      <vt:lpstr>Ergebnisse</vt:lpstr>
      <vt:lpstr>Ermittlung der Konvergenzgrenze</vt:lpstr>
      <vt:lpstr>Ermittlung der Konvergenzgrenze</vt:lpstr>
      <vt:lpstr>Fazit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benediktibk</cp:lastModifiedBy>
  <cp:revision>601</cp:revision>
  <dcterms:created xsi:type="dcterms:W3CDTF">2008-10-06T10:50:40Z</dcterms:created>
  <dcterms:modified xsi:type="dcterms:W3CDTF">2014-09-08T09:43:15Z</dcterms:modified>
</cp:coreProperties>
</file>