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61" r:id="rId4"/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6" r:id="rId19"/>
    <p:sldId id="277" r:id="rId20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65BD"/>
    <a:srgbClr val="98C6EA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92707" autoAdjust="0"/>
  </p:normalViewPr>
  <p:slideViewPr>
    <p:cSldViewPr snapToGrid="0">
      <p:cViewPr varScale="1">
        <p:scale>
          <a:sx n="65" d="100"/>
          <a:sy n="65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8.2565139584824629E-2"/>
          <c:y val="0.10697715947192832"/>
          <c:w val="0.89760081126222868"/>
          <c:h val="0.775377734266674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ohne analytischer Fortsetzung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0.77</c:v>
                </c:pt>
                <c:pt idx="2">
                  <c:v>0.71709999999999996</c:v>
                </c:pt>
                <c:pt idx="3">
                  <c:v>0.69276599999999999</c:v>
                </c:pt>
                <c:pt idx="4">
                  <c:v>0.67877394999999996</c:v>
                </c:pt>
                <c:pt idx="5">
                  <c:v>0.6697630698</c:v>
                </c:pt>
                <c:pt idx="6">
                  <c:v>0.66354556249999996</c:v>
                </c:pt>
                <c:pt idx="7">
                  <c:v>0.65905119290000003</c:v>
                </c:pt>
                <c:pt idx="8">
                  <c:v>0.65569165159999998</c:v>
                </c:pt>
                <c:pt idx="9">
                  <c:v>0.65311600329999997</c:v>
                </c:pt>
                <c:pt idx="10">
                  <c:v>0.65110184630000001</c:v>
                </c:pt>
                <c:pt idx="11">
                  <c:v>0.64950150709999999</c:v>
                </c:pt>
                <c:pt idx="12">
                  <c:v>0.64821323389999996</c:v>
                </c:pt>
                <c:pt idx="13">
                  <c:v>0.64716477780000004</c:v>
                </c:pt>
                <c:pt idx="14">
                  <c:v>0.64630354599999995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mit analytischer Fortsetzung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1</c:v>
                </c:pt>
                <c:pt idx="1">
                  <c:v>0.77</c:v>
                </c:pt>
                <c:pt idx="2">
                  <c:v>0.70129870130000005</c:v>
                </c:pt>
                <c:pt idx="3">
                  <c:v>0.67203703699999995</c:v>
                </c:pt>
                <c:pt idx="4">
                  <c:v>0.65775695779999999</c:v>
                </c:pt>
                <c:pt idx="5">
                  <c:v>0.65032677000000005</c:v>
                </c:pt>
                <c:pt idx="6">
                  <c:v>0.64633164340000004</c:v>
                </c:pt>
                <c:pt idx="7">
                  <c:v>0.64414553679999997</c:v>
                </c:pt>
                <c:pt idx="8">
                  <c:v>0.6429378349</c:v>
                </c:pt>
                <c:pt idx="9">
                  <c:v>0.64226712519999996</c:v>
                </c:pt>
                <c:pt idx="10">
                  <c:v>0.64189355020000005</c:v>
                </c:pt>
                <c:pt idx="11">
                  <c:v>0.64168513620000001</c:v>
                </c:pt>
                <c:pt idx="12">
                  <c:v>0.64156875859999996</c:v>
                </c:pt>
                <c:pt idx="13">
                  <c:v>0.64150374070000005</c:v>
                </c:pt>
                <c:pt idx="14">
                  <c:v>0.64146917670000003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korrekt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Sheet1!$D$2:$D$16</c:f>
              <c:numCache>
                <c:formatCode>0.000000000</c:formatCode>
                <c:ptCount val="15"/>
                <c:pt idx="0">
                  <c:v>0.64142135600000005</c:v>
                </c:pt>
                <c:pt idx="1">
                  <c:v>0.64142135600000005</c:v>
                </c:pt>
                <c:pt idx="2">
                  <c:v>0.64142135600000005</c:v>
                </c:pt>
                <c:pt idx="3">
                  <c:v>0.64142135600000005</c:v>
                </c:pt>
                <c:pt idx="4">
                  <c:v>0.64142135600000005</c:v>
                </c:pt>
                <c:pt idx="5">
                  <c:v>0.64142135600000005</c:v>
                </c:pt>
                <c:pt idx="6">
                  <c:v>0.64142135600000005</c:v>
                </c:pt>
                <c:pt idx="7">
                  <c:v>0.64142135600000005</c:v>
                </c:pt>
                <c:pt idx="8">
                  <c:v>0.64142135600000005</c:v>
                </c:pt>
                <c:pt idx="9">
                  <c:v>0.64142135600000005</c:v>
                </c:pt>
                <c:pt idx="10">
                  <c:v>0.64142135600000005</c:v>
                </c:pt>
                <c:pt idx="11">
                  <c:v>0.64142135600000005</c:v>
                </c:pt>
                <c:pt idx="12">
                  <c:v>0.64142135600000005</c:v>
                </c:pt>
                <c:pt idx="13">
                  <c:v>0.64142135600000005</c:v>
                </c:pt>
                <c:pt idx="14">
                  <c:v>0.64142135600000005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985720"/>
        <c:axId val="240983760"/>
      </c:scatterChart>
      <c:valAx>
        <c:axId val="240985720"/>
        <c:scaling>
          <c:orientation val="minMax"/>
          <c:max val="15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noProof="0" dirty="0" smtClean="0">
                    <a:solidFill>
                      <a:schemeClr val="bg2"/>
                    </a:solidFill>
                  </a:rPr>
                  <a:t>Anzahl der Koeffizienten</a:t>
                </a:r>
                <a:endParaRPr lang="de-DE" noProof="0" dirty="0">
                  <a:solidFill>
                    <a:schemeClr val="bg2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983760"/>
        <c:crosses val="autoZero"/>
        <c:crossBetween val="midCat"/>
      </c:valAx>
      <c:valAx>
        <c:axId val="240983760"/>
        <c:scaling>
          <c:orientation val="minMax"/>
          <c:max val="0.8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bg2"/>
                    </a:solidFill>
                  </a:rPr>
                  <a:t>U</a:t>
                </a:r>
                <a:r>
                  <a:rPr lang="en-US" baseline="-25000" dirty="0" smtClean="0">
                    <a:solidFill>
                      <a:schemeClr val="bg2"/>
                    </a:solidFill>
                  </a:rPr>
                  <a:t>2</a:t>
                </a:r>
                <a:r>
                  <a:rPr lang="en-US" baseline="0" dirty="0" smtClean="0">
                    <a:solidFill>
                      <a:schemeClr val="bg2"/>
                    </a:solidFill>
                  </a:rPr>
                  <a:t> [V]</a:t>
                </a:r>
                <a:endParaRPr lang="en-US" baseline="0" dirty="0">
                  <a:solidFill>
                    <a:schemeClr val="bg2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985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67833242233086"/>
          <c:y val="7.3542214640459194E-2"/>
          <c:w val="0.78632166757766908"/>
          <c:h val="5.1324380877150223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249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779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47339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6025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2514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925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22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3023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6121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9915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991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7474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372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05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 dirty="0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 dirty="0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 dirty="0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 dirty="0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Markus Meyer/15.01.2015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15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Implementierung und Evaluierung von Holomorphic Embedding Load Flow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Zwischenvortrag Masterthesis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(benedikt.schmidt@tum.de)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 der Koeffizienten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10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PQ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𝑃𝑉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PV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Auswertung der Spannungsfunktionen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11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</p:spPr>
            <p:txBody>
              <a:bodyPr/>
              <a:lstStyle/>
              <a:p>
                <a:r>
                  <a:rPr lang="de-DE" altLang="de-DE" dirty="0" smtClean="0"/>
                  <a:t>Direkte Auswertung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de-DE" altLang="de-DE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altLang="de-DE" dirty="0" smtClean="0"/>
                  <a:t> in der Regel nicht möglich wegen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de-DE" altLang="de-DE" dirty="0" smtClean="0"/>
              </a:p>
              <a:p>
                <a:r>
                  <a:rPr lang="de-DE" altLang="de-DE" dirty="0" smtClean="0"/>
                  <a:t>Auswertung mittels einer analytischen Fortsetzung</a:t>
                </a:r>
              </a:p>
              <a:p>
                <a:r>
                  <a:rPr lang="de-DE" altLang="de-DE" dirty="0" smtClean="0"/>
                  <a:t>In der Praxis gute Ergebnisse mit Wynn‘s Epsilon Algorithmus</a:t>
                </a:r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  <a:blipFill rotWithShape="0">
                <a:blip r:embed="rId3"/>
                <a:stretch>
                  <a:fillRect l="-657" t="-1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/>
              <a:t>Wynn‘s Epsilon Algorithmus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12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418735"/>
              </a:xfrm>
            </p:spPr>
            <p:txBody>
              <a:bodyPr/>
              <a:lstStyle/>
              <a:p>
                <a:r>
                  <a:rPr lang="de-AT" altLang="de-DE" dirty="0" smtClean="0"/>
                  <a:t>Verbessert</a:t>
                </a:r>
                <a:r>
                  <a:rPr lang="en-US" altLang="de-DE" dirty="0" smtClean="0"/>
                  <a:t> </a:t>
                </a:r>
                <a:r>
                  <a:rPr lang="de-AT" altLang="de-DE" dirty="0" smtClean="0"/>
                  <a:t>Konvergenz</a:t>
                </a:r>
                <a:r>
                  <a:rPr lang="en-US" altLang="de-DE" dirty="0" smtClean="0"/>
                  <a:t> </a:t>
                </a:r>
                <a:r>
                  <a:rPr lang="de-AT" altLang="de-DE" dirty="0" smtClean="0"/>
                  <a:t>einer</a:t>
                </a:r>
                <a:r>
                  <a:rPr lang="en-US" altLang="de-DE" dirty="0" smtClean="0"/>
                  <a:t> </a:t>
                </a:r>
                <a:r>
                  <a:rPr lang="de-AT" altLang="de-DE" dirty="0" smtClean="0"/>
                  <a:t>Reihe</a:t>
                </a:r>
              </a:p>
              <a:p>
                <a:r>
                  <a:rPr lang="de-AT" altLang="de-DE" dirty="0" smtClean="0"/>
                  <a:t>Berechnung</a:t>
                </a:r>
                <a:r>
                  <a:rPr lang="en-US" altLang="de-DE" dirty="0" smtClean="0"/>
                  <a:t> </a:t>
                </a:r>
                <a:r>
                  <a:rPr lang="en-US" altLang="de-DE" dirty="0" smtClean="0"/>
                  <a:t>der </a:t>
                </a:r>
                <a:r>
                  <a:rPr lang="de-AT" altLang="de-DE" dirty="0" smtClean="0"/>
                  <a:t>Teilsummen</a:t>
                </a:r>
                <a:r>
                  <a:rPr lang="en-US" alt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altLang="de-DE" dirty="0" smtClean="0"/>
              </a:p>
              <a:p>
                <a:r>
                  <a:rPr lang="de-DE" altLang="de-DE" dirty="0" smtClean="0"/>
                  <a:t>Initialisierung des Algorithmus mit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altLang="de-DE" dirty="0" smtClean="0"/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altLang="de-DE" dirty="0" smtClean="0"/>
              </a:p>
            </p:txBody>
          </p:sp>
        </mc:Choice>
        <mc:Fallback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418735"/>
              </a:xfrm>
              <a:blipFill rotWithShape="0">
                <a:blip r:embed="rId3"/>
                <a:stretch>
                  <a:fillRect l="-657" t="-47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/>
              <a:t>Wynn‘s Epsilon Algorithmus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13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268361"/>
              </a:xfrm>
            </p:spPr>
            <p:txBody>
              <a:bodyPr/>
              <a:lstStyle/>
              <a:p>
                <a:r>
                  <a:rPr lang="de-DE" altLang="de-DE" dirty="0" smtClean="0"/>
                  <a:t>Berechnung der restlichen Werte des Tableaus durch</a:t>
                </a:r>
                <a:br>
                  <a:rPr lang="de-DE" altLang="de-DE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de-DE" altLang="de-DE" dirty="0" smtClean="0"/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268361"/>
              </a:xfrm>
              <a:blipFill rotWithShape="0">
                <a:blip r:embed="rId3"/>
                <a:stretch>
                  <a:fillRect l="-65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44" y="3097161"/>
            <a:ext cx="5892237" cy="30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Zusammenfassung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14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Berechnung der rechten Seiten des Gleichungssystems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sub>
                    </m:sSub>
                  </m:oMath>
                </a14:m>
                <a:r>
                  <a:rPr lang="en-US" altLang="de-DE" b="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Lösung des Gleichungssystems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Auswertung der Spannungsfunktionen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Wiederholen bis die Lösung ausreichend exakt ist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altLang="de-DE" dirty="0" smtClean="0"/>
              </a:p>
            </p:txBody>
          </p:sp>
        </mc:Choice>
        <mc:Fallback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  <a:blipFill rotWithShape="0">
                <a:blip r:embed="rId3"/>
                <a:stretch>
                  <a:fillRect l="-657" t="-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3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15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4158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de-DE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de-DE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=0,23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de-DE" b="0" dirty="0" smtClean="0"/>
              </a:p>
              <a:p>
                <a:r>
                  <a:rPr lang="de-DE" altLang="de-DE" b="0" dirty="0" smtClean="0"/>
                  <a:t>Korrekte Lösung: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𝑃𝑍</m:t>
                            </m:r>
                          </m:e>
                        </m:rad>
                      </m:num>
                      <m:den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0,641421356</m:t>
                    </m:r>
                    <m:r>
                      <m:rPr>
                        <m:nor/>
                      </m:rPr>
                      <a:rPr lang="en-US" b="0" i="0" smtClean="0"/>
                      <m:t>V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altLang="de-DE" b="0" dirty="0" smtClean="0"/>
              </a:p>
            </p:txBody>
          </p:sp>
        </mc:Choice>
        <mc:Fallback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415845"/>
              </a:xfrm>
              <a:blipFill rotWithShape="0">
                <a:blip r:embed="rId3"/>
                <a:stretch>
                  <a:fillRect l="-730" t="-1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101" y="3549445"/>
            <a:ext cx="3293983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 - Tableau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16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9" y="2122077"/>
            <a:ext cx="8650726" cy="2671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21353" y="5191248"/>
                <a:ext cx="23966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de-DE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de-D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de-DE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2"/>
                          </a:solidFill>
                        </a:rPr>
                        <m:t>0,641421356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2"/>
                          </a:solidFill>
                        </a:rPr>
                        <m:t>V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53" y="5191248"/>
                <a:ext cx="239661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 - Ergebnisse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17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447864169"/>
              </p:ext>
            </p:extLst>
          </p:nvPr>
        </p:nvGraphicFramePr>
        <p:xfrm>
          <a:off x="304800" y="1351280"/>
          <a:ext cx="8382000" cy="475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71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Bisherige Ergebnisse</a:t>
            </a:r>
            <a:endParaRPr lang="de-DE" alt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18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524000"/>
            <a:ext cx="8340725" cy="2138517"/>
          </a:xfrm>
          <a:ln w="63500" cap="rnd">
            <a:solidFill>
              <a:schemeClr val="bg1"/>
            </a:solidFill>
          </a:ln>
        </p:spPr>
        <p:txBody>
          <a:bodyPr/>
          <a:lstStyle/>
          <a:p>
            <a:r>
              <a:rPr lang="en-US" altLang="de-DE" dirty="0" smtClean="0"/>
              <a:t>HELM </a:t>
            </a:r>
            <a:r>
              <a:rPr lang="de-DE" altLang="de-DE" dirty="0" smtClean="0"/>
              <a:t>ist</a:t>
            </a:r>
            <a:r>
              <a:rPr lang="en-US" altLang="de-DE" dirty="0" smtClean="0"/>
              <a:t> </a:t>
            </a:r>
            <a:r>
              <a:rPr lang="en-US" altLang="de-DE" dirty="0" smtClean="0"/>
              <a:t>in der </a:t>
            </a:r>
            <a:r>
              <a:rPr lang="de-DE" altLang="de-DE" dirty="0" smtClean="0"/>
              <a:t>Lage</a:t>
            </a:r>
            <a:r>
              <a:rPr lang="en-US" altLang="de-DE" dirty="0" smtClean="0"/>
              <a:t> </a:t>
            </a:r>
            <a:r>
              <a:rPr lang="de-DE" altLang="de-DE" dirty="0" smtClean="0"/>
              <a:t>Netze beliebig nahe an der Stabilitätsgrenze zu berechnen</a:t>
            </a:r>
          </a:p>
          <a:p>
            <a:r>
              <a:rPr lang="de-DE" altLang="de-DE" dirty="0" smtClean="0"/>
              <a:t>Deutliche Verbesserung des Konvergenzverhaltens benötigt einen genaueren Gleitkommadatentyp als double</a:t>
            </a:r>
          </a:p>
          <a:p>
            <a:r>
              <a:rPr lang="de-DE" altLang="de-DE" dirty="0" smtClean="0"/>
              <a:t>Bei</a:t>
            </a:r>
            <a:r>
              <a:rPr lang="en-US" altLang="de-DE" dirty="0" smtClean="0"/>
              <a:t> </a:t>
            </a:r>
            <a:r>
              <a:rPr lang="de-DE" altLang="de-DE" dirty="0" smtClean="0"/>
              <a:t>Verwendung</a:t>
            </a:r>
            <a:r>
              <a:rPr lang="en-US" altLang="de-DE" dirty="0" smtClean="0"/>
              <a:t> </a:t>
            </a:r>
            <a:r>
              <a:rPr lang="de-DE" altLang="de-DE" dirty="0" smtClean="0"/>
              <a:t>eines double ist sowohl die Rechenzeit als auch das Konvergenzverhalten ähnlich den iterativen Verfahren</a:t>
            </a:r>
            <a:endParaRPr lang="de-DE" altLang="de-DE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8000" y="4673052"/>
            <a:ext cx="8340725" cy="1015663"/>
          </a:xfrm>
          <a:prstGeom prst="rect">
            <a:avLst/>
          </a:prstGeom>
          <a:ln w="63500" cap="rnd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schemeClr val="bg2"/>
                </a:solidFill>
              </a:rPr>
              <a:t>Implementierung des Parsers für das Dateiformat von SINCAL ist abgeschlossen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de-DE" i="1" dirty="0" smtClean="0">
                <a:solidFill>
                  <a:schemeClr val="bg2"/>
                </a:solidFill>
              </a:rPr>
              <a:t>Berechnung des deutschen Übertragungsnetzes steht noch aus</a:t>
            </a:r>
            <a:endParaRPr lang="de-DE" altLang="de-DE" i="1" dirty="0">
              <a:solidFill>
                <a:schemeClr val="bg2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508000" y="4037816"/>
            <a:ext cx="8128000" cy="609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8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19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54007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dirty="0" smtClean="0"/>
              <a:t>Vielen Dank für Ihre Aufmerksamkeit.</a:t>
            </a:r>
            <a:br>
              <a:rPr lang="de-DE" altLang="de-DE" sz="3200" kern="0" dirty="0" smtClean="0"/>
            </a:br>
            <a:endParaRPr lang="de-DE" altLang="de-DE" sz="3200" kern="0" dirty="0" smtClean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3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Holomorphic Embedding Load Flow (HELM)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Beispiel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Motivation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Iterative Verfahren konvergieren für kritische Lastfälle nicht</a:t>
            </a:r>
          </a:p>
          <a:p>
            <a:r>
              <a:rPr lang="de-DE" altLang="de-DE" dirty="0" smtClean="0"/>
              <a:t>Iterative Verfahren können (theoretisch) gegen unphysikalische Lösungen konvergieren</a:t>
            </a:r>
          </a:p>
          <a:p>
            <a:r>
              <a:rPr lang="de-DE" altLang="de-DE" dirty="0" smtClean="0"/>
              <a:t>HELM benötigt keine Startwerte</a:t>
            </a:r>
          </a:p>
          <a:p>
            <a:r>
              <a:rPr lang="de-DE" altLang="de-DE" dirty="0" smtClean="0"/>
              <a:t>HELM konvergiert theoretisch genau dann, wenn das Netz stabil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1338160" y="4214555"/>
            <a:ext cx="6467679" cy="984557"/>
          </a:xfrm>
          <a:solidFill>
            <a:schemeClr val="tx2">
              <a:alpha val="2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de-DE" altLang="de-DE" dirty="0" smtClean="0"/>
              <a:t>Anwendung von HELM auf einen Lastfall des deutschen Übertragungsnetzes, welcher mit den iterativen Verfahren nicht konvergiert</a:t>
            </a:r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2012 erstmals präsentiert von Antonio Trias</a:t>
            </a:r>
            <a:r>
              <a:rPr lang="de-DE" altLang="de-DE" baseline="30000" dirty="0" smtClean="0"/>
              <a:t>1</a:t>
            </a:r>
            <a:endParaRPr lang="de-DE" altLang="de-DE" dirty="0"/>
          </a:p>
          <a:p>
            <a:r>
              <a:rPr lang="de-DE" altLang="de-DE" dirty="0"/>
              <a:t>patentiert in den </a:t>
            </a:r>
            <a:r>
              <a:rPr lang="de-DE" altLang="de-DE" dirty="0" smtClean="0"/>
              <a:t>USA</a:t>
            </a:r>
            <a:endParaRPr lang="de-DE" altLang="de-DE" baseline="30000" dirty="0" smtClean="0"/>
          </a:p>
          <a:p>
            <a:r>
              <a:rPr lang="de-DE" altLang="de-DE" dirty="0" smtClean="0"/>
              <a:t>Implementierung bisher nur HELM-Flow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362718" y="5948517"/>
            <a:ext cx="8340725" cy="33429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aseline="30000" dirty="0" smtClean="0"/>
              <a:t>1</a:t>
            </a:r>
            <a:r>
              <a:rPr lang="de-DE" altLang="de-DE" dirty="0" smtClean="0"/>
              <a:t> </a:t>
            </a:r>
            <a:r>
              <a:rPr lang="en-US" sz="1400" dirty="0"/>
              <a:t>A. Trias, </a:t>
            </a:r>
            <a:r>
              <a:rPr lang="en-US" sz="1400" i="1" dirty="0"/>
              <a:t>The Holomorphic Embedding Load Flow Method</a:t>
            </a:r>
            <a:r>
              <a:rPr lang="en-US" sz="1400" dirty="0"/>
              <a:t>, </a:t>
            </a:r>
            <a:r>
              <a:rPr lang="en-US" sz="1400" dirty="0" smtClean="0"/>
              <a:t>IEEE PES </a:t>
            </a:r>
            <a:r>
              <a:rPr lang="en-US" sz="1400" dirty="0"/>
              <a:t>General Meeting, July 2012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de-DE" altLang="de-DE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922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Embedding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Ausgangspunkt ist die Leistungsbilanz am Knoten 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3240711"/>
            <a:ext cx="8340725" cy="732503"/>
          </a:xfrm>
        </p:spPr>
        <p:txBody>
          <a:bodyPr/>
          <a:lstStyle/>
          <a:p>
            <a:r>
              <a:rPr lang="de-DE" altLang="de-DE" dirty="0" smtClean="0"/>
              <a:t>Embedding eines Parameter s, so dass die Spannungsfunktionen holomorph sind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4565" y="4089230"/>
                <a:ext cx="437933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65" y="4089230"/>
                <a:ext cx="4379339" cy="750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39981" y="4839435"/>
                <a:ext cx="13383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1" y="4839435"/>
                <a:ext cx="13383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Laurent-Reihen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Entwicklung der Spannungsfunktionen in eine Laurent-Reihe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26617" y="2311564"/>
                <a:ext cx="2992679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17" y="2311564"/>
                <a:ext cx="2992679" cy="8740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3240711"/>
            <a:ext cx="8340725" cy="447372"/>
          </a:xfrm>
        </p:spPr>
        <p:txBody>
          <a:bodyPr/>
          <a:lstStyle/>
          <a:p>
            <a:r>
              <a:rPr lang="de-DE" altLang="de-DE" dirty="0" smtClean="0"/>
              <a:t>Da die Spannungsfunktionen holomorph sind entfällt der Nebenteil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26800" y="3743145"/>
                <a:ext cx="2792496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00" y="3743145"/>
                <a:ext cx="2792496" cy="8740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4688921"/>
            <a:ext cx="8340725" cy="447372"/>
          </a:xfrm>
        </p:spPr>
        <p:txBody>
          <a:bodyPr/>
          <a:lstStyle/>
          <a:p>
            <a:r>
              <a:rPr lang="de-DE" altLang="de-DE" dirty="0" smtClean="0"/>
              <a:t>Als Entwicklungspunkt wird 0 gewählt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44350" y="5207984"/>
                <a:ext cx="1930337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50" y="5207984"/>
                <a:ext cx="1930337" cy="8740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Einsetzen der Reihendarstellung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61629" y="2561304"/>
                <a:ext cx="563346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29" y="2561304"/>
                <a:ext cx="5633465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3856954"/>
            <a:ext cx="8340725" cy="427702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Für einen Koeffizientenvergleich muss die inverse Reihe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7023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Inverse Koeffizienten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Bedingung für die Koeffizienten der inversen Reihe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8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88595" y="2345768"/>
                <a:ext cx="3566810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92929"/>
                              </a:solidFill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92929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595" y="2345768"/>
                <a:ext cx="3566810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3427978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Formeln für die Berechnung der inversen Koeffizienten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1725" y="4233388"/>
                <a:ext cx="1158843" cy="672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4233388"/>
                <a:ext cx="1158843" cy="6724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09484" y="4125538"/>
                <a:ext cx="3347455" cy="780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484" y="4125538"/>
                <a:ext cx="3347455" cy="7803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Koeffizientenvergleich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9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0</TotalTime>
  <Words>500</Words>
  <Application>Microsoft Office PowerPoint</Application>
  <PresentationFormat>On-screen Show (4:3)</PresentationFormat>
  <Paragraphs>152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TUM Neue Helvetica 55 Regular</vt:lpstr>
      <vt:lpstr>1_Bunt - XX-JJ-MM-TT-VvV-Ahndorf-FA-Titel</vt:lpstr>
      <vt:lpstr>Zwischenvortrag Masterthesis</vt:lpstr>
      <vt:lpstr>Gliederung</vt:lpstr>
      <vt:lpstr>Motivation</vt:lpstr>
      <vt:lpstr>HELM</vt:lpstr>
      <vt:lpstr>Embedding</vt:lpstr>
      <vt:lpstr>Laurent-Reihen</vt:lpstr>
      <vt:lpstr>Einsetzen der Reihendarstellung</vt:lpstr>
      <vt:lpstr>Inverse Koeffizienten</vt:lpstr>
      <vt:lpstr>Koeffizientenvergleich</vt:lpstr>
      <vt:lpstr>Berechnung der Koeffizienten</vt:lpstr>
      <vt:lpstr>Auswertung der Spannungsfunktionen</vt:lpstr>
      <vt:lpstr>Wynn‘s Epsilon Algorithmus</vt:lpstr>
      <vt:lpstr>Wynn‘s Epsilon Algorithmus</vt:lpstr>
      <vt:lpstr>HELM Zusammenfassung</vt:lpstr>
      <vt:lpstr>HELM Beispiel</vt:lpstr>
      <vt:lpstr>HELM Beispiel - Tableau</vt:lpstr>
      <vt:lpstr>HELM Beispiel - Ergebnisse</vt:lpstr>
      <vt:lpstr>Bisherige Ergebnisse</vt:lpstr>
      <vt:lpstr>PowerPoint Presentation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 Schmidt</cp:lastModifiedBy>
  <cp:revision>649</cp:revision>
  <dcterms:created xsi:type="dcterms:W3CDTF">2008-10-06T10:50:40Z</dcterms:created>
  <dcterms:modified xsi:type="dcterms:W3CDTF">2015-01-12T16:19:00Z</dcterms:modified>
</cp:coreProperties>
</file>