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</p:sldIdLst>
  <p:sldSz cx="9144000" cy="6858000" type="screen4x3"/>
  <p:notesSz cx="6797675" cy="9926638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292929"/>
    <a:srgbClr val="98C6EA"/>
    <a:srgbClr val="FF8000"/>
    <a:srgbClr val="B5CA82"/>
    <a:srgbClr val="91AC6B"/>
    <a:srgbClr val="98BDEA"/>
    <a:srgbClr val="7A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3" autoAdjust="0"/>
    <p:restoredTop sz="92707" autoAdjust="0"/>
  </p:normalViewPr>
  <p:slideViewPr>
    <p:cSldViewPr snapToGrid="0">
      <p:cViewPr varScale="1">
        <p:scale>
          <a:sx n="65" d="100"/>
          <a:sy n="65" d="100"/>
        </p:scale>
        <p:origin x="16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Relativer</a:t>
            </a:r>
            <a:r>
              <a:rPr lang="de-AT" baseline="0"/>
              <a:t> maximaler Fehler der Knotenspannungen</a:t>
            </a:r>
            <a:endParaRPr lang="de-AT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Genauigkeit!$A$3</c:f>
              <c:strCache>
                <c:ptCount val="1"/>
                <c:pt idx="0">
                  <c:v>Stromiteration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Genauigkeit!$B$1:$H$1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Genauigkeit!$B$3:$H$3</c:f>
              <c:numCache>
                <c:formatCode>0.00E+00</c:formatCode>
                <c:ptCount val="7"/>
                <c:pt idx="0">
                  <c:v>4.7977656403297398E-8</c:v>
                </c:pt>
                <c:pt idx="1">
                  <c:v>5.2733963061535598E-7</c:v>
                </c:pt>
                <c:pt idx="2">
                  <c:v>5.31638873923027E-8</c:v>
                </c:pt>
                <c:pt idx="3">
                  <c:v>9.6103356814344799E-7</c:v>
                </c:pt>
                <c:pt idx="4">
                  <c:v>2.3175964622369601E-6</c:v>
                </c:pt>
                <c:pt idx="5">
                  <c:v>4.9542532683495097E-8</c:v>
                </c:pt>
                <c:pt idx="6">
                  <c:v>1.08903977822049E-6</c:v>
                </c:pt>
              </c:numCache>
            </c:numRef>
          </c:val>
        </c:ser>
        <c:ser>
          <c:idx val="2"/>
          <c:order val="2"/>
          <c:tx>
            <c:strRef>
              <c:f>Genauigkeit!$A$4</c:f>
              <c:strCache>
                <c:ptCount val="1"/>
                <c:pt idx="0">
                  <c:v>Newton-Raphson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Genauigkeit!$B$1:$H$1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Genauigkeit!$B$4:$H$4</c:f>
              <c:numCache>
                <c:formatCode>0.00E+00</c:formatCode>
                <c:ptCount val="7"/>
                <c:pt idx="0">
                  <c:v>1.80566783747338E-10</c:v>
                </c:pt>
                <c:pt idx="1">
                  <c:v>6.4760854204319499E-7</c:v>
                </c:pt>
                <c:pt idx="2" formatCode="General">
                  <c:v>1.7894162782734801E-3</c:v>
                </c:pt>
                <c:pt idx="3" formatCode="General">
                  <c:v>1.5080729711766201E-2</c:v>
                </c:pt>
                <c:pt idx="4" formatCode="General">
                  <c:v>1.55868892612355E-2</c:v>
                </c:pt>
                <c:pt idx="5">
                  <c:v>7.43702114973228E-6</c:v>
                </c:pt>
                <c:pt idx="6" formatCode="General">
                  <c:v>1.4595368354669199E-2</c:v>
                </c:pt>
              </c:numCache>
            </c:numRef>
          </c:val>
        </c:ser>
        <c:ser>
          <c:idx val="4"/>
          <c:order val="4"/>
          <c:tx>
            <c:strRef>
              <c:f>Genauigkeit!$A$6</c:f>
              <c:strCache>
                <c:ptCount val="1"/>
                <c:pt idx="0">
                  <c:v>HELM, doppelte Genauigkeit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Genauigkeit!$B$1:$H$1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Genauigkeit!$B$6:$H$6</c:f>
              <c:numCache>
                <c:formatCode>0.00E+00</c:formatCode>
                <c:ptCount val="7"/>
                <c:pt idx="0">
                  <c:v>4.7977655959208201E-8</c:v>
                </c:pt>
                <c:pt idx="1">
                  <c:v>1.6144922873032899E-6</c:v>
                </c:pt>
                <c:pt idx="2">
                  <c:v>5.5311200710519303E-8</c:v>
                </c:pt>
                <c:pt idx="3">
                  <c:v>4.9091482361342202E-5</c:v>
                </c:pt>
                <c:pt idx="4" formatCode="General">
                  <c:v>3.1391361522774802E-2</c:v>
                </c:pt>
                <c:pt idx="5">
                  <c:v>8.73648733806204E-7</c:v>
                </c:pt>
                <c:pt idx="6" formatCode="General">
                  <c:v>1.3432408280888999E-2</c:v>
                </c:pt>
              </c:numCache>
            </c:numRef>
          </c:val>
        </c:ser>
        <c:ser>
          <c:idx val="5"/>
          <c:order val="5"/>
          <c:tx>
            <c:strRef>
              <c:f>Genauigkeit!$A$7</c:f>
              <c:strCache>
                <c:ptCount val="1"/>
                <c:pt idx="0">
                  <c:v>HELM, höhere Genaugikeit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Genauigkeit!$B$1:$H$1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Genauigkeit!$B$7:$H$7</c:f>
              <c:numCache>
                <c:formatCode>0.00E+00</c:formatCode>
                <c:ptCount val="7"/>
                <c:pt idx="0">
                  <c:v>4.7977655848185898E-8</c:v>
                </c:pt>
                <c:pt idx="1">
                  <c:v>1.26789087932513E-6</c:v>
                </c:pt>
                <c:pt idx="2">
                  <c:v>5.53112007694705E-8</c:v>
                </c:pt>
                <c:pt idx="3">
                  <c:v>8.14348223833662E-7</c:v>
                </c:pt>
                <c:pt idx="4" formatCode="General">
                  <c:v>1.1487520422219901E-2</c:v>
                </c:pt>
                <c:pt idx="5">
                  <c:v>8.7364873410729605E-7</c:v>
                </c:pt>
                <c:pt idx="6" formatCode="General">
                  <c:v>3.87129873464397E-4</c:v>
                </c:pt>
              </c:numCache>
            </c:numRef>
          </c:val>
        </c:ser>
        <c:ser>
          <c:idx val="6"/>
          <c:order val="6"/>
          <c:tx>
            <c:strRef>
              <c:f>Genauigkeit!$A$8</c:f>
              <c:strCache>
                <c:ptCount val="1"/>
                <c:pt idx="0">
                  <c:v>HELM mit Newton-Raphson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Genauigkeit!$B$1:$H$1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Genauigkeit!$B$8:$H$8</c:f>
              <c:numCache>
                <c:formatCode>0.00E+00</c:formatCode>
                <c:ptCount val="7"/>
                <c:pt idx="0">
                  <c:v>2.66453751785394E-15</c:v>
                </c:pt>
                <c:pt idx="1">
                  <c:v>2.76397753533781E-12</c:v>
                </c:pt>
                <c:pt idx="2" formatCode="General">
                  <c:v>1.78941627827349E-3</c:v>
                </c:pt>
                <c:pt idx="3" formatCode="General">
                  <c:v>1.50807297117661E-2</c:v>
                </c:pt>
                <c:pt idx="4" formatCode="General">
                  <c:v>1.55868892612352E-2</c:v>
                </c:pt>
                <c:pt idx="5">
                  <c:v>1.10713501939766E-12</c:v>
                </c:pt>
                <c:pt idx="6" formatCode="General">
                  <c:v>1.3835859711010499E-2</c:v>
                </c:pt>
              </c:numCache>
            </c:numRef>
          </c:val>
        </c:ser>
        <c:ser>
          <c:idx val="7"/>
          <c:order val="7"/>
          <c:tx>
            <c:strRef>
              <c:f>Genauigkeit!$A$9</c:f>
              <c:strCache>
                <c:ptCount val="1"/>
                <c:pt idx="0">
                  <c:v>HELM mit Stromiteration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Genauigkeit!$B$1:$H$1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Genauigkeit!$B$9:$H$9</c:f>
              <c:numCache>
                <c:formatCode>0.00E+00</c:formatCode>
                <c:ptCount val="7"/>
                <c:pt idx="0">
                  <c:v>2.9433267947253801E-9</c:v>
                </c:pt>
                <c:pt idx="1">
                  <c:v>5.86854488438495E-7</c:v>
                </c:pt>
                <c:pt idx="2">
                  <c:v>6.0819460491480304E-8</c:v>
                </c:pt>
                <c:pt idx="3">
                  <c:v>1.26218937415778E-6</c:v>
                </c:pt>
                <c:pt idx="4">
                  <c:v>2.1548337407323499E-6</c:v>
                </c:pt>
                <c:pt idx="5">
                  <c:v>1.7342459422404499E-7</c:v>
                </c:pt>
                <c:pt idx="6">
                  <c:v>1.0088777876222399E-6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8545184"/>
        <c:axId val="23930528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Genauigkeit!$A$2</c15:sqref>
                        </c15:formulaRef>
                      </c:ext>
                    </c:extLst>
                    <c:strCache>
                      <c:ptCount val="1"/>
                      <c:pt idx="0">
                        <c:v>Knotenpunktpotentialverfahren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Genauigkeit!$B$1:$H$1</c15:sqref>
                        </c15:formulaRef>
                      </c:ext>
                    </c:extLst>
                    <c:strCache>
                      <c:ptCount val="7"/>
                      <c:pt idx="0">
                        <c:v>2 Knoten</c:v>
                      </c:pt>
                      <c:pt idx="1">
                        <c:v>5 Knoten mit Masse</c:v>
                      </c:pt>
                      <c:pt idx="2">
                        <c:v>2 Knoten mit PV</c:v>
                      </c:pt>
                      <c:pt idx="3">
                        <c:v>3 Knoten mit 2 PV</c:v>
                      </c:pt>
                      <c:pt idx="4">
                        <c:v>3 Knoten mit PV und PQ</c:v>
                      </c:pt>
                      <c:pt idx="5">
                        <c:v>3 Knoten mit unsymmetrischer Admittanzmatrix und PQ</c:v>
                      </c:pt>
                      <c:pt idx="6">
                        <c:v>3 Knoten mit unsymmetrischer Admittanzmatrix und PV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Genauigkeit!$B$2:$H$2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3.4000000000004001E-3</c:v>
                      </c:pt>
                      <c:pt idx="1">
                        <c:v>8.4171263706343605E-2</c:v>
                      </c:pt>
                      <c:pt idx="2">
                        <c:v>3.0003737515906102E-2</c:v>
                      </c:pt>
                      <c:pt idx="3">
                        <c:v>0.100102828225793</c:v>
                      </c:pt>
                      <c:pt idx="4">
                        <c:v>0.100102828225793</c:v>
                      </c:pt>
                      <c:pt idx="5">
                        <c:v>4.4909306180735499E-2</c:v>
                      </c:pt>
                      <c:pt idx="6">
                        <c:v>0.100153258235891</c:v>
                      </c:pt>
                    </c:numCache>
                  </c:numRef>
                </c:val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Genauigkeit!$A$5</c15:sqref>
                        </c15:formulaRef>
                      </c:ext>
                    </c:extLst>
                    <c:strCache>
                      <c:ptCount val="1"/>
                      <c:pt idx="0">
                        <c:v>Fast-decoupled-load-flow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Genauigkeit!$B$1:$H$1</c15:sqref>
                        </c15:formulaRef>
                      </c:ext>
                    </c:extLst>
                    <c:strCache>
                      <c:ptCount val="7"/>
                      <c:pt idx="0">
                        <c:v>2 Knoten</c:v>
                      </c:pt>
                      <c:pt idx="1">
                        <c:v>5 Knoten mit Masse</c:v>
                      </c:pt>
                      <c:pt idx="2">
                        <c:v>2 Knoten mit PV</c:v>
                      </c:pt>
                      <c:pt idx="3">
                        <c:v>3 Knoten mit 2 PV</c:v>
                      </c:pt>
                      <c:pt idx="4">
                        <c:v>3 Knoten mit PV und PQ</c:v>
                      </c:pt>
                      <c:pt idx="5">
                        <c:v>3 Knoten mit unsymmetrischer Admittanzmatrix und PQ</c:v>
                      </c:pt>
                      <c:pt idx="6">
                        <c:v>3 Knoten mit unsymmetrischer Admittanzmatrix und PV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Genauigkeit!$B$5:$H$5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 formatCode="0.00E+00">
                        <c:v>3.3623150761927601E-10</c:v>
                      </c:pt>
                      <c:pt idx="1">
                        <c:v>0.828892337692402</c:v>
                      </c:pt>
                      <c:pt idx="2" formatCode="0.00E+00">
                        <c:v>4.5071537040223399E-9</c:v>
                      </c:pt>
                      <c:pt idx="3" formatCode="0.00E+00">
                        <c:v>3.5544479789666701E-16</c:v>
                      </c:pt>
                      <c:pt idx="4">
                        <c:v>0.96377742932450094</c:v>
                      </c:pt>
                      <c:pt idx="5">
                        <c:v>1.05019438063582</c:v>
                      </c:pt>
                      <c:pt idx="6" formatCode="0.00E+00">
                        <c:v>8.9365560067241396E-9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23854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305280"/>
        <c:crosses val="autoZero"/>
        <c:auto val="1"/>
        <c:lblAlgn val="ctr"/>
        <c:lblOffset val="100"/>
        <c:noMultiLvlLbl val="0"/>
      </c:catAx>
      <c:valAx>
        <c:axId val="239305280"/>
        <c:scaling>
          <c:orientation val="minMax"/>
          <c:max val="4.0000000000000008E-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545184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Berechnungsdauer</a:t>
            </a:r>
            <a:r>
              <a:rPr lang="en-US" baseline="0"/>
              <a:t> normiert auf das jeweils schnellste Verfahren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'Berechnungsdauer normiert'!$A$2</c:f>
              <c:strCache>
                <c:ptCount val="1"/>
                <c:pt idx="0">
                  <c:v>Knotenpunktpotentialverfahren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'Berechnungsdauer normiert'!$B$1:$H$1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'Berechnungsdauer normiert'!$B$2:$H$2</c:f>
              <c:numCache>
                <c:formatCode>General</c:formatCode>
                <c:ptCount val="7"/>
                <c:pt idx="0">
                  <c:v>4.9078866924801305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'Berechnungsdauer normiert'!$A$3</c:f>
              <c:strCache>
                <c:ptCount val="1"/>
                <c:pt idx="0">
                  <c:v>Stromiteration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'Berechnungsdauer normiert'!$B$1:$H$1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'Berechnungsdauer normiert'!$B$3:$H$3</c:f>
              <c:numCache>
                <c:formatCode>General</c:formatCode>
                <c:ptCount val="7"/>
                <c:pt idx="0">
                  <c:v>1</c:v>
                </c:pt>
                <c:pt idx="1">
                  <c:v>2.7905925119415564</c:v>
                </c:pt>
                <c:pt idx="2">
                  <c:v>2.0883769447588612</c:v>
                </c:pt>
                <c:pt idx="3">
                  <c:v>4.6254319995407309</c:v>
                </c:pt>
                <c:pt idx="4">
                  <c:v>1.069022235521681</c:v>
                </c:pt>
                <c:pt idx="5">
                  <c:v>3.0533377929053453</c:v>
                </c:pt>
                <c:pt idx="6">
                  <c:v>12.828828482448383</c:v>
                </c:pt>
              </c:numCache>
            </c:numRef>
          </c:val>
        </c:ser>
        <c:ser>
          <c:idx val="2"/>
          <c:order val="2"/>
          <c:tx>
            <c:strRef>
              <c:f>'Berechnungsdauer normiert'!$A$4</c:f>
              <c:strCache>
                <c:ptCount val="1"/>
                <c:pt idx="0">
                  <c:v>Newton-Raphson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'Berechnungsdauer normiert'!$B$1:$H$1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'Berechnungsdauer normiert'!$B$4:$H$4</c:f>
              <c:numCache>
                <c:formatCode>General</c:formatCode>
                <c:ptCount val="7"/>
                <c:pt idx="0">
                  <c:v>3.2511265086158097</c:v>
                </c:pt>
                <c:pt idx="1">
                  <c:v>1.1090896319190784</c:v>
                </c:pt>
                <c:pt idx="2">
                  <c:v>149.29267372439355</c:v>
                </c:pt>
                <c:pt idx="3">
                  <c:v>205.18652046615762</c:v>
                </c:pt>
                <c:pt idx="4">
                  <c:v>43.689592586725183</c:v>
                </c:pt>
                <c:pt idx="5">
                  <c:v>2.5909260825938967</c:v>
                </c:pt>
                <c:pt idx="6">
                  <c:v>2.3483025106693836</c:v>
                </c:pt>
              </c:numCache>
            </c:numRef>
          </c:val>
        </c:ser>
        <c:ser>
          <c:idx val="3"/>
          <c:order val="3"/>
          <c:tx>
            <c:strRef>
              <c:f>'Berechnungsdauer normiert'!$A$5</c:f>
              <c:strCache>
                <c:ptCount val="1"/>
                <c:pt idx="0">
                  <c:v>Fast-decoupled-load-flow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'Berechnungsdauer normiert'!$B$1:$H$1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'Berechnungsdauer normiert'!$B$5:$H$5</c:f>
              <c:numCache>
                <c:formatCode>General</c:formatCode>
                <c:ptCount val="7"/>
                <c:pt idx="0">
                  <c:v>4.841235876185948</c:v>
                </c:pt>
                <c:pt idx="1">
                  <c:v>40.630619556055066</c:v>
                </c:pt>
                <c:pt idx="2">
                  <c:v>1.2121091062432032</c:v>
                </c:pt>
                <c:pt idx="3">
                  <c:v>1.3786095642689016</c:v>
                </c:pt>
                <c:pt idx="4">
                  <c:v>41.822440489811243</c:v>
                </c:pt>
                <c:pt idx="5">
                  <c:v>434.64448029590574</c:v>
                </c:pt>
                <c:pt idx="6">
                  <c:v>3.1105771079241795</c:v>
                </c:pt>
              </c:numCache>
            </c:numRef>
          </c:val>
        </c:ser>
        <c:ser>
          <c:idx val="4"/>
          <c:order val="4"/>
          <c:tx>
            <c:strRef>
              <c:f>'Berechnungsdauer normiert'!$A$6</c:f>
              <c:strCache>
                <c:ptCount val="1"/>
                <c:pt idx="0">
                  <c:v>HELM, doppelte Genauigkeit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'Berechnungsdauer normiert'!$B$1:$H$1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'Berechnungsdauer normiert'!$B$6:$H$6</c:f>
              <c:numCache>
                <c:formatCode>General</c:formatCode>
                <c:ptCount val="7"/>
                <c:pt idx="0">
                  <c:v>1.4268278875982159</c:v>
                </c:pt>
                <c:pt idx="1">
                  <c:v>2.9240569682495079</c:v>
                </c:pt>
                <c:pt idx="2">
                  <c:v>2.1813702643318464</c:v>
                </c:pt>
                <c:pt idx="3">
                  <c:v>13.219300763534072</c:v>
                </c:pt>
                <c:pt idx="4">
                  <c:v>2.1303483871472464</c:v>
                </c:pt>
                <c:pt idx="5">
                  <c:v>2.5275149034961735</c:v>
                </c:pt>
                <c:pt idx="6">
                  <c:v>16.390076511976623</c:v>
                </c:pt>
              </c:numCache>
            </c:numRef>
          </c:val>
        </c:ser>
        <c:ser>
          <c:idx val="5"/>
          <c:order val="5"/>
          <c:tx>
            <c:strRef>
              <c:f>'Berechnungsdauer normiert'!$A$7</c:f>
              <c:strCache>
                <c:ptCount val="1"/>
                <c:pt idx="0">
                  <c:v>HELM, höhere Genaugikeit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'Berechnungsdauer normiert'!$B$1:$H$1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'Berechnungsdauer normiert'!$B$7:$H$7</c:f>
              <c:numCache>
                <c:formatCode>General</c:formatCode>
                <c:ptCount val="7"/>
                <c:pt idx="0">
                  <c:v>8.3808051989221752</c:v>
                </c:pt>
                <c:pt idx="1">
                  <c:v>175.49993853610565</c:v>
                </c:pt>
                <c:pt idx="2">
                  <c:v>32.683511995916284</c:v>
                </c:pt>
                <c:pt idx="3">
                  <c:v>2524.958906940697</c:v>
                </c:pt>
                <c:pt idx="4">
                  <c:v>494.0963604466271</c:v>
                </c:pt>
                <c:pt idx="5">
                  <c:v>65.595293839888242</c:v>
                </c:pt>
                <c:pt idx="6">
                  <c:v>5534.7917067169055</c:v>
                </c:pt>
              </c:numCache>
            </c:numRef>
          </c:val>
        </c:ser>
        <c:ser>
          <c:idx val="6"/>
          <c:order val="6"/>
          <c:tx>
            <c:strRef>
              <c:f>'Berechnungsdauer normiert'!$A$8</c:f>
              <c:strCache>
                <c:ptCount val="1"/>
                <c:pt idx="0">
                  <c:v>HELM mit Newton-Raphson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'Berechnungsdauer normiert'!$B$1:$H$1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'Berechnungsdauer normiert'!$B$8:$H$8</c:f>
              <c:numCache>
                <c:formatCode>General</c:formatCode>
                <c:ptCount val="7"/>
                <c:pt idx="0">
                  <c:v>1.1836944953920703</c:v>
                </c:pt>
                <c:pt idx="1">
                  <c:v>3.7172573054228715</c:v>
                </c:pt>
                <c:pt idx="2">
                  <c:v>154.68648600661385</c:v>
                </c:pt>
                <c:pt idx="3">
                  <c:v>224.23213732131578</c:v>
                </c:pt>
                <c:pt idx="4">
                  <c:v>42.065693459208795</c:v>
                </c:pt>
                <c:pt idx="5">
                  <c:v>4.3966986050721069</c:v>
                </c:pt>
                <c:pt idx="6">
                  <c:v>368.77744242377634</c:v>
                </c:pt>
              </c:numCache>
            </c:numRef>
          </c:val>
        </c:ser>
        <c:ser>
          <c:idx val="7"/>
          <c:order val="7"/>
          <c:tx>
            <c:strRef>
              <c:f>'Berechnungsdauer normiert'!$A$9</c:f>
              <c:strCache>
                <c:ptCount val="1"/>
                <c:pt idx="0">
                  <c:v>HELM mit Stromiteration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'Berechnungsdauer normiert'!$B$1:$H$1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'Berechnungsdauer normiert'!$B$9:$H$9</c:f>
              <c:numCache>
                <c:formatCode>General</c:formatCode>
                <c:ptCount val="7"/>
                <c:pt idx="0">
                  <c:v>1.148551955256663</c:v>
                </c:pt>
                <c:pt idx="1">
                  <c:v>3.7293744731666201</c:v>
                </c:pt>
                <c:pt idx="2">
                  <c:v>3.1167854051534722</c:v>
                </c:pt>
                <c:pt idx="3">
                  <c:v>13.706860324932544</c:v>
                </c:pt>
                <c:pt idx="4">
                  <c:v>2.4728661702839236</c:v>
                </c:pt>
                <c:pt idx="5">
                  <c:v>3.4937533200857813</c:v>
                </c:pt>
                <c:pt idx="6">
                  <c:v>26.441789380599023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9303320"/>
        <c:axId val="238545968"/>
      </c:barChart>
      <c:catAx>
        <c:axId val="239303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545968"/>
        <c:crosses val="autoZero"/>
        <c:auto val="1"/>
        <c:lblAlgn val="ctr"/>
        <c:lblOffset val="100"/>
        <c:noMultiLvlLbl val="0"/>
      </c:catAx>
      <c:valAx>
        <c:axId val="23854596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303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Grenze</a:t>
            </a:r>
            <a:r>
              <a:rPr lang="en-US" baseline="0"/>
              <a:t> für Konvergenz mit ausreichender Genauigkeit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out!$A$1:$A$9</c15:sqref>
                  </c15:fullRef>
                </c:ext>
              </c:extLst>
              <c:f>(out!$A$2:$A$3,out!$A$6:$A$9)</c:f>
              <c:strCache>
                <c:ptCount val="6"/>
                <c:pt idx="0">
                  <c:v>Stromiteration</c:v>
                </c:pt>
                <c:pt idx="1">
                  <c:v>Newton-Raphson</c:v>
                </c:pt>
                <c:pt idx="2">
                  <c:v>HELM 64 Bit mit Stromiteration</c:v>
                </c:pt>
                <c:pt idx="3">
                  <c:v>HELM 64 Bit mit Newton-Raphson</c:v>
                </c:pt>
                <c:pt idx="4">
                  <c:v>HELM 200 Bit</c:v>
                </c:pt>
                <c:pt idx="5">
                  <c:v>HELM 2000 Bit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out!$B$1:$B$9</c15:sqref>
                  </c15:fullRef>
                </c:ext>
              </c:extLst>
              <c:f>(out!$B$2:$B$3,out!$B$6:$B$9)</c:f>
              <c:numCache>
                <c:formatCode>0.000000000</c:formatCode>
                <c:ptCount val="6"/>
                <c:pt idx="0">
                  <c:v>0.248331466064453</c:v>
                </c:pt>
                <c:pt idx="1">
                  <c:v>0.24375364624023399</c:v>
                </c:pt>
                <c:pt idx="2">
                  <c:v>0.24851457885742201</c:v>
                </c:pt>
                <c:pt idx="3">
                  <c:v>0.24900287963867199</c:v>
                </c:pt>
                <c:pt idx="4">
                  <c:v>0.249185992431641</c:v>
                </c:pt>
                <c:pt idx="5">
                  <c:v>0.24979636840820299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7003480"/>
        <c:axId val="239306456"/>
      </c:barChart>
      <c:catAx>
        <c:axId val="237003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306456"/>
        <c:crosses val="autoZero"/>
        <c:auto val="1"/>
        <c:lblAlgn val="ctr"/>
        <c:lblOffset val="100"/>
        <c:noMultiLvlLbl val="0"/>
      </c:catAx>
      <c:valAx>
        <c:axId val="239306456"/>
        <c:scaling>
          <c:orientation val="minMax"/>
          <c:max val="0.25"/>
          <c:min val="0.243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</a:t>
                </a:r>
                <a:r>
                  <a:rPr lang="en-US" baseline="0"/>
                  <a:t> [W]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003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238" y="182563"/>
            <a:ext cx="334803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4488" y="182563"/>
            <a:ext cx="21145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16CBE6C-8E40-49CF-9F96-6879CD321CA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13242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076C813-D030-4D54-8CF7-53DD0F1B09F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43082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922338" y="347663"/>
            <a:ext cx="223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Fakultät für </a:t>
            </a:r>
          </a:p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Elektrotechnik und Informationstechnik </a:t>
            </a:r>
          </a:p>
        </p:txBody>
      </p:sp>
      <p:pic>
        <p:nvPicPr>
          <p:cNvPr id="5" name="Picture 3" descr="C:\Dokumente und Einstellungen\Lödl\Desktop\EI_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1775"/>
            <a:ext cx="43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 smtClean="0"/>
              <a:t>Titel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dirty="0" smtClean="0"/>
              <a:t>Text</a:t>
            </a:r>
          </a:p>
        </p:txBody>
      </p:sp>
      <p:sp>
        <p:nvSpPr>
          <p:cNvPr id="8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794971D-072A-4514-89DD-5B904AF93B8C}" type="datetime1">
              <a:rPr lang="de-DE"/>
              <a:pPr>
                <a:defRPr/>
              </a:pPr>
              <a:t>15.09.2014</a:t>
            </a:fld>
            <a:endParaRPr lang="de-DE" dirty="0"/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B6DFE5-74CF-47B7-8847-D5D2FBDE671E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3982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kumente und Einstellungen\Lödl\Desktop\EI_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1775"/>
            <a:ext cx="43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922338" y="347663"/>
            <a:ext cx="212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cs typeface="Arial" charset="0"/>
              </a:rPr>
              <a:t>Fachgebiet</a:t>
            </a:r>
          </a:p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cs typeface="Arial" charset="0"/>
              </a:rPr>
              <a:t>Elektrische Energieversorgungsnetze 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 smtClean="0"/>
              <a:t>Titel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dirty="0" smtClean="0"/>
              <a:t>Text</a:t>
            </a:r>
          </a:p>
        </p:txBody>
      </p:sp>
      <p:sp>
        <p:nvSpPr>
          <p:cNvPr id="6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D9DFBA9-E87C-4E44-9EE8-83B6FB44D997}" type="datetime1">
              <a:rPr lang="de-DE"/>
              <a:pPr>
                <a:defRPr/>
              </a:pPr>
              <a:t>15.09.2014</a:t>
            </a:fld>
            <a:endParaRPr lang="de-DE" dirty="0"/>
          </a:p>
        </p:txBody>
      </p:sp>
      <p:sp>
        <p:nvSpPr>
          <p:cNvPr id="7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295A60-894C-4865-80E7-2D8040376E90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8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82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5775" y="6400800"/>
            <a:ext cx="632777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Titel</a:t>
            </a:r>
            <a:endParaRPr lang="de-DE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7150"/>
            <a:ext cx="119062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D609B420-A9F8-4C3D-941C-4FA7B22005FE}" type="datetime1">
              <a:rPr lang="de-DE"/>
              <a:pPr>
                <a:defRPr/>
              </a:pPr>
              <a:t>15.09.2014</a:t>
            </a:fld>
            <a:endParaRPr lang="de-DE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407150"/>
            <a:ext cx="48577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TUM Neue Helvetica 55 Regular" pitchFamily="34" charset="0"/>
                <a:cs typeface="Arial" panose="020B0604020202020204" pitchFamily="34" charset="0"/>
              </a:defRPr>
            </a:lvl1pPr>
          </a:lstStyle>
          <a:p>
            <a:fld id="{88C15A18-705B-4611-920F-D36DDCED9AA1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1031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213475" y="479425"/>
            <a:ext cx="1857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Technische Universität München</a:t>
            </a:r>
          </a:p>
        </p:txBody>
      </p:sp>
      <p:sp>
        <p:nvSpPr>
          <p:cNvPr id="1033" name="Line 16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34" name="Line 17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AT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cs typeface="Arial" pitchFamily="34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cs typeface="Arial" pitchFamily="34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  <a:cs typeface="Arial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5"/>
          <p:cNvSpPr txBox="1">
            <a:spLocks noChangeArrowheads="1"/>
          </p:cNvSpPr>
          <p:nvPr/>
        </p:nvSpPr>
        <p:spPr bwMode="auto">
          <a:xfrm>
            <a:off x="0" y="4994275"/>
            <a:ext cx="9144000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de-DE" sz="1600" dirty="0" smtClean="0">
                <a:solidFill>
                  <a:srgbClr val="292929"/>
                </a:solidFill>
                <a:latin typeface="+mn-lt"/>
                <a:cs typeface="Arial" charset="0"/>
              </a:rPr>
              <a:t>Sascha </a:t>
            </a:r>
            <a:r>
              <a:rPr lang="de-DE" sz="1600" dirty="0" err="1" smtClean="0">
                <a:solidFill>
                  <a:srgbClr val="292929"/>
                </a:solidFill>
                <a:latin typeface="+mn-lt"/>
                <a:cs typeface="Arial" charset="0"/>
              </a:rPr>
              <a:t>Altschäffl</a:t>
            </a:r>
            <a:r>
              <a:rPr lang="de-DE" sz="1600" dirty="0" smtClean="0">
                <a:solidFill>
                  <a:srgbClr val="292929"/>
                </a:solidFill>
                <a:latin typeface="+mn-lt"/>
                <a:cs typeface="Arial" charset="0"/>
              </a:rPr>
              <a:t>/16.09.2014</a:t>
            </a:r>
            <a:r>
              <a:rPr lang="de-DE" sz="1600" b="1" dirty="0" smtClean="0">
                <a:solidFill>
                  <a:srgbClr val="292929"/>
                </a:solidFill>
                <a:latin typeface="+mn-lt"/>
                <a:cs typeface="Arial" charset="0"/>
              </a:rPr>
              <a:t/>
            </a:r>
            <a:br>
              <a:rPr lang="de-DE" sz="1600" b="1" dirty="0" smtClean="0">
                <a:solidFill>
                  <a:srgbClr val="292929"/>
                </a:solidFill>
                <a:latin typeface="+mn-lt"/>
                <a:cs typeface="Arial" charset="0"/>
              </a:rPr>
            </a:br>
            <a:endParaRPr lang="de-DE" sz="1400" b="1" dirty="0" smtClean="0">
              <a:solidFill>
                <a:srgbClr val="292929"/>
              </a:solidFill>
              <a:latin typeface="+mn-lt"/>
              <a:cs typeface="Arial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de-DE" sz="1400" dirty="0" smtClean="0">
                <a:solidFill>
                  <a:srgbClr val="292929"/>
                </a:solidFill>
                <a:latin typeface="+mn-lt"/>
                <a:cs typeface="Arial" charset="0"/>
              </a:rPr>
              <a:t>Technische Universität München,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de-DE" sz="1400" dirty="0" smtClean="0">
                <a:solidFill>
                  <a:srgbClr val="292929"/>
                </a:solidFill>
                <a:latin typeface="+mn-lt"/>
                <a:cs typeface="Arial" charset="0"/>
              </a:rPr>
              <a:t>Fachgebiet Elektrische Energieversorgungsnetze</a:t>
            </a: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679450" y="2106613"/>
            <a:ext cx="77866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de-DE" sz="3200" dirty="0" smtClean="0">
                <a:solidFill>
                  <a:srgbClr val="0065BD"/>
                </a:solidFill>
                <a:latin typeface="+mj-lt"/>
                <a:cs typeface="Arial" charset="0"/>
              </a:rPr>
              <a:t>Validierung von </a:t>
            </a:r>
            <a:r>
              <a:rPr lang="de-DE" sz="3200" dirty="0" err="1" smtClean="0">
                <a:solidFill>
                  <a:srgbClr val="0065BD"/>
                </a:solidFill>
                <a:latin typeface="+mj-lt"/>
                <a:cs typeface="Arial" charset="0"/>
              </a:rPr>
              <a:t>Holomorphic</a:t>
            </a:r>
            <a:r>
              <a:rPr lang="de-DE" sz="3200" dirty="0" smtClean="0">
                <a:solidFill>
                  <a:srgbClr val="0065BD"/>
                </a:solidFill>
                <a:latin typeface="+mj-lt"/>
                <a:cs typeface="Arial" charset="0"/>
              </a:rPr>
              <a:t> Embedding Load Flow</a:t>
            </a:r>
          </a:p>
          <a:p>
            <a:pPr algn="ctr">
              <a:spcBef>
                <a:spcPct val="20000"/>
              </a:spcBef>
              <a:defRPr/>
            </a:pPr>
            <a:endParaRPr lang="de-DE" sz="3200" dirty="0" smtClean="0">
              <a:solidFill>
                <a:srgbClr val="0065BD"/>
              </a:solidFill>
              <a:latin typeface="+mj-lt"/>
              <a:cs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77863" y="1600200"/>
            <a:ext cx="7788275" cy="506413"/>
          </a:xfrm>
        </p:spPr>
        <p:txBody>
          <a:bodyPr anchor="t"/>
          <a:lstStyle/>
          <a:p>
            <a:pPr algn="ctr"/>
            <a:r>
              <a:rPr lang="de-DE" altLang="de-DE" sz="2000" dirty="0" smtClean="0">
                <a:solidFill>
                  <a:schemeClr val="bg2"/>
                </a:solidFill>
              </a:rPr>
              <a:t>Abschlusspräsentation Forschungspraxis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42938" y="3935413"/>
            <a:ext cx="7858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de-DE" kern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rPr>
              <a:t>Benedikt Schmidt (benediktibk@aon.at)</a:t>
            </a:r>
            <a:endParaRPr lang="de-DE" kern="0" dirty="0">
              <a:solidFill>
                <a:schemeClr val="bg2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Ergebnisse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15.09.2014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10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769211"/>
              </p:ext>
            </p:extLst>
          </p:nvPr>
        </p:nvGraphicFramePr>
        <p:xfrm>
          <a:off x="523876" y="1524000"/>
          <a:ext cx="8162924" cy="4776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83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Ermittlung der Konvergenzgrenze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15.09.2014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11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652587"/>
            <a:ext cx="4000500" cy="1724025"/>
          </a:xfrm>
          <a:prstGeom prst="rect">
            <a:avLst/>
          </a:prstGeom>
        </p:spPr>
      </p:pic>
      <p:sp>
        <p:nvSpPr>
          <p:cNvPr id="8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1" y="3284738"/>
            <a:ext cx="8178800" cy="2290439"/>
          </a:xfrm>
        </p:spPr>
        <p:txBody>
          <a:bodyPr/>
          <a:lstStyle/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err="1" smtClean="0"/>
              <a:t>Bisektion</a:t>
            </a:r>
            <a:r>
              <a:rPr lang="de-DE" altLang="de-DE" dirty="0" smtClean="0"/>
              <a:t> zur Ermittlung der maximalen Last, für den die Verfahren noch konvergieren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Maximum liegt bei P = 0.25W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7625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Ermittlung der Konvergenzgrenze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15.09.2014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12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7479"/>
              </p:ext>
            </p:extLst>
          </p:nvPr>
        </p:nvGraphicFramePr>
        <p:xfrm>
          <a:off x="387519" y="1654575"/>
          <a:ext cx="8463518" cy="4568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62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Fazit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15.09.2014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13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4294967295"/>
          </p:nvPr>
        </p:nvSpPr>
        <p:spPr>
          <a:xfrm>
            <a:off x="507999" y="1828801"/>
            <a:ext cx="7575551" cy="1455938"/>
          </a:xfrm>
        </p:spPr>
        <p:txBody>
          <a:bodyPr/>
          <a:lstStyle/>
          <a:p>
            <a:pPr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de-DE" altLang="de-DE" dirty="0" smtClean="0"/>
              <a:t>Deutlich langsamer als iterative Verfahren</a:t>
            </a:r>
          </a:p>
          <a:p>
            <a:pPr>
              <a:spcAft>
                <a:spcPts val="0"/>
              </a:spcAft>
              <a:buFontTx/>
              <a:buChar char="+"/>
            </a:pPr>
            <a:r>
              <a:rPr lang="de-DE" altLang="de-DE" dirty="0" smtClean="0"/>
              <a:t>Besseres Konvergenzverhalten in der Nähe des Spannungszusammenbruchs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2929631"/>
            <a:ext cx="8178800" cy="2290439"/>
          </a:xfrm>
        </p:spPr>
        <p:txBody>
          <a:bodyPr/>
          <a:lstStyle/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Alternative zu iterativen Verfahren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Kombination mit iterativen Verfahren bietet sich an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altLang="de-DE" dirty="0" smtClean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34193" y="4191895"/>
            <a:ext cx="81264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200" kern="0" smtClean="0"/>
              <a:t>Vielen Dank für Ihre Aufmerksamkeit.</a:t>
            </a:r>
            <a:br>
              <a:rPr lang="de-DE" altLang="de-DE" sz="3200" kern="0" smtClean="0"/>
            </a:br>
            <a:endParaRPr lang="de-DE" altLang="de-DE" sz="3200" kern="0" dirty="0" smtClean="0"/>
          </a:p>
        </p:txBody>
      </p:sp>
    </p:spTree>
    <p:extLst>
      <p:ext uri="{BB962C8B-B14F-4D97-AF65-F5344CB8AC3E}">
        <p14:creationId xmlns:p14="http://schemas.microsoft.com/office/powerpoint/2010/main" val="18991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Gliederung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 smtClean="0"/>
              <a:t>Holomporphic Embedding Load Flow (HELM)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Implementierung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Ergebnisse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Fazit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15.09.2014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2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Validierung von Holomorphic Embedding Load Flow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Lastflussproblem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altLang="de-DE" dirty="0" smtClean="0"/>
              <a:t>Ausgangspunkt ist ein Netz, bestehend aus</a:t>
            </a:r>
          </a:p>
          <a:p>
            <a:pPr lvl="1"/>
            <a:r>
              <a:rPr lang="de-DE" altLang="de-DE" dirty="0" smtClean="0"/>
              <a:t>Knoten mit Spannungen und Lastentnahmen (bzw. Einspeisungen)</a:t>
            </a:r>
          </a:p>
          <a:p>
            <a:pPr lvl="1"/>
            <a:r>
              <a:rPr lang="de-DE" altLang="de-DE" dirty="0" err="1" smtClean="0"/>
              <a:t>Admittanzen</a:t>
            </a:r>
            <a:r>
              <a:rPr lang="de-DE" altLang="de-DE" dirty="0" smtClean="0"/>
              <a:t> zwischen den Knoten</a:t>
            </a:r>
          </a:p>
          <a:p>
            <a:r>
              <a:rPr lang="de-DE" altLang="de-DE" dirty="0" smtClean="0"/>
              <a:t>Beschreibung über einen Satz von Gleichungen</a:t>
            </a:r>
          </a:p>
          <a:p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15.09.2014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3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86" y="3247933"/>
            <a:ext cx="3509639" cy="2868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305" y="4232659"/>
            <a:ext cx="25336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Embedding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altLang="de-DE" dirty="0" smtClean="0"/>
              <a:t>Einführung eines Parameter s</a:t>
            </a:r>
          </a:p>
          <a:p>
            <a:r>
              <a:rPr lang="de-DE" altLang="de-DE" dirty="0" smtClean="0"/>
              <a:t>Darstellung der Knotenspannungen als Funktionen in s</a:t>
            </a:r>
          </a:p>
          <a:p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15.09.2014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4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1805559" y="2537888"/>
            <a:ext cx="5048250" cy="2459385"/>
            <a:chOff x="1805559" y="2537888"/>
            <a:chExt cx="5048250" cy="245938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3074" y="2537888"/>
              <a:ext cx="2533650" cy="10382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5559" y="3920948"/>
              <a:ext cx="5048250" cy="1076325"/>
            </a:xfrm>
            <a:prstGeom prst="rect">
              <a:avLst/>
            </a:prstGeom>
          </p:spPr>
        </p:pic>
        <p:sp>
          <p:nvSpPr>
            <p:cNvPr id="8" name="Down Arrow 7"/>
            <p:cNvSpPr/>
            <p:nvPr/>
          </p:nvSpPr>
          <p:spPr bwMode="auto">
            <a:xfrm>
              <a:off x="4087368" y="3452271"/>
              <a:ext cx="484632" cy="578191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712" y="5332315"/>
            <a:ext cx="14763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Berechnungsschritte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de-DE" altLang="de-DE" dirty="0" smtClean="0"/>
              <a:t>Einsetzen der Laurent-Reihe</a:t>
            </a:r>
          </a:p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de-DE" altLang="de-DE" dirty="0" smtClean="0"/>
              <a:t>Berechnung der Koeffizienten durch Entwicklung an s = 0</a:t>
            </a:r>
          </a:p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de-DE" altLang="de-DE" dirty="0" smtClean="0"/>
              <a:t>Auswertung an s = 1 über analytische Fortsetzung, z.B.: Epsilon Wynn</a:t>
            </a:r>
          </a:p>
          <a:p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15.09.2014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5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045" y="1524000"/>
            <a:ext cx="22764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Implementierung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Entwickelt in C++ und C#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Netze in SQL-Datenbank (Einspeisungen, Transformatoren, Lasten, …)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GUI um Netze zu bearbeiten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Berechnung der Knotenspannungen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15.09.2014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6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5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Implementierung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de-DE" altLang="de-DE" dirty="0" smtClean="0"/>
              <a:t>Implementierte Verfahren: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Knotenpunktpotentialverfahren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Stromiteration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Newton-</a:t>
            </a:r>
            <a:r>
              <a:rPr lang="de-DE" altLang="de-DE" dirty="0" err="1" smtClean="0"/>
              <a:t>Raphson</a:t>
            </a:r>
            <a:endParaRPr lang="de-DE" altLang="de-DE" dirty="0" smtClean="0"/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Fast-</a:t>
            </a:r>
            <a:r>
              <a:rPr lang="de-DE" altLang="de-DE" dirty="0" err="1" smtClean="0"/>
              <a:t>decoupled</a:t>
            </a:r>
            <a:r>
              <a:rPr lang="de-DE" altLang="de-DE" dirty="0" smtClean="0"/>
              <a:t>-</a:t>
            </a:r>
            <a:r>
              <a:rPr lang="de-DE" altLang="de-DE" dirty="0" err="1" smtClean="0"/>
              <a:t>load-flow</a:t>
            </a:r>
            <a:r>
              <a:rPr lang="de-DE" altLang="de-DE" dirty="0" smtClean="0"/>
              <a:t> (FDLF)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HELM, 64 Bit </a:t>
            </a:r>
            <a:r>
              <a:rPr lang="de-DE" altLang="de-DE" dirty="0"/>
              <a:t>Genauigkeit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HELM mit Stromiteration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HELM mit </a:t>
            </a:r>
            <a:r>
              <a:rPr lang="de-DE" altLang="de-DE" dirty="0" smtClean="0"/>
              <a:t>Newton-</a:t>
            </a:r>
            <a:r>
              <a:rPr lang="de-DE" altLang="de-DE" dirty="0" err="1" smtClean="0"/>
              <a:t>Raphson</a:t>
            </a:r>
            <a:endParaRPr lang="de-DE" altLang="de-DE" dirty="0" smtClean="0"/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HELM, beliebige </a:t>
            </a:r>
            <a:r>
              <a:rPr lang="de-DE" altLang="de-DE" dirty="0" smtClean="0"/>
              <a:t>Genauigkeit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15.09.2014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7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7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Ergebnisse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15.09.2014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8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Eigenes Tool zum Vergleich der Verfahren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Konstruktion von Netzen über </a:t>
            </a:r>
            <a:r>
              <a:rPr lang="de-DE" altLang="de-DE" dirty="0" err="1" smtClean="0"/>
              <a:t>Admittanzmatrizen</a:t>
            </a:r>
            <a:endParaRPr lang="de-DE" altLang="de-DE" dirty="0" smtClean="0"/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Vorgabe von allen Knotenspannungen und Berechnung der Lastflüsse daraus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Zur Berechnung werden dann entweder die Spannungen oder die berechneten Leistungen vorgegeben (</a:t>
            </a:r>
            <a:r>
              <a:rPr lang="de-DE" altLang="de-DE" dirty="0" err="1" smtClean="0"/>
              <a:t>Slack</a:t>
            </a:r>
            <a:r>
              <a:rPr lang="de-DE" altLang="de-DE" dirty="0" smtClean="0"/>
              <a:t>-, PV- oder PQ-Knoten)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altLang="de-DE" dirty="0" smtClean="0"/>
          </a:p>
        </p:txBody>
      </p:sp>
      <p:sp>
        <p:nvSpPr>
          <p:cNvPr id="2" name="Right Arrow 1"/>
          <p:cNvSpPr/>
          <p:nvPr/>
        </p:nvSpPr>
        <p:spPr bwMode="auto">
          <a:xfrm>
            <a:off x="967665" y="4199138"/>
            <a:ext cx="680159" cy="48463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platzhalter 2"/>
          <p:cNvSpPr>
            <a:spLocks noGrp="1"/>
          </p:cNvSpPr>
          <p:nvPr>
            <p:ph type="body" idx="4294967295"/>
          </p:nvPr>
        </p:nvSpPr>
        <p:spPr>
          <a:xfrm>
            <a:off x="1755775" y="4234223"/>
            <a:ext cx="3895572" cy="414461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de-DE" altLang="de-DE" dirty="0" smtClean="0"/>
              <a:t>Exakte Ergebnisse sind bekannt</a:t>
            </a:r>
          </a:p>
        </p:txBody>
      </p:sp>
    </p:spTree>
    <p:extLst>
      <p:ext uri="{BB962C8B-B14F-4D97-AF65-F5344CB8AC3E}">
        <p14:creationId xmlns:p14="http://schemas.microsoft.com/office/powerpoint/2010/main" val="27890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Ergebnisse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15.09.2014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9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601977"/>
              </p:ext>
            </p:extLst>
          </p:nvPr>
        </p:nvGraphicFramePr>
        <p:xfrm>
          <a:off x="354598" y="1524000"/>
          <a:ext cx="8505824" cy="478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08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unt - XX-JJ-MM-TT-VvV-Ahndorf-FA-Titel">
  <a:themeElements>
    <a:clrScheme name="TUM CD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1_Bunt - XX-JJ-MM-TT-VvV-Ahndorf-FA-Titel">
      <a:majorFont>
        <a:latin typeface="TUM Neue Helvetica 55 Regular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Bunt - XX-JJ-MM-TT-VvV-Ahndorf-FA-Titel</Template>
  <TotalTime>13</TotalTime>
  <Words>364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Symbol</vt:lpstr>
      <vt:lpstr>TUM Neue Helvetica 55 Regular</vt:lpstr>
      <vt:lpstr>1_Bunt - XX-JJ-MM-TT-VvV-Ahndorf-FA-Titel</vt:lpstr>
      <vt:lpstr>Abschlusspräsentation Forschungspraxis</vt:lpstr>
      <vt:lpstr>Gliederung</vt:lpstr>
      <vt:lpstr>Lastflussproblem</vt:lpstr>
      <vt:lpstr>Embedding</vt:lpstr>
      <vt:lpstr>Berechnungsschritte</vt:lpstr>
      <vt:lpstr>Implementierung</vt:lpstr>
      <vt:lpstr>Implementierung</vt:lpstr>
      <vt:lpstr>Ergebnisse</vt:lpstr>
      <vt:lpstr>Ergebnisse</vt:lpstr>
      <vt:lpstr>Ergebnisse</vt:lpstr>
      <vt:lpstr>Ermittlung der Konvergenzgrenze</vt:lpstr>
      <vt:lpstr>Ermittlung der Konvergenzgrenze</vt:lpstr>
      <vt:lpstr>Fazit</vt:lpstr>
    </vt:vector>
  </TitlesOfParts>
  <Company>Fachgebiert EEN / TU- München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Design, Dimensioning, Engineering and  Control of Energy Distribution Networks characterized by a High Degree of  Decentralized and Fluctuating Generation</dc:title>
  <dc:creator>Thomas Tripp</dc:creator>
  <cp:lastModifiedBy>Benedikt Schmidt</cp:lastModifiedBy>
  <cp:revision>606</cp:revision>
  <dcterms:created xsi:type="dcterms:W3CDTF">2008-10-06T10:50:40Z</dcterms:created>
  <dcterms:modified xsi:type="dcterms:W3CDTF">2014-09-15T18:52:40Z</dcterms:modified>
</cp:coreProperties>
</file>