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0" r:id="rId3"/>
    <p:sldId id="261" r:id="rId4"/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6" r:id="rId19"/>
    <p:sldId id="277" r:id="rId20"/>
  </p:sldIdLst>
  <p:sldSz cx="9144000" cy="6858000" type="screen4x3"/>
  <p:notesSz cx="6797675" cy="9926638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0065BD"/>
    <a:srgbClr val="98C6EA"/>
    <a:srgbClr val="FF8000"/>
    <a:srgbClr val="B5CA82"/>
    <a:srgbClr val="91AC6B"/>
    <a:srgbClr val="98BDEA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 autoAdjust="0"/>
    <p:restoredTop sz="92707" autoAdjust="0"/>
  </p:normalViewPr>
  <p:slideViewPr>
    <p:cSldViewPr snapToGrid="0">
      <p:cViewPr varScale="1">
        <p:scale>
          <a:sx n="63" d="100"/>
          <a:sy n="63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492261403534692E-2"/>
          <c:y val="7.2291994050370165E-2"/>
          <c:w val="0.90972199652341768"/>
          <c:h val="0.81539907898385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ohne analytischer Fortsetzung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0.77</c:v>
                </c:pt>
                <c:pt idx="2">
                  <c:v>0.71709999999999996</c:v>
                </c:pt>
                <c:pt idx="3">
                  <c:v>0.69276599999999999</c:v>
                </c:pt>
                <c:pt idx="4">
                  <c:v>0.67877394999999996</c:v>
                </c:pt>
                <c:pt idx="5">
                  <c:v>0.6697630698</c:v>
                </c:pt>
                <c:pt idx="6">
                  <c:v>0.66354556249999996</c:v>
                </c:pt>
                <c:pt idx="7">
                  <c:v>0.65905119290000003</c:v>
                </c:pt>
                <c:pt idx="8">
                  <c:v>0.65569165159999998</c:v>
                </c:pt>
                <c:pt idx="9">
                  <c:v>0.65311600329999997</c:v>
                </c:pt>
                <c:pt idx="10">
                  <c:v>0.65110184630000001</c:v>
                </c:pt>
                <c:pt idx="11">
                  <c:v>0.64950150709999999</c:v>
                </c:pt>
                <c:pt idx="12">
                  <c:v>0.64821323389999996</c:v>
                </c:pt>
                <c:pt idx="13">
                  <c:v>0.64716477780000004</c:v>
                </c:pt>
                <c:pt idx="14">
                  <c:v>0.64630354599999995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mit analytischer Fortsetzung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1</c:v>
                </c:pt>
                <c:pt idx="1">
                  <c:v>0.77</c:v>
                </c:pt>
                <c:pt idx="2">
                  <c:v>0.70129870130000005</c:v>
                </c:pt>
                <c:pt idx="3">
                  <c:v>0.67203703699999995</c:v>
                </c:pt>
                <c:pt idx="4">
                  <c:v>0.65775695779999999</c:v>
                </c:pt>
                <c:pt idx="5">
                  <c:v>0.65032677000000005</c:v>
                </c:pt>
                <c:pt idx="6">
                  <c:v>0.64633164340000004</c:v>
                </c:pt>
                <c:pt idx="7">
                  <c:v>0.64414553679999997</c:v>
                </c:pt>
                <c:pt idx="8">
                  <c:v>0.6429378349</c:v>
                </c:pt>
                <c:pt idx="9">
                  <c:v>0.64226712519999996</c:v>
                </c:pt>
                <c:pt idx="10">
                  <c:v>0.64189355020000005</c:v>
                </c:pt>
                <c:pt idx="11">
                  <c:v>0.64168513620000001</c:v>
                </c:pt>
                <c:pt idx="12">
                  <c:v>0.64156875859999996</c:v>
                </c:pt>
                <c:pt idx="13">
                  <c:v>0.64150374070000005</c:v>
                </c:pt>
                <c:pt idx="14">
                  <c:v>0.64146917670000003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korrekt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Sheet1!$D$2:$D$16</c:f>
              <c:numCache>
                <c:formatCode>0.000000000</c:formatCode>
                <c:ptCount val="15"/>
                <c:pt idx="0">
                  <c:v>0.64142135600000005</c:v>
                </c:pt>
                <c:pt idx="1">
                  <c:v>0.64142135600000005</c:v>
                </c:pt>
                <c:pt idx="2">
                  <c:v>0.64142135600000005</c:v>
                </c:pt>
                <c:pt idx="3">
                  <c:v>0.64142135600000005</c:v>
                </c:pt>
                <c:pt idx="4">
                  <c:v>0.64142135600000005</c:v>
                </c:pt>
                <c:pt idx="5">
                  <c:v>0.64142135600000005</c:v>
                </c:pt>
                <c:pt idx="6">
                  <c:v>0.64142135600000005</c:v>
                </c:pt>
                <c:pt idx="7">
                  <c:v>0.64142135600000005</c:v>
                </c:pt>
                <c:pt idx="8">
                  <c:v>0.64142135600000005</c:v>
                </c:pt>
                <c:pt idx="9">
                  <c:v>0.64142135600000005</c:v>
                </c:pt>
                <c:pt idx="10">
                  <c:v>0.64142135600000005</c:v>
                </c:pt>
                <c:pt idx="11">
                  <c:v>0.64142135600000005</c:v>
                </c:pt>
                <c:pt idx="12">
                  <c:v>0.64142135600000005</c:v>
                </c:pt>
                <c:pt idx="13">
                  <c:v>0.64142135600000005</c:v>
                </c:pt>
                <c:pt idx="14">
                  <c:v>0.64142135600000005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155064"/>
        <c:axId val="335003464"/>
      </c:scatterChart>
      <c:valAx>
        <c:axId val="338155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003464"/>
        <c:crosses val="autoZero"/>
        <c:crossBetween val="midCat"/>
      </c:valAx>
      <c:valAx>
        <c:axId val="335003464"/>
        <c:scaling>
          <c:orientation val="minMax"/>
          <c:max val="0.8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155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67833242233086"/>
          <c:y val="7.3542214640459194E-2"/>
          <c:w val="0.78632166757766908"/>
          <c:h val="5.1324380877150223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8" y="182563"/>
            <a:ext cx="33480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2563"/>
            <a:ext cx="2114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16CBE6C-8E40-49CF-9F96-6879CD321CA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1324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076C813-D030-4D54-8CF7-53DD0F1B09F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4308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4249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779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7339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025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5147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25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227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023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121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915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991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474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72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5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2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Fakultät für 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Elektrotechnik und Informationstechnik </a:t>
            </a:r>
          </a:p>
        </p:txBody>
      </p:sp>
      <p:pic>
        <p:nvPicPr>
          <p:cNvPr id="5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794971D-072A-4514-89DD-5B904AF93B8C}" type="datetime1">
              <a:rPr lang="de-DE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6DFE5-74CF-47B7-8847-D5D2FBDE671E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12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Fachgebiet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Elektrische Energieversorgungsnetze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9DFBA9-E87C-4E44-9EE8-83B6FB44D997}" type="datetime1">
              <a:rPr lang="de-DE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95A60-894C-4865-80E7-2D8040376E90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8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5775" y="6400800"/>
            <a:ext cx="6327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11906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609B420-A9F8-4C3D-941C-4FA7B22005FE}" type="datetime1">
              <a:rPr lang="de-DE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07150"/>
            <a:ext cx="4857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TUM Neue Helvetica 55 Regular" pitchFamily="34" charset="0"/>
                <a:cs typeface="Arial" panose="020B0604020202020204" pitchFamily="34" charset="0"/>
              </a:defRPr>
            </a:lvl1pPr>
          </a:lstStyle>
          <a:p>
            <a:fld id="{88C15A18-705B-4611-920F-D36DDCED9AA1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31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213475" y="4794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Technische Universität München</a:t>
            </a:r>
          </a:p>
        </p:txBody>
      </p:sp>
      <p:sp>
        <p:nvSpPr>
          <p:cNvPr id="1033" name="Line 16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34" name="Line 17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Arial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 txBox="1">
            <a:spLocks noChangeArrowheads="1"/>
          </p:cNvSpPr>
          <p:nvPr/>
        </p:nvSpPr>
        <p:spPr bwMode="auto">
          <a:xfrm>
            <a:off x="0" y="4994275"/>
            <a:ext cx="9144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Markus Meyer/15.01.2015</a:t>
            </a:r>
            <a: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  <a:t/>
            </a:r>
            <a:b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</a:br>
            <a:endParaRPr lang="de-DE" sz="1400" b="1" dirty="0" smtClean="0">
              <a:solidFill>
                <a:srgbClr val="292929"/>
              </a:solidFill>
              <a:latin typeface="+mn-lt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Technische Universität München,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Fachgebiet Elektrische Energieversorgungsnetze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2106613"/>
            <a:ext cx="7786688" cy="115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Implementierung und Evaluierung von </a:t>
            </a:r>
            <a:r>
              <a:rPr lang="de-DE" sz="3200" dirty="0" err="1" smtClean="0">
                <a:solidFill>
                  <a:srgbClr val="0065BD"/>
                </a:solidFill>
                <a:latin typeface="+mj-lt"/>
                <a:cs typeface="Arial" charset="0"/>
              </a:rPr>
              <a:t>Holomorphic</a:t>
            </a: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 Embedding Load Flow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7863" y="1600200"/>
            <a:ext cx="7788275" cy="506413"/>
          </a:xfrm>
        </p:spPr>
        <p:txBody>
          <a:bodyPr anchor="t"/>
          <a:lstStyle/>
          <a:p>
            <a:pPr algn="ctr"/>
            <a:r>
              <a:rPr lang="de-DE" altLang="de-DE" sz="2000" dirty="0" smtClean="0">
                <a:solidFill>
                  <a:schemeClr val="bg2"/>
                </a:solidFill>
              </a:rPr>
              <a:t>Zwischenvortrag Masterthesis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8" y="3935413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rPr>
              <a:t>Benedikt Schmidt (benedikt.schmidt@tum.de)</a:t>
            </a:r>
            <a:endParaRPr lang="de-DE" kern="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Berechnung der Koeffizienten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10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00014" y="2316048"/>
                <a:ext cx="5143972" cy="820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𝑃𝑄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falls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PQ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Knoten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𝑃𝑉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falls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PV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Knoten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14" y="2316048"/>
                <a:ext cx="5143972" cy="8202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051503" y="3648792"/>
                <a:ext cx="4779705" cy="1139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03" y="3648792"/>
                <a:ext cx="4779705" cy="11396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Auswertung der Spannungsfunktionen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11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1"/>
                <a:ext cx="8340725" cy="2625212"/>
              </a:xfrm>
            </p:spPr>
            <p:txBody>
              <a:bodyPr/>
              <a:lstStyle/>
              <a:p>
                <a:r>
                  <a:rPr lang="de-DE" altLang="de-DE" dirty="0" smtClean="0"/>
                  <a:t>Direkte Auswertung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de-DE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de-D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de-DE" b="0" i="0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de-DE" altLang="de-DE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altLang="de-DE" dirty="0" smtClean="0"/>
                  <a:t> in der Regel nicht möglich wegen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de-DE" altLang="de-DE" dirty="0" smtClean="0"/>
              </a:p>
              <a:p>
                <a:r>
                  <a:rPr lang="de-DE" altLang="de-DE" dirty="0" smtClean="0"/>
                  <a:t>Auswertung mittels einer analytischen Fortsetzung</a:t>
                </a:r>
              </a:p>
              <a:p>
                <a:r>
                  <a:rPr lang="de-DE" altLang="de-DE" dirty="0" smtClean="0"/>
                  <a:t>In der Praxis gute Ergebnisse mit </a:t>
                </a:r>
                <a:r>
                  <a:rPr lang="de-DE" altLang="de-DE" dirty="0" err="1" smtClean="0"/>
                  <a:t>Wynn‘s</a:t>
                </a:r>
                <a:r>
                  <a:rPr lang="de-DE" altLang="de-DE" dirty="0" smtClean="0"/>
                  <a:t> Epsilon Algorithmus</a:t>
                </a:r>
                <a:endParaRPr lang="de-DE" altLang="de-DE" dirty="0" smtClean="0"/>
              </a:p>
            </p:txBody>
          </p:sp>
        </mc:Choice>
        <mc:Fallback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1"/>
                <a:ext cx="8340725" cy="2625212"/>
              </a:xfrm>
              <a:blipFill rotWithShape="0">
                <a:blip r:embed="rId3"/>
                <a:stretch>
                  <a:fillRect l="-657" t="-1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err="1"/>
              <a:t>Wynn‘s</a:t>
            </a:r>
            <a:r>
              <a:rPr lang="de-DE" altLang="de-DE" dirty="0"/>
              <a:t> Epsilon Algorithmus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418735"/>
              </a:xfrm>
            </p:spPr>
            <p:txBody>
              <a:bodyPr/>
              <a:lstStyle/>
              <a:p>
                <a:r>
                  <a:rPr lang="en-US" altLang="de-DE" dirty="0" smtClean="0"/>
                  <a:t>Verbessert </a:t>
                </a:r>
                <a:r>
                  <a:rPr lang="en-US" altLang="de-DE" dirty="0" err="1" smtClean="0"/>
                  <a:t>Konvergenz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einer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Reihe</a:t>
                </a:r>
                <a:endParaRPr lang="en-US" altLang="de-DE" dirty="0" smtClean="0"/>
              </a:p>
              <a:p>
                <a:r>
                  <a:rPr lang="en-US" altLang="de-DE" dirty="0" err="1" smtClean="0"/>
                  <a:t>Berechnung</a:t>
                </a:r>
                <a:r>
                  <a:rPr lang="en-US" altLang="de-DE" dirty="0" smtClean="0"/>
                  <a:t> der </a:t>
                </a:r>
                <a:r>
                  <a:rPr lang="en-US" altLang="de-DE" dirty="0" err="1" smtClean="0"/>
                  <a:t>Teilsummen</a:t>
                </a:r>
                <a:r>
                  <a:rPr lang="en-US" alt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altLang="de-DE" dirty="0" smtClean="0"/>
              </a:p>
              <a:p>
                <a:r>
                  <a:rPr lang="de-DE" altLang="de-DE" dirty="0" smtClean="0"/>
                  <a:t>Initialisierung des Algorithmus mit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altLang="de-DE" dirty="0" smtClean="0"/>
                  <a:t>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altLang="de-DE" dirty="0" smtClean="0"/>
              </a:p>
            </p:txBody>
          </p:sp>
        </mc:Choice>
        <mc:Fallback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418735"/>
              </a:xfrm>
              <a:blipFill rotWithShape="0">
                <a:blip r:embed="rId3"/>
                <a:stretch>
                  <a:fillRect l="-657" t="-4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1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err="1"/>
              <a:t>Wynn‘s</a:t>
            </a:r>
            <a:r>
              <a:rPr lang="de-DE" altLang="de-DE" dirty="0"/>
              <a:t> Epsilon Algorithmus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268361"/>
              </a:xfrm>
            </p:spPr>
            <p:txBody>
              <a:bodyPr/>
              <a:lstStyle/>
              <a:p>
                <a:r>
                  <a:rPr lang="de-DE" altLang="de-DE" dirty="0" smtClean="0"/>
                  <a:t>Berechnung der restlichen Werte des Tableaus durch</a:t>
                </a:r>
                <a:br>
                  <a:rPr lang="de-DE" altLang="de-DE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de-DE" altLang="de-DE" dirty="0" smtClean="0"/>
              </a:p>
            </p:txBody>
          </p:sp>
        </mc:Choice>
        <mc:Fallback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268361"/>
              </a:xfrm>
              <a:blipFill rotWithShape="0">
                <a:blip r:embed="rId3"/>
                <a:stretch>
                  <a:fillRect l="-657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844" y="3097161"/>
            <a:ext cx="5892237" cy="30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Zusammenfassung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14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06477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Berechnung der rechten Seiten des Gleichungssystems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sub>
                    </m:sSub>
                  </m:oMath>
                </a14:m>
                <a:r>
                  <a:rPr lang="en-US" altLang="de-DE" b="0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de-DE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de-DE" dirty="0" err="1" smtClean="0"/>
                  <a:t>Lösung</a:t>
                </a:r>
                <a:r>
                  <a:rPr lang="en-US" altLang="de-DE" dirty="0" smtClean="0"/>
                  <a:t> des </a:t>
                </a:r>
                <a:r>
                  <a:rPr lang="en-US" altLang="de-DE" dirty="0" err="1" smtClean="0"/>
                  <a:t>Gleichungssystems</a:t>
                </a:r>
                <a:endParaRPr lang="en-US" altLang="de-D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de-DE" dirty="0" err="1" smtClean="0"/>
                  <a:t>Auswertung</a:t>
                </a:r>
                <a:r>
                  <a:rPr lang="en-US" altLang="de-DE" dirty="0" smtClean="0"/>
                  <a:t> der </a:t>
                </a:r>
                <a:r>
                  <a:rPr lang="en-US" altLang="de-DE" dirty="0" err="1" smtClean="0"/>
                  <a:t>Spannungsfunktionen</a:t>
                </a:r>
                <a:endParaRPr lang="en-US" altLang="de-D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de-DE" dirty="0" err="1" smtClean="0"/>
                  <a:t>Wiederholen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bis</a:t>
                </a:r>
                <a:r>
                  <a:rPr lang="en-US" altLang="de-DE" dirty="0" smtClean="0"/>
                  <a:t> die </a:t>
                </a:r>
                <a:r>
                  <a:rPr lang="en-US" altLang="de-DE" dirty="0" err="1" smtClean="0"/>
                  <a:t>Lösung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ausreichend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exakt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ist</a:t>
                </a:r>
                <a:endParaRPr lang="en-US" altLang="de-DE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de-DE" b="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de-DE" altLang="de-DE" dirty="0" smtClean="0"/>
              </a:p>
            </p:txBody>
          </p:sp>
        </mc:Choice>
        <mc:Fallback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064774"/>
              </a:xfrm>
              <a:blipFill rotWithShape="0">
                <a:blip r:embed="rId3"/>
                <a:stretch>
                  <a:fillRect l="-657" t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3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Beispiel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15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4158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de-DE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de-DE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=0,23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de-DE" b="0" dirty="0" smtClean="0"/>
              </a:p>
              <a:p>
                <a:r>
                  <a:rPr lang="en-US" altLang="de-DE" b="0" dirty="0" err="1" smtClean="0"/>
                  <a:t>Korrekte</a:t>
                </a:r>
                <a:r>
                  <a:rPr lang="en-US" altLang="de-DE" b="0" dirty="0" smtClean="0"/>
                  <a:t> </a:t>
                </a:r>
                <a:r>
                  <a:rPr lang="en-US" altLang="de-DE" b="0" dirty="0" err="1" smtClean="0"/>
                  <a:t>Lösung</a:t>
                </a:r>
                <a:r>
                  <a:rPr lang="en-US" altLang="de-DE" b="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𝑃𝑍</m:t>
                            </m:r>
                          </m:e>
                        </m:rad>
                      </m:num>
                      <m:den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0,641421356</m:t>
                    </m:r>
                    <m:r>
                      <m:rPr>
                        <m:nor/>
                      </m:rPr>
                      <a:rPr lang="en-US" b="0" i="0" smtClean="0"/>
                      <m:t>V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altLang="de-DE" b="0" dirty="0" smtClean="0"/>
              </a:p>
            </p:txBody>
          </p:sp>
        </mc:Choice>
        <mc:Fallback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415845"/>
              </a:xfrm>
              <a:blipFill rotWithShape="0">
                <a:blip r:embed="rId3"/>
                <a:stretch>
                  <a:fillRect l="-7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101" y="3549445"/>
            <a:ext cx="3293983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Beispiel - Tableau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16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9" y="2122077"/>
            <a:ext cx="8650726" cy="26711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721353" y="5191248"/>
                <a:ext cx="23966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de-DE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de-D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de-D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de-DE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2"/>
                          </a:solidFill>
                        </a:rPr>
                        <m:t>0,641421356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2"/>
                          </a:solidFill>
                        </a:rPr>
                        <m:t>V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353" y="5191248"/>
                <a:ext cx="239661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7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Beispiel - Ergebnisse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17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278793061"/>
              </p:ext>
            </p:extLst>
          </p:nvPr>
        </p:nvGraphicFramePr>
        <p:xfrm>
          <a:off x="304800" y="1351280"/>
          <a:ext cx="8122920" cy="475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71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  <a:endParaRPr lang="de-DE" alt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18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3489960"/>
          </a:xfrm>
        </p:spPr>
        <p:txBody>
          <a:bodyPr/>
          <a:lstStyle/>
          <a:p>
            <a:r>
              <a:rPr lang="en-US" altLang="de-DE" dirty="0" smtClean="0"/>
              <a:t>HELM </a:t>
            </a:r>
            <a:r>
              <a:rPr lang="en-US" altLang="de-DE" dirty="0" err="1" smtClean="0"/>
              <a:t>ist</a:t>
            </a:r>
            <a:r>
              <a:rPr lang="en-US" altLang="de-DE" dirty="0" smtClean="0"/>
              <a:t> in der </a:t>
            </a:r>
            <a:r>
              <a:rPr lang="en-US" altLang="de-DE" dirty="0" err="1" smtClean="0"/>
              <a:t>Lage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Netze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beliebig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nahe</a:t>
            </a:r>
            <a:r>
              <a:rPr lang="en-US" altLang="de-DE" dirty="0" smtClean="0"/>
              <a:t> an der </a:t>
            </a:r>
            <a:r>
              <a:rPr lang="en-US" altLang="de-DE" dirty="0" err="1" smtClean="0"/>
              <a:t>Stabilitätsgrenze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zu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berechnen</a:t>
            </a:r>
            <a:endParaRPr lang="en-US" altLang="de-DE" dirty="0" smtClean="0"/>
          </a:p>
          <a:p>
            <a:pPr lvl="1"/>
            <a:r>
              <a:rPr lang="en-US" altLang="de-DE" dirty="0" err="1" smtClean="0"/>
              <a:t>Verbesserung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im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Konvergenzverhalten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bedeutet</a:t>
            </a:r>
            <a:r>
              <a:rPr lang="en-US" altLang="de-DE" dirty="0"/>
              <a:t> </a:t>
            </a:r>
            <a:r>
              <a:rPr lang="en-US" altLang="de-DE" dirty="0" err="1" smtClean="0"/>
              <a:t>deutlich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höheren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Rechenaufwand</a:t>
            </a:r>
            <a:endParaRPr lang="en-US" altLang="de-DE" dirty="0" smtClean="0"/>
          </a:p>
          <a:p>
            <a:r>
              <a:rPr lang="en-US" altLang="de-DE" dirty="0" err="1" smtClean="0"/>
              <a:t>Deutliche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Verbesserung</a:t>
            </a:r>
            <a:r>
              <a:rPr lang="en-US" altLang="de-DE" dirty="0" smtClean="0"/>
              <a:t> des </a:t>
            </a:r>
            <a:r>
              <a:rPr lang="en-US" altLang="de-DE" dirty="0" err="1" smtClean="0"/>
              <a:t>Konvergenzverhaltens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benötigt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einen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genaueren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Gleitkommadatentyp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als</a:t>
            </a:r>
            <a:r>
              <a:rPr lang="en-US" altLang="de-DE" dirty="0" smtClean="0"/>
              <a:t> double</a:t>
            </a:r>
          </a:p>
          <a:p>
            <a:r>
              <a:rPr lang="en-US" altLang="de-DE" dirty="0" err="1" smtClean="0"/>
              <a:t>Bei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Verwendung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eines</a:t>
            </a:r>
            <a:r>
              <a:rPr lang="en-US" altLang="de-DE" dirty="0" smtClean="0"/>
              <a:t> double </a:t>
            </a:r>
            <a:r>
              <a:rPr lang="en-US" altLang="de-DE" dirty="0" err="1" smtClean="0"/>
              <a:t>ist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sowohl</a:t>
            </a:r>
            <a:r>
              <a:rPr lang="en-US" altLang="de-DE" dirty="0" smtClean="0"/>
              <a:t> die </a:t>
            </a:r>
            <a:r>
              <a:rPr lang="en-US" altLang="de-DE" dirty="0" err="1" smtClean="0"/>
              <a:t>Rechenzeit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als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auch</a:t>
            </a:r>
            <a:r>
              <a:rPr lang="en-US" altLang="de-DE" dirty="0" smtClean="0"/>
              <a:t> das </a:t>
            </a:r>
            <a:r>
              <a:rPr lang="en-US" altLang="de-DE" dirty="0" err="1" smtClean="0"/>
              <a:t>Konvergenzverhalten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ähnlich</a:t>
            </a:r>
            <a:r>
              <a:rPr lang="en-US" altLang="de-DE" dirty="0" smtClean="0"/>
              <a:t> den </a:t>
            </a:r>
            <a:r>
              <a:rPr lang="en-US" altLang="de-DE" dirty="0" err="1" smtClean="0"/>
              <a:t>iterativen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Verfahren</a:t>
            </a:r>
            <a:endParaRPr lang="en-US" altLang="de-DE" dirty="0" smtClean="0"/>
          </a:p>
          <a:p>
            <a:r>
              <a:rPr lang="en-US" altLang="de-DE" i="1" dirty="0" err="1" smtClean="0"/>
              <a:t>Berechnung</a:t>
            </a:r>
            <a:r>
              <a:rPr lang="en-US" altLang="de-DE" i="1" dirty="0" smtClean="0"/>
              <a:t> des </a:t>
            </a:r>
            <a:r>
              <a:rPr lang="en-US" altLang="de-DE" i="1" dirty="0" err="1" smtClean="0"/>
              <a:t>deutschen</a:t>
            </a:r>
            <a:r>
              <a:rPr lang="en-US" altLang="de-DE" i="1" dirty="0" smtClean="0"/>
              <a:t> </a:t>
            </a:r>
            <a:r>
              <a:rPr lang="en-US" altLang="de-DE" i="1" dirty="0" err="1" smtClean="0"/>
              <a:t>Übertragungsnetzes</a:t>
            </a:r>
            <a:r>
              <a:rPr lang="en-US" altLang="de-DE" i="1" dirty="0" smtClean="0"/>
              <a:t> </a:t>
            </a:r>
            <a:r>
              <a:rPr lang="en-US" altLang="de-DE" i="1" dirty="0" err="1" smtClean="0"/>
              <a:t>steht</a:t>
            </a:r>
            <a:r>
              <a:rPr lang="en-US" altLang="de-DE" i="1" dirty="0" smtClean="0"/>
              <a:t> </a:t>
            </a:r>
            <a:r>
              <a:rPr lang="en-US" altLang="de-DE" i="1" dirty="0" err="1" smtClean="0"/>
              <a:t>noch</a:t>
            </a:r>
            <a:r>
              <a:rPr lang="en-US" altLang="de-DE" i="1" dirty="0" smtClean="0"/>
              <a:t> </a:t>
            </a:r>
            <a:r>
              <a:rPr lang="en-US" altLang="de-DE" i="1" dirty="0" err="1" smtClean="0"/>
              <a:t>aus</a:t>
            </a:r>
            <a:endParaRPr lang="de-DE" alt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2683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19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540075"/>
            <a:ext cx="81264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200" kern="0" dirty="0" smtClean="0"/>
              <a:t>Vielen Dank für Ihre Aufmerksamkeit.</a:t>
            </a:r>
            <a:br>
              <a:rPr lang="de-DE" altLang="de-DE" sz="3200" kern="0" dirty="0" smtClean="0"/>
            </a:br>
            <a:endParaRPr lang="de-DE" altLang="de-DE" sz="3200" kern="0" dirty="0" smtClean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3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Gliederung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de-DE" altLang="de-DE" dirty="0" err="1" smtClean="0"/>
              <a:t>Holomorphic</a:t>
            </a:r>
            <a:r>
              <a:rPr lang="de-DE" altLang="de-DE" dirty="0" smtClean="0"/>
              <a:t> Embedding Load Flow (HELM)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Beispiel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Motivation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1887794"/>
          </a:xfrm>
        </p:spPr>
        <p:txBody>
          <a:bodyPr/>
          <a:lstStyle/>
          <a:p>
            <a:r>
              <a:rPr lang="de-DE" altLang="de-DE" dirty="0" smtClean="0"/>
              <a:t>Iterative Verfahren konvergieren für kritische Lastfälle nicht</a:t>
            </a:r>
          </a:p>
          <a:p>
            <a:r>
              <a:rPr lang="de-DE" altLang="de-DE" dirty="0" smtClean="0"/>
              <a:t>Iterative Verfahren können (theoretisch) gegen </a:t>
            </a:r>
            <a:r>
              <a:rPr lang="de-DE" altLang="de-DE" dirty="0" err="1" smtClean="0"/>
              <a:t>unphysikalische</a:t>
            </a:r>
            <a:r>
              <a:rPr lang="de-DE" altLang="de-DE" dirty="0" smtClean="0"/>
              <a:t> Lösungen konvergieren</a:t>
            </a:r>
          </a:p>
          <a:p>
            <a:r>
              <a:rPr lang="de-DE" altLang="de-DE" dirty="0" smtClean="0"/>
              <a:t>HELM benötigt keine Startwerte</a:t>
            </a:r>
          </a:p>
          <a:p>
            <a:r>
              <a:rPr lang="de-DE" altLang="de-DE" dirty="0" smtClean="0"/>
              <a:t>HELM konvergiert theoretisch genau dann, wenn das Netz stabil 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1338160" y="4214555"/>
            <a:ext cx="6467679" cy="984557"/>
          </a:xfrm>
          <a:solidFill>
            <a:schemeClr val="tx2">
              <a:alpha val="25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de-DE" altLang="de-DE" dirty="0" smtClean="0"/>
              <a:t>Anwendung von HELM auf einen Lastfall des deutschen Übertragungsnetzes, welcher mit den iterativen Verfahren nicht konvergiert</a:t>
            </a:r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159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1887794"/>
          </a:xfrm>
        </p:spPr>
        <p:txBody>
          <a:bodyPr/>
          <a:lstStyle/>
          <a:p>
            <a:r>
              <a:rPr lang="de-DE" altLang="de-DE" dirty="0" smtClean="0"/>
              <a:t>2012 erstmals präsentiert von Antonio Trias</a:t>
            </a:r>
            <a:r>
              <a:rPr lang="de-DE" altLang="de-DE" baseline="30000" dirty="0" smtClean="0"/>
              <a:t>1</a:t>
            </a:r>
            <a:endParaRPr lang="de-DE" altLang="de-DE" dirty="0"/>
          </a:p>
          <a:p>
            <a:r>
              <a:rPr lang="de-DE" altLang="de-DE" dirty="0"/>
              <a:t>patentiert in den </a:t>
            </a:r>
            <a:r>
              <a:rPr lang="de-DE" altLang="de-DE" dirty="0" smtClean="0"/>
              <a:t>USA</a:t>
            </a:r>
            <a:endParaRPr lang="de-DE" altLang="de-DE" baseline="30000" dirty="0" smtClean="0"/>
          </a:p>
          <a:p>
            <a:r>
              <a:rPr lang="de-DE" altLang="de-DE" dirty="0" smtClean="0"/>
              <a:t>Implementierung bisher nur HELM-Flow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4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4294967295"/>
          </p:nvPr>
        </p:nvSpPr>
        <p:spPr>
          <a:xfrm>
            <a:off x="362718" y="5948517"/>
            <a:ext cx="8340725" cy="33429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aseline="30000" dirty="0" smtClean="0"/>
              <a:t>1</a:t>
            </a:r>
            <a:r>
              <a:rPr lang="de-DE" altLang="de-DE" dirty="0" smtClean="0"/>
              <a:t> </a:t>
            </a:r>
            <a:r>
              <a:rPr lang="en-US" sz="1400" dirty="0"/>
              <a:t>A. </a:t>
            </a:r>
            <a:r>
              <a:rPr lang="en-US" sz="1400" dirty="0" err="1"/>
              <a:t>Trias</a:t>
            </a:r>
            <a:r>
              <a:rPr lang="en-US" sz="1400" dirty="0"/>
              <a:t>, </a:t>
            </a:r>
            <a:r>
              <a:rPr lang="en-US" sz="1400" i="1" dirty="0"/>
              <a:t>The Holomorphic Embedding Load Flow Method</a:t>
            </a:r>
            <a:r>
              <a:rPr lang="en-US" sz="1400" dirty="0"/>
              <a:t>, </a:t>
            </a:r>
            <a:r>
              <a:rPr lang="en-US" sz="1400" dirty="0" smtClean="0"/>
              <a:t>IEEE PES </a:t>
            </a:r>
            <a:r>
              <a:rPr lang="en-US" sz="1400" dirty="0"/>
              <a:t>General Meeting, July 2012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de-DE" altLang="de-DE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8922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Embedding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Ausgangspunkt ist die Leistungsbilanz am Knoten 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5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4578" y="2374490"/>
                <a:ext cx="214981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78" y="2374490"/>
                <a:ext cx="2149819" cy="750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3240711"/>
            <a:ext cx="8340725" cy="732503"/>
          </a:xfrm>
        </p:spPr>
        <p:txBody>
          <a:bodyPr/>
          <a:lstStyle/>
          <a:p>
            <a:r>
              <a:rPr lang="de-DE" altLang="de-DE" dirty="0" smtClean="0"/>
              <a:t>Embedding eines Parameter s, so dass die Spannungsfunktionen </a:t>
            </a:r>
            <a:r>
              <a:rPr lang="de-DE" altLang="de-DE" dirty="0" err="1" smtClean="0"/>
              <a:t>holomorph</a:t>
            </a:r>
            <a:r>
              <a:rPr lang="de-DE" altLang="de-DE" dirty="0" smtClean="0"/>
              <a:t> sind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74565" y="4089230"/>
                <a:ext cx="437933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65" y="4089230"/>
                <a:ext cx="4379339" cy="750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32049" y="4839435"/>
                <a:ext cx="1046312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049" y="4839435"/>
                <a:ext cx="1046312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7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Laurent-Reihen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Entwicklung der Spannungsfunktionen in eine Laurent-Reihe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6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26617" y="2311564"/>
                <a:ext cx="2992679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17" y="2311564"/>
                <a:ext cx="2992679" cy="8740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3240711"/>
            <a:ext cx="8340725" cy="447372"/>
          </a:xfrm>
        </p:spPr>
        <p:txBody>
          <a:bodyPr/>
          <a:lstStyle/>
          <a:p>
            <a:r>
              <a:rPr lang="de-DE" altLang="de-DE" dirty="0" smtClean="0"/>
              <a:t>Da die Spannungsfunktionen </a:t>
            </a:r>
            <a:r>
              <a:rPr lang="de-DE" altLang="de-DE" dirty="0" err="1" smtClean="0"/>
              <a:t>holomorph</a:t>
            </a:r>
            <a:r>
              <a:rPr lang="de-DE" altLang="de-DE" dirty="0" smtClean="0"/>
              <a:t> sind entfällt der Nebenteil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26800" y="3743145"/>
                <a:ext cx="2792496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00" y="3743145"/>
                <a:ext cx="2792496" cy="8740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4688921"/>
            <a:ext cx="8340725" cy="447372"/>
          </a:xfrm>
        </p:spPr>
        <p:txBody>
          <a:bodyPr/>
          <a:lstStyle/>
          <a:p>
            <a:r>
              <a:rPr lang="de-DE" altLang="de-DE" dirty="0" smtClean="0"/>
              <a:t>Als Entwicklungspunkt wird 0 gewählt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44350" y="5207984"/>
                <a:ext cx="1930337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50" y="5207984"/>
                <a:ext cx="1930337" cy="8740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1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Einsetzen der Reihendarstellung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7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61629" y="2561304"/>
                <a:ext cx="5633465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29" y="2561304"/>
                <a:ext cx="5633465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platzhalter 2"/>
          <p:cNvSpPr>
            <a:spLocks noGrp="1"/>
          </p:cNvSpPr>
          <p:nvPr>
            <p:ph type="body" idx="4294967295"/>
          </p:nvPr>
        </p:nvSpPr>
        <p:spPr>
          <a:xfrm>
            <a:off x="457200" y="3856954"/>
            <a:ext cx="8340725" cy="427702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Für einen </a:t>
            </a:r>
            <a:r>
              <a:rPr lang="de-DE" altLang="de-DE" dirty="0" err="1" smtClean="0"/>
              <a:t>Koeffizientenvergleich</a:t>
            </a:r>
            <a:r>
              <a:rPr lang="de-DE" altLang="de-DE" dirty="0" smtClean="0"/>
              <a:t> muss die inverse Reihe ersetzt werden.</a:t>
            </a:r>
          </a:p>
        </p:txBody>
      </p:sp>
    </p:spTree>
    <p:extLst>
      <p:ext uri="{BB962C8B-B14F-4D97-AF65-F5344CB8AC3E}">
        <p14:creationId xmlns:p14="http://schemas.microsoft.com/office/powerpoint/2010/main" val="7023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Inverse Koeffizienten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Bedingung für die Koeffizienten der inversen Reihe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8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88595" y="2345768"/>
                <a:ext cx="3566810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92929"/>
                              </a:solidFill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92929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595" y="2345768"/>
                <a:ext cx="3566810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platzhalter 2"/>
          <p:cNvSpPr>
            <a:spLocks noGrp="1"/>
          </p:cNvSpPr>
          <p:nvPr>
            <p:ph type="body" idx="4294967295"/>
          </p:nvPr>
        </p:nvSpPr>
        <p:spPr>
          <a:xfrm>
            <a:off x="457200" y="3427978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Formeln für die Berechnung der inversen Koeffizienten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1725" y="4233388"/>
                <a:ext cx="1158843" cy="672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4233388"/>
                <a:ext cx="1158843" cy="6724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09484" y="4125538"/>
                <a:ext cx="3347455" cy="780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484" y="4125538"/>
                <a:ext cx="3347455" cy="7803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err="1" smtClean="0"/>
              <a:t>Koeffizientenvergleich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06.01.2015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9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91725" y="2030908"/>
                <a:ext cx="5891165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2030908"/>
                <a:ext cx="5891165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91725" y="3848736"/>
                <a:ext cx="168097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3848736"/>
                <a:ext cx="1680973" cy="74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12265" y="3842386"/>
                <a:ext cx="321947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65" y="3842386"/>
                <a:ext cx="3219471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56585" y="4773488"/>
                <a:ext cx="316144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85" y="4773488"/>
                <a:ext cx="3161443" cy="746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unt - XX-JJ-MM-TT-VvV-Ahndorf-FA-Titel">
  <a:themeElements>
    <a:clrScheme name="TUM CD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1_Bunt - XX-JJ-MM-TT-VvV-Ahndorf-FA-Titel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Bunt - XX-JJ-MM-TT-VvV-Ahndorf-FA-Titel</Template>
  <TotalTime>254</TotalTime>
  <Words>488</Words>
  <Application>Microsoft Office PowerPoint</Application>
  <PresentationFormat>On-screen Show (4:3)</PresentationFormat>
  <Paragraphs>149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TUM Neue Helvetica 55 Regular</vt:lpstr>
      <vt:lpstr>1_Bunt - XX-JJ-MM-TT-VvV-Ahndorf-FA-Titel</vt:lpstr>
      <vt:lpstr>Zwischenvortrag Masterthesis</vt:lpstr>
      <vt:lpstr>Gliederung</vt:lpstr>
      <vt:lpstr>Motivation</vt:lpstr>
      <vt:lpstr>HELM</vt:lpstr>
      <vt:lpstr>Embedding</vt:lpstr>
      <vt:lpstr>Laurent-Reihen</vt:lpstr>
      <vt:lpstr>Einsetzen der Reihendarstellung</vt:lpstr>
      <vt:lpstr>Inverse Koeffizienten</vt:lpstr>
      <vt:lpstr>Koeffizientenvergleich</vt:lpstr>
      <vt:lpstr>Berechnung der Koeffizienten</vt:lpstr>
      <vt:lpstr>Auswertung der Spannungsfunktionen</vt:lpstr>
      <vt:lpstr>Wynn‘s Epsilon Algorithmus</vt:lpstr>
      <vt:lpstr>Wynn‘s Epsilon Algorithmus</vt:lpstr>
      <vt:lpstr>HELM Zusammenfassung</vt:lpstr>
      <vt:lpstr>HELM Beispiel</vt:lpstr>
      <vt:lpstr>HELM Beispiel - Tableau</vt:lpstr>
      <vt:lpstr>HELM Beispiel - Ergebnisse</vt:lpstr>
      <vt:lpstr>Zwischenstand</vt:lpstr>
      <vt:lpstr>PowerPoint Presentation</vt:lpstr>
    </vt:vector>
  </TitlesOfParts>
  <Company>Fachgebiert EEN / TU-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Dimensioning, Engineering and  Control of Energy Distribution Networks characterized by a High Degree of  Decentralized and Fluctuating Generation</dc:title>
  <dc:creator>Thomas Tripp</dc:creator>
  <cp:lastModifiedBy>Benedikt Schmidt</cp:lastModifiedBy>
  <cp:revision>642</cp:revision>
  <dcterms:created xsi:type="dcterms:W3CDTF">2008-10-06T10:50:40Z</dcterms:created>
  <dcterms:modified xsi:type="dcterms:W3CDTF">2015-01-06T20:01:45Z</dcterms:modified>
</cp:coreProperties>
</file>