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5" r:id="rId3"/>
    <p:sldId id="273" r:id="rId4"/>
    <p:sldId id="274" r:id="rId5"/>
    <p:sldId id="276" r:id="rId6"/>
    <p:sldId id="277" r:id="rId7"/>
    <p:sldId id="278"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B"/>
    <a:srgbClr val="D4AF37"/>
    <a:srgbClr val="E7D28D"/>
    <a:srgbClr val="987B20"/>
    <a:srgbClr val="DDB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1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AEADA-D574-4BDB-919E-4AC8E2738B6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137200EA-3886-4D13-B07D-960178ED9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DD07B3A-F380-4EE2-8690-C4ACB5FE745A}"/>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FADCC7FF-B4CB-48B7-BB9A-C153805496A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D57C775-C150-429E-B87A-E8126F2EC9E6}"/>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74828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1064D-58AA-48DF-84AA-3A190560A185}"/>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45A2C12-D375-4680-9CCD-41A65564EEF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9DE85F9-A0E7-4262-ACCC-6C86E44CD279}"/>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A632DA33-F730-40BB-A31C-E5AC70D40EA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F856B59-E1C4-45AA-9F04-675FB7F6557E}"/>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415715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9EAE03E-DADF-4D0D-B546-40B19B02B827}"/>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180A2172-BE54-4DD6-8C79-531ECBDCA58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32E6EB7-1D91-4C2F-A17F-0BB1A609439B}"/>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8E7274A1-0D41-41FA-85A1-526B34EB6BE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488F94-4FE7-4C75-979F-4AD98DDB0557}"/>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271731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08E2F9-93F1-4BCB-88F7-CFBF29C77F1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683DDE3-C5A3-44A1-989D-8B3903205F7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2C2089D-0C54-40BE-B342-F996B53648CD}"/>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9676A811-596F-4416-8F1A-A6ADF6A419A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054C7A6-45D2-4A88-B4B4-920B0B129C07}"/>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416278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2AD2C-4C06-4E24-90C0-25A74F7428D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E72CD448-9A8C-4B81-B759-1A34ECCE9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A9C64D3-3995-400A-A9B4-A71BFE0BDB58}"/>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50AEDCD2-A4A9-4B4D-8E94-607016AAD1F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ABDBA7D-5F2C-49A1-9266-864AAF467BB8}"/>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16305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E5190B-2BAC-41D8-AA11-4DE6A02369A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CB76546-E3C5-4E8A-8A9F-BD7CE3285D9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65ECDD5B-A349-4568-804F-4EF0EEF5B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1A7D73D4-10DA-456E-882E-9D3787037CAE}"/>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6" name="Fußzeilenplatzhalter 5">
            <a:extLst>
              <a:ext uri="{FF2B5EF4-FFF2-40B4-BE49-F238E27FC236}">
                <a16:creationId xmlns:a16="http://schemas.microsoft.com/office/drawing/2014/main" id="{ED602437-2E60-44EB-BA92-20FC3A550A3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9C21CFD4-A475-410B-9F8F-E00E55E52197}"/>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180516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0E428-D682-41AE-A257-B753FC794053}"/>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ADF91239-D991-475D-B5B2-9CB11CDB2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106D1E1-52F2-4870-869C-B336E1875E1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298E989-8F73-4163-85FF-635C7BA53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31F8535-2AAB-44C2-9DF0-B3388529D0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C0C902-A2A2-45F6-A4B5-710DEACF81A2}"/>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8" name="Fußzeilenplatzhalter 7">
            <a:extLst>
              <a:ext uri="{FF2B5EF4-FFF2-40B4-BE49-F238E27FC236}">
                <a16:creationId xmlns:a16="http://schemas.microsoft.com/office/drawing/2014/main" id="{DFF89524-FDA7-4511-B0B9-C52A0A96CD67}"/>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CC1B3BE4-A841-49B3-98AD-3860367489AD}"/>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290656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2C799-8F5D-4A2A-8820-66B1E8312B35}"/>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4E6DED7-77F2-47FF-A709-851DE9C080DE}"/>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4" name="Fußzeilenplatzhalter 3">
            <a:extLst>
              <a:ext uri="{FF2B5EF4-FFF2-40B4-BE49-F238E27FC236}">
                <a16:creationId xmlns:a16="http://schemas.microsoft.com/office/drawing/2014/main" id="{F6A1A14B-2D82-44E0-BAC8-681FF138B70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D1FE384B-9520-49B4-B61F-694F9A46008C}"/>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390780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rgbClr val="FFFFFB"/>
        </a:solidFill>
        <a:effectLst/>
      </p:bgPr>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9F458F-99A3-4684-90F5-D2ECD9C592C3}"/>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3" name="Fußzeilenplatzhalter 2">
            <a:extLst>
              <a:ext uri="{FF2B5EF4-FFF2-40B4-BE49-F238E27FC236}">
                <a16:creationId xmlns:a16="http://schemas.microsoft.com/office/drawing/2014/main" id="{6C5D8C95-1BB7-44AB-B145-2E14B4C545AF}"/>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EC0993C4-51A0-4994-8BC1-BCAEB2CCF404}"/>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9022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E6DEC-D7E2-42C8-A540-F3B1857864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A19178F6-E1A3-48A8-9E22-C54DBDBA6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1617E190-4F56-43DC-BF5F-08E3B1ADE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902D5B2-1559-4E17-9783-B9D406591CEB}"/>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6" name="Fußzeilenplatzhalter 5">
            <a:extLst>
              <a:ext uri="{FF2B5EF4-FFF2-40B4-BE49-F238E27FC236}">
                <a16:creationId xmlns:a16="http://schemas.microsoft.com/office/drawing/2014/main" id="{D99647D7-DDB0-4DDD-ABD8-1450BA02EF9C}"/>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52A38EDF-7ECA-47A5-B7CB-CE9AD814E1E9}"/>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7365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C195B-3129-4F96-A3BB-C5A48805318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9CA2E7D0-B660-4D6E-8D4A-A1C9123F0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93D9C93-C018-46EF-AC8F-8BED3BA97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28E2601-8873-4B29-8274-09799C412CCB}"/>
              </a:ext>
            </a:extLst>
          </p:cNvPr>
          <p:cNvSpPr>
            <a:spLocks noGrp="1"/>
          </p:cNvSpPr>
          <p:nvPr>
            <p:ph type="dt" sz="half" idx="10"/>
          </p:nvPr>
        </p:nvSpPr>
        <p:spPr/>
        <p:txBody>
          <a:bodyPr/>
          <a:lstStyle/>
          <a:p>
            <a:fld id="{5E763964-D185-456B-9741-38D47C0038BB}" type="datetimeFigureOut">
              <a:rPr lang="de-AT" smtClean="0"/>
              <a:t>03.04.2020</a:t>
            </a:fld>
            <a:endParaRPr lang="de-AT"/>
          </a:p>
        </p:txBody>
      </p:sp>
      <p:sp>
        <p:nvSpPr>
          <p:cNvPr id="6" name="Fußzeilenplatzhalter 5">
            <a:extLst>
              <a:ext uri="{FF2B5EF4-FFF2-40B4-BE49-F238E27FC236}">
                <a16:creationId xmlns:a16="http://schemas.microsoft.com/office/drawing/2014/main" id="{70333FDE-910D-4109-978A-6131D25454BE}"/>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28410B1D-2946-42FD-817F-FC32D4EDCD45}"/>
              </a:ext>
            </a:extLst>
          </p:cNvPr>
          <p:cNvSpPr>
            <a:spLocks noGrp="1"/>
          </p:cNvSpPr>
          <p:nvPr>
            <p:ph type="sldNum" sz="quarter" idx="12"/>
          </p:nvPr>
        </p:nvSpPr>
        <p:spPr/>
        <p:txBody>
          <a:bodyPr/>
          <a:lstStyle/>
          <a:p>
            <a:fld id="{BEE820DD-1E71-41DE-B5EA-A13BBC7C538B}" type="slidenum">
              <a:rPr lang="de-AT" smtClean="0"/>
              <a:t>‹Nr.›</a:t>
            </a:fld>
            <a:endParaRPr lang="de-AT"/>
          </a:p>
        </p:txBody>
      </p:sp>
    </p:spTree>
    <p:extLst>
      <p:ext uri="{BB962C8B-B14F-4D97-AF65-F5344CB8AC3E}">
        <p14:creationId xmlns:p14="http://schemas.microsoft.com/office/powerpoint/2010/main" val="299453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8289C08-96AF-4A1A-81B1-22A6AA8F8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8972600F-7506-4873-8537-6DBF353BD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CD0351C-8269-4F66-A9DE-4EA67FAC2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63964-D185-456B-9741-38D47C0038BB}" type="datetimeFigureOut">
              <a:rPr lang="de-AT" smtClean="0"/>
              <a:t>03.04.2020</a:t>
            </a:fld>
            <a:endParaRPr lang="de-AT"/>
          </a:p>
        </p:txBody>
      </p:sp>
      <p:sp>
        <p:nvSpPr>
          <p:cNvPr id="5" name="Fußzeilenplatzhalter 4">
            <a:extLst>
              <a:ext uri="{FF2B5EF4-FFF2-40B4-BE49-F238E27FC236}">
                <a16:creationId xmlns:a16="http://schemas.microsoft.com/office/drawing/2014/main" id="{7DE29F85-BFEC-4C69-A8C9-FF68AEBCC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197BF9C3-3C0D-497E-B255-15FE59B9F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820DD-1E71-41DE-B5EA-A13BBC7C538B}" type="slidenum">
              <a:rPr lang="de-AT" smtClean="0"/>
              <a:t>‹Nr.›</a:t>
            </a:fld>
            <a:endParaRPr lang="de-AT"/>
          </a:p>
        </p:txBody>
      </p:sp>
    </p:spTree>
    <p:extLst>
      <p:ext uri="{BB962C8B-B14F-4D97-AF65-F5344CB8AC3E}">
        <p14:creationId xmlns:p14="http://schemas.microsoft.com/office/powerpoint/2010/main" val="84875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draußen, Gras, Wasser, lächelnd enthält.&#10;&#10;Automatisch generierte Beschreibung">
            <a:extLst>
              <a:ext uri="{FF2B5EF4-FFF2-40B4-BE49-F238E27FC236}">
                <a16:creationId xmlns:a16="http://schemas.microsoft.com/office/drawing/2014/main" id="{1FCDB130-3ED0-4991-98AC-F483998BE96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8301" b="14690"/>
          <a:stretch/>
        </p:blipFill>
        <p:spPr>
          <a:xfrm rot="10800000">
            <a:off x="0" y="617817"/>
            <a:ext cx="12192000" cy="6137950"/>
          </a:xfrm>
          <a:prstGeom prst="rect">
            <a:avLst/>
          </a:prstGeom>
        </p:spPr>
      </p:pic>
      <p:grpSp>
        <p:nvGrpSpPr>
          <p:cNvPr id="3" name="Gruppieren 2">
            <a:extLst>
              <a:ext uri="{FF2B5EF4-FFF2-40B4-BE49-F238E27FC236}">
                <a16:creationId xmlns:a16="http://schemas.microsoft.com/office/drawing/2014/main" id="{910E5E41-9CD2-4F4D-8822-199A181A95A4}"/>
              </a:ext>
            </a:extLst>
          </p:cNvPr>
          <p:cNvGrpSpPr/>
          <p:nvPr/>
        </p:nvGrpSpPr>
        <p:grpSpPr>
          <a:xfrm>
            <a:off x="8343407" y="588713"/>
            <a:ext cx="3293985" cy="1947136"/>
            <a:chOff x="2578441" y="2190359"/>
            <a:chExt cx="3293985" cy="1947136"/>
          </a:xfrm>
        </p:grpSpPr>
        <p:sp>
          <p:nvSpPr>
            <p:cNvPr id="4" name="Rechteck 3">
              <a:extLst>
                <a:ext uri="{FF2B5EF4-FFF2-40B4-BE49-F238E27FC236}">
                  <a16:creationId xmlns:a16="http://schemas.microsoft.com/office/drawing/2014/main" id="{720C7D5F-23D4-4066-BA40-E1C71E02AEB9}"/>
                </a:ext>
              </a:extLst>
            </p:cNvPr>
            <p:cNvSpPr/>
            <p:nvPr/>
          </p:nvSpPr>
          <p:spPr>
            <a:xfrm>
              <a:off x="3734643" y="2190359"/>
              <a:ext cx="2137783" cy="1107996"/>
            </a:xfrm>
            <a:prstGeom prst="rect">
              <a:avLst/>
            </a:prstGeom>
          </p:spPr>
          <p:txBody>
            <a:bodyPr wrap="square">
              <a:spAutoFit/>
            </a:bodyPr>
            <a:lstStyle/>
            <a:p>
              <a:pPr algn="ctr"/>
              <a:r>
                <a:rPr lang="de-DE" sz="6600" dirty="0">
                  <a:solidFill>
                    <a:srgbClr val="D4AF37"/>
                  </a:solidFill>
                  <a:latin typeface="Edwardian Script ITC" panose="030303020407070D0804" pitchFamily="66" charset="0"/>
                </a:rPr>
                <a:t>Kristin</a:t>
              </a:r>
              <a:endParaRPr lang="de-AT" sz="6600" dirty="0">
                <a:latin typeface="Edwardian Script ITC" panose="030303020407070D0804" pitchFamily="66" charset="0"/>
              </a:endParaRPr>
            </a:p>
          </p:txBody>
        </p:sp>
        <p:sp>
          <p:nvSpPr>
            <p:cNvPr id="5" name="Rechteck 4">
              <a:extLst>
                <a:ext uri="{FF2B5EF4-FFF2-40B4-BE49-F238E27FC236}">
                  <a16:creationId xmlns:a16="http://schemas.microsoft.com/office/drawing/2014/main" id="{38CD37FE-FBA3-481B-BDBD-2A88BCED9D13}"/>
                </a:ext>
              </a:extLst>
            </p:cNvPr>
            <p:cNvSpPr/>
            <p:nvPr/>
          </p:nvSpPr>
          <p:spPr>
            <a:xfrm>
              <a:off x="2578441" y="3029499"/>
              <a:ext cx="2839070" cy="1107996"/>
            </a:xfrm>
            <a:prstGeom prst="rect">
              <a:avLst/>
            </a:prstGeom>
          </p:spPr>
          <p:txBody>
            <a:bodyPr wrap="square">
              <a:spAutoFit/>
            </a:bodyPr>
            <a:lstStyle/>
            <a:p>
              <a:pPr algn="ctr"/>
              <a:r>
                <a:rPr lang="de-DE" sz="6600" dirty="0">
                  <a:solidFill>
                    <a:srgbClr val="D4AF37"/>
                  </a:solidFill>
                  <a:latin typeface="Edwardian Script ITC" panose="030303020407070D0804" pitchFamily="66" charset="0"/>
                </a:rPr>
                <a:t>Florian</a:t>
              </a:r>
              <a:endParaRPr lang="de-AT" sz="6600" dirty="0">
                <a:latin typeface="Edwardian Script ITC" panose="030303020407070D0804" pitchFamily="66" charset="0"/>
              </a:endParaRPr>
            </a:p>
          </p:txBody>
        </p:sp>
        <p:sp>
          <p:nvSpPr>
            <p:cNvPr id="6" name="Rechteck 5">
              <a:extLst>
                <a:ext uri="{FF2B5EF4-FFF2-40B4-BE49-F238E27FC236}">
                  <a16:creationId xmlns:a16="http://schemas.microsoft.com/office/drawing/2014/main" id="{D6B6C731-9769-486D-A669-C3CBE5720392}"/>
                </a:ext>
              </a:extLst>
            </p:cNvPr>
            <p:cNvSpPr/>
            <p:nvPr/>
          </p:nvSpPr>
          <p:spPr>
            <a:xfrm>
              <a:off x="3829453" y="2806317"/>
              <a:ext cx="979951" cy="923330"/>
            </a:xfrm>
            <a:prstGeom prst="rect">
              <a:avLst/>
            </a:prstGeom>
          </p:spPr>
          <p:txBody>
            <a:bodyPr wrap="square">
              <a:spAutoFit/>
            </a:bodyPr>
            <a:lstStyle/>
            <a:p>
              <a:pPr algn="ctr"/>
              <a:r>
                <a:rPr lang="de-DE" sz="5400" dirty="0">
                  <a:solidFill>
                    <a:srgbClr val="D4AF37"/>
                  </a:solidFill>
                  <a:latin typeface="Edwardian Script ITC" panose="030303020407070D0804" pitchFamily="66" charset="0"/>
                </a:rPr>
                <a:t>&amp;</a:t>
              </a:r>
              <a:endParaRPr lang="de-AT" sz="5400" dirty="0">
                <a:latin typeface="Edwardian Script ITC" panose="030303020407070D0804" pitchFamily="66" charset="0"/>
              </a:endParaRPr>
            </a:p>
          </p:txBody>
        </p:sp>
      </p:grpSp>
      <p:sp>
        <p:nvSpPr>
          <p:cNvPr id="8" name="Rechteck 7">
            <a:extLst>
              <a:ext uri="{FF2B5EF4-FFF2-40B4-BE49-F238E27FC236}">
                <a16:creationId xmlns:a16="http://schemas.microsoft.com/office/drawing/2014/main" id="{9130E3CF-EEEE-4281-AFE3-32E52D1D56AE}"/>
              </a:ext>
            </a:extLst>
          </p:cNvPr>
          <p:cNvSpPr/>
          <p:nvPr/>
        </p:nvSpPr>
        <p:spPr>
          <a:xfrm>
            <a:off x="8334733" y="2436636"/>
            <a:ext cx="3311333" cy="461665"/>
          </a:xfrm>
          <a:prstGeom prst="rect">
            <a:avLst/>
          </a:prstGeom>
        </p:spPr>
        <p:txBody>
          <a:bodyPr wrap="square">
            <a:spAutoFit/>
          </a:bodyPr>
          <a:lstStyle/>
          <a:p>
            <a:pPr algn="ctr"/>
            <a:r>
              <a:rPr lang="de-DE" sz="2400" b="1" dirty="0">
                <a:solidFill>
                  <a:schemeClr val="tx2">
                    <a:lumMod val="60000"/>
                    <a:lumOff val="40000"/>
                  </a:schemeClr>
                </a:solidFill>
                <a:latin typeface="Avenir Next LT Pro Light" panose="020B0304020202020204" pitchFamily="34" charset="0"/>
              </a:rPr>
              <a:t>Wir heiraten!</a:t>
            </a:r>
            <a:endParaRPr lang="de-AT" sz="2400" dirty="0"/>
          </a:p>
        </p:txBody>
      </p:sp>
      <p:sp>
        <p:nvSpPr>
          <p:cNvPr id="19" name="Rechteck 18">
            <a:extLst>
              <a:ext uri="{FF2B5EF4-FFF2-40B4-BE49-F238E27FC236}">
                <a16:creationId xmlns:a16="http://schemas.microsoft.com/office/drawing/2014/main" id="{6B9C248A-C415-4522-9113-4F2EF13AA5C5}"/>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20" name="Rechteck 19">
            <a:extLst>
              <a:ext uri="{FF2B5EF4-FFF2-40B4-BE49-F238E27FC236}">
                <a16:creationId xmlns:a16="http://schemas.microsoft.com/office/drawing/2014/main" id="{B7BC4256-8212-4314-89D0-CB373A8832E0}"/>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21" name="Rechteck 20">
            <a:extLst>
              <a:ext uri="{FF2B5EF4-FFF2-40B4-BE49-F238E27FC236}">
                <a16:creationId xmlns:a16="http://schemas.microsoft.com/office/drawing/2014/main" id="{6E1BBCF9-8745-41E4-9FDD-2B0388F519BE}"/>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22" name="Rechteck 21">
            <a:extLst>
              <a:ext uri="{FF2B5EF4-FFF2-40B4-BE49-F238E27FC236}">
                <a16:creationId xmlns:a16="http://schemas.microsoft.com/office/drawing/2014/main" id="{A679F3EA-0C63-43F2-BB91-7409F9452C84}"/>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23" name="Rechteck 22">
            <a:extLst>
              <a:ext uri="{FF2B5EF4-FFF2-40B4-BE49-F238E27FC236}">
                <a16:creationId xmlns:a16="http://schemas.microsoft.com/office/drawing/2014/main" id="{CD58603E-B002-4ABA-BA45-44738F2F0A78}"/>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24" name="Rechteck 23">
            <a:extLst>
              <a:ext uri="{FF2B5EF4-FFF2-40B4-BE49-F238E27FC236}">
                <a16:creationId xmlns:a16="http://schemas.microsoft.com/office/drawing/2014/main" id="{71AD60D3-3836-4033-B2A6-B3CB534FBEE1}"/>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25" name="Rechteck 24">
            <a:extLst>
              <a:ext uri="{FF2B5EF4-FFF2-40B4-BE49-F238E27FC236}">
                <a16:creationId xmlns:a16="http://schemas.microsoft.com/office/drawing/2014/main" id="{5C69AB01-DDCA-4BA4-BBF2-DC2F09FCC937}"/>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26" name="Gruppieren 25">
            <a:extLst>
              <a:ext uri="{FF2B5EF4-FFF2-40B4-BE49-F238E27FC236}">
                <a16:creationId xmlns:a16="http://schemas.microsoft.com/office/drawing/2014/main" id="{0DCB12CA-E16B-4329-8345-669BBD80D45E}"/>
              </a:ext>
            </a:extLst>
          </p:cNvPr>
          <p:cNvGrpSpPr/>
          <p:nvPr/>
        </p:nvGrpSpPr>
        <p:grpSpPr>
          <a:xfrm>
            <a:off x="167908" y="115769"/>
            <a:ext cx="518710" cy="384012"/>
            <a:chOff x="-948519" y="17731"/>
            <a:chExt cx="8172969" cy="6050619"/>
          </a:xfrm>
        </p:grpSpPr>
        <p:pic>
          <p:nvPicPr>
            <p:cNvPr id="27" name="Grafik 26">
              <a:extLst>
                <a:ext uri="{FF2B5EF4-FFF2-40B4-BE49-F238E27FC236}">
                  <a16:creationId xmlns:a16="http://schemas.microsoft.com/office/drawing/2014/main" id="{8220B0EE-9B4B-4AC3-9D10-2CD261249B04}"/>
                </a:ext>
              </a:extLst>
            </p:cNvPr>
            <p:cNvPicPr>
              <a:picLocks noChangeAspect="1"/>
            </p:cNvPicPr>
            <p:nvPr/>
          </p:nvPicPr>
          <p:blipFill rotWithShape="1">
            <a:blip r:embed="rId3"/>
            <a:srcRect l="30112" t="21861" r="2171" b="40933"/>
            <a:stretch/>
          </p:blipFill>
          <p:spPr>
            <a:xfrm rot="249908">
              <a:off x="419419" y="1908658"/>
              <a:ext cx="6805031" cy="4159692"/>
            </a:xfrm>
            <a:prstGeom prst="rect">
              <a:avLst/>
            </a:prstGeom>
          </p:spPr>
        </p:pic>
        <p:pic>
          <p:nvPicPr>
            <p:cNvPr id="28" name="Grafik 27">
              <a:extLst>
                <a:ext uri="{FF2B5EF4-FFF2-40B4-BE49-F238E27FC236}">
                  <a16:creationId xmlns:a16="http://schemas.microsoft.com/office/drawing/2014/main" id="{A96E579A-5E58-4CF4-9BD0-786515A9ACA1}"/>
                </a:ext>
              </a:extLst>
            </p:cNvPr>
            <p:cNvPicPr>
              <a:picLocks noChangeAspect="1"/>
            </p:cNvPicPr>
            <p:nvPr/>
          </p:nvPicPr>
          <p:blipFill rotWithShape="1">
            <a:blip r:embed="rId4"/>
            <a:srcRect l="32316" t="20547" r="3935" b="39767"/>
            <a:stretch/>
          </p:blipFill>
          <p:spPr>
            <a:xfrm rot="249908">
              <a:off x="-948519" y="17731"/>
              <a:ext cx="7160167" cy="4495979"/>
            </a:xfrm>
            <a:prstGeom prst="rect">
              <a:avLst/>
            </a:prstGeom>
          </p:spPr>
        </p:pic>
      </p:grpSp>
      <p:sp>
        <p:nvSpPr>
          <p:cNvPr id="29" name="Rechteck 28">
            <a:extLst>
              <a:ext uri="{FF2B5EF4-FFF2-40B4-BE49-F238E27FC236}">
                <a16:creationId xmlns:a16="http://schemas.microsoft.com/office/drawing/2014/main" id="{6D81E78E-BEE8-4C17-8965-6012DF2E3F97}"/>
              </a:ext>
            </a:extLst>
          </p:cNvPr>
          <p:cNvSpPr/>
          <p:nvPr/>
        </p:nvSpPr>
        <p:spPr>
          <a:xfrm>
            <a:off x="9154886" y="5943600"/>
            <a:ext cx="2841171" cy="606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Countdown</a:t>
            </a:r>
          </a:p>
        </p:txBody>
      </p:sp>
    </p:spTree>
    <p:extLst>
      <p:ext uri="{BB962C8B-B14F-4D97-AF65-F5344CB8AC3E}">
        <p14:creationId xmlns:p14="http://schemas.microsoft.com/office/powerpoint/2010/main" val="2013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6C66149-3C57-4EA7-A8F8-2DB7203AE853}"/>
              </a:ext>
            </a:extLst>
          </p:cNvPr>
          <p:cNvSpPr txBox="1"/>
          <p:nvPr/>
        </p:nvSpPr>
        <p:spPr>
          <a:xfrm>
            <a:off x="3190706" y="897867"/>
            <a:ext cx="5810587" cy="1292662"/>
          </a:xfrm>
          <a:prstGeom prst="rect">
            <a:avLst/>
          </a:prstGeom>
          <a:noFill/>
        </p:spPr>
        <p:txBody>
          <a:bodyPr wrap="square" rtlCol="0">
            <a:spAutoFit/>
          </a:bodyPr>
          <a:lstStyle/>
          <a:p>
            <a:pPr algn="ctr">
              <a:spcBef>
                <a:spcPts val="1200"/>
              </a:spcBef>
              <a:spcAft>
                <a:spcPts val="7200"/>
              </a:spcAft>
            </a:pPr>
            <a:r>
              <a:rPr lang="de-DE" sz="3200" dirty="0">
                <a:solidFill>
                  <a:srgbClr val="D4AF37"/>
                </a:solidFill>
                <a:latin typeface="Edwardian Script ITC" panose="030303020407070D0804" pitchFamily="66" charset="0"/>
              </a:rPr>
              <a:t>Wenn zwei Menschen zugleich anfangen, einander zu lieben, das ist ein großes Glück.  </a:t>
            </a:r>
            <a:br>
              <a:rPr lang="de-DE" sz="3200" dirty="0">
                <a:solidFill>
                  <a:srgbClr val="D4AF37"/>
                </a:solidFill>
                <a:latin typeface="Edwardian Script ITC" panose="030303020407070D0804" pitchFamily="66" charset="0"/>
              </a:rPr>
            </a:br>
            <a:endParaRPr lang="de-DE" sz="1400" dirty="0">
              <a:solidFill>
                <a:srgbClr val="D4AF37"/>
              </a:solidFill>
              <a:latin typeface="Avenir Next LT Pro Light" panose="020B0304020202020204" pitchFamily="34" charset="0"/>
            </a:endParaRPr>
          </a:p>
        </p:txBody>
      </p:sp>
      <p:sp>
        <p:nvSpPr>
          <p:cNvPr id="3" name="Rechteck 2">
            <a:extLst>
              <a:ext uri="{FF2B5EF4-FFF2-40B4-BE49-F238E27FC236}">
                <a16:creationId xmlns:a16="http://schemas.microsoft.com/office/drawing/2014/main" id="{F9718AB1-3AD0-4726-9921-822CD280629B}"/>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4" name="Rechteck 3">
            <a:extLst>
              <a:ext uri="{FF2B5EF4-FFF2-40B4-BE49-F238E27FC236}">
                <a16:creationId xmlns:a16="http://schemas.microsoft.com/office/drawing/2014/main" id="{3300A22C-1D8C-44FE-BC6F-1120F550196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5" name="Rechteck 4">
            <a:extLst>
              <a:ext uri="{FF2B5EF4-FFF2-40B4-BE49-F238E27FC236}">
                <a16:creationId xmlns:a16="http://schemas.microsoft.com/office/drawing/2014/main" id="{F2E67D9E-2743-43C7-8829-5C5C0767C6B6}"/>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6" name="Rechteck 5">
            <a:extLst>
              <a:ext uri="{FF2B5EF4-FFF2-40B4-BE49-F238E27FC236}">
                <a16:creationId xmlns:a16="http://schemas.microsoft.com/office/drawing/2014/main" id="{E6D1C33D-22A7-405B-9EEA-2000B00A0FCD}"/>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7" name="Rechteck 6">
            <a:extLst>
              <a:ext uri="{FF2B5EF4-FFF2-40B4-BE49-F238E27FC236}">
                <a16:creationId xmlns:a16="http://schemas.microsoft.com/office/drawing/2014/main" id="{8C56BD2D-A9FC-4469-A0EB-30FB483FABAC}"/>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8" name="Rechteck 7">
            <a:extLst>
              <a:ext uri="{FF2B5EF4-FFF2-40B4-BE49-F238E27FC236}">
                <a16:creationId xmlns:a16="http://schemas.microsoft.com/office/drawing/2014/main" id="{E7542034-55A3-49C5-8ADE-A16E47A20829}"/>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9" name="Rechteck 8">
            <a:extLst>
              <a:ext uri="{FF2B5EF4-FFF2-40B4-BE49-F238E27FC236}">
                <a16:creationId xmlns:a16="http://schemas.microsoft.com/office/drawing/2014/main" id="{D8825CBF-7903-4977-8545-3ED257E8564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0" name="Gruppieren 9">
            <a:extLst>
              <a:ext uri="{FF2B5EF4-FFF2-40B4-BE49-F238E27FC236}">
                <a16:creationId xmlns:a16="http://schemas.microsoft.com/office/drawing/2014/main" id="{4E42AF0A-53F2-488F-A614-E371BD1B127C}"/>
              </a:ext>
            </a:extLst>
          </p:cNvPr>
          <p:cNvGrpSpPr/>
          <p:nvPr/>
        </p:nvGrpSpPr>
        <p:grpSpPr>
          <a:xfrm>
            <a:off x="167908" y="115769"/>
            <a:ext cx="518710" cy="384012"/>
            <a:chOff x="-948519" y="17731"/>
            <a:chExt cx="8172969" cy="6050619"/>
          </a:xfrm>
        </p:grpSpPr>
        <p:pic>
          <p:nvPicPr>
            <p:cNvPr id="11" name="Grafik 10">
              <a:extLst>
                <a:ext uri="{FF2B5EF4-FFF2-40B4-BE49-F238E27FC236}">
                  <a16:creationId xmlns:a16="http://schemas.microsoft.com/office/drawing/2014/main" id="{C86AE5A4-83F9-4235-800A-35A0D99E7BEA}"/>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2" name="Grafik 11">
              <a:extLst>
                <a:ext uri="{FF2B5EF4-FFF2-40B4-BE49-F238E27FC236}">
                  <a16:creationId xmlns:a16="http://schemas.microsoft.com/office/drawing/2014/main" id="{72F67BCE-1475-47CA-8718-43532B08BBF8}"/>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sp>
        <p:nvSpPr>
          <p:cNvPr id="13" name="Textfeld 12">
            <a:extLst>
              <a:ext uri="{FF2B5EF4-FFF2-40B4-BE49-F238E27FC236}">
                <a16:creationId xmlns:a16="http://schemas.microsoft.com/office/drawing/2014/main" id="{841E0236-F29C-4145-A8F6-E916C16904CF}"/>
              </a:ext>
            </a:extLst>
          </p:cNvPr>
          <p:cNvSpPr txBox="1"/>
          <p:nvPr/>
        </p:nvSpPr>
        <p:spPr>
          <a:xfrm>
            <a:off x="5060808" y="2767472"/>
            <a:ext cx="5683392" cy="2122161"/>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Wir sagen Ja!</a:t>
            </a:r>
          </a:p>
          <a:p>
            <a:pPr algn="ctr">
              <a:lnSpc>
                <a:spcPts val="2500"/>
              </a:lnSpc>
            </a:pPr>
            <a:r>
              <a:rPr lang="de-AT" sz="1600" dirty="0">
                <a:solidFill>
                  <a:schemeClr val="tx2">
                    <a:lumMod val="60000"/>
                    <a:lumOff val="40000"/>
                  </a:schemeClr>
                </a:solidFill>
                <a:latin typeface="Avenir Next LT Pro Light" panose="020B0304020202020204" pitchFamily="34" charset="0"/>
              </a:rPr>
              <a:t>Es hat lange gedauert, bis wir uns gefunden haben. Dafür war es schnell klar, dass wir für einander bestimmt sind. Es war Liebe auf den ersten Blick.</a:t>
            </a:r>
          </a:p>
          <a:p>
            <a:pPr algn="ctr">
              <a:lnSpc>
                <a:spcPts val="2500"/>
              </a:lnSpc>
            </a:pPr>
            <a:r>
              <a:rPr lang="de-AT" sz="1600" dirty="0">
                <a:solidFill>
                  <a:schemeClr val="tx2">
                    <a:lumMod val="60000"/>
                    <a:lumOff val="40000"/>
                  </a:schemeClr>
                </a:solidFill>
                <a:latin typeface="Avenir Next LT Pro Light" panose="020B0304020202020204" pitchFamily="34" charset="0"/>
              </a:rPr>
              <a:t>Diese Liebe wollen wir mit einer Hochzeit besiegeln.</a:t>
            </a:r>
            <a:br>
              <a:rPr lang="de-AT" sz="1600" dirty="0">
                <a:solidFill>
                  <a:schemeClr val="tx2">
                    <a:lumMod val="60000"/>
                    <a:lumOff val="40000"/>
                  </a:schemeClr>
                </a:solidFill>
                <a:latin typeface="Avenir Next LT Pro Light" panose="020B0304020202020204" pitchFamily="34" charset="0"/>
              </a:rPr>
            </a:br>
            <a:r>
              <a:rPr lang="de-AT" sz="1600" dirty="0">
                <a:solidFill>
                  <a:schemeClr val="tx2">
                    <a:lumMod val="60000"/>
                    <a:lumOff val="40000"/>
                  </a:schemeClr>
                </a:solidFill>
                <a:latin typeface="Avenir Next LT Pro Light" panose="020B0304020202020204" pitchFamily="34" charset="0"/>
              </a:rPr>
              <a:t>Wir freuen uns auf einen großartigen Tag mit euch!</a:t>
            </a:r>
          </a:p>
        </p:txBody>
      </p:sp>
      <p:pic>
        <p:nvPicPr>
          <p:cNvPr id="15" name="Grafik 14" descr="Ein Bild, das Person, draußen, Frau, Mann enthält.&#10;&#10;Automatisch generierte Beschreibung">
            <a:extLst>
              <a:ext uri="{FF2B5EF4-FFF2-40B4-BE49-F238E27FC236}">
                <a16:creationId xmlns:a16="http://schemas.microsoft.com/office/drawing/2014/main" id="{0831C545-A475-45E5-ADE0-DEEB23DA8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520" y="2080553"/>
            <a:ext cx="3197050" cy="4262733"/>
          </a:xfrm>
          <a:prstGeom prst="ellipse">
            <a:avLst/>
          </a:prstGeom>
          <a:ln w="6350" cap="rnd">
            <a:solidFill>
              <a:srgbClr val="D4AF37"/>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6201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3DDBC9-5CFC-4B96-906F-6BD25D54BDBC}"/>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9" name="Rechteck 8">
            <a:extLst>
              <a:ext uri="{FF2B5EF4-FFF2-40B4-BE49-F238E27FC236}">
                <a16:creationId xmlns:a16="http://schemas.microsoft.com/office/drawing/2014/main" id="{01B27399-67B9-4047-92B2-BCF7C759758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10" name="Rechteck 9">
            <a:extLst>
              <a:ext uri="{FF2B5EF4-FFF2-40B4-BE49-F238E27FC236}">
                <a16:creationId xmlns:a16="http://schemas.microsoft.com/office/drawing/2014/main" id="{020FEA80-7E42-4EB2-A27F-B80099B48CE2}"/>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11" name="Rechteck 10">
            <a:extLst>
              <a:ext uri="{FF2B5EF4-FFF2-40B4-BE49-F238E27FC236}">
                <a16:creationId xmlns:a16="http://schemas.microsoft.com/office/drawing/2014/main" id="{97826261-90F2-464A-AB62-4E0576E8143B}"/>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12" name="Rechteck 11">
            <a:extLst>
              <a:ext uri="{FF2B5EF4-FFF2-40B4-BE49-F238E27FC236}">
                <a16:creationId xmlns:a16="http://schemas.microsoft.com/office/drawing/2014/main" id="{3D3CB3F8-6175-4C26-BD1E-44E66B95EE05}"/>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13" name="Rechteck 12">
            <a:extLst>
              <a:ext uri="{FF2B5EF4-FFF2-40B4-BE49-F238E27FC236}">
                <a16:creationId xmlns:a16="http://schemas.microsoft.com/office/drawing/2014/main" id="{97A15A02-06BB-453C-8845-E7B3589DFE35}"/>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14" name="Rechteck 13">
            <a:extLst>
              <a:ext uri="{FF2B5EF4-FFF2-40B4-BE49-F238E27FC236}">
                <a16:creationId xmlns:a16="http://schemas.microsoft.com/office/drawing/2014/main" id="{3B0B35F0-044D-490E-AB01-D9B4B538990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6" name="Gruppieren 15">
            <a:extLst>
              <a:ext uri="{FF2B5EF4-FFF2-40B4-BE49-F238E27FC236}">
                <a16:creationId xmlns:a16="http://schemas.microsoft.com/office/drawing/2014/main" id="{0680CCA3-8D4D-420F-BF9E-F5F78F21ABAF}"/>
              </a:ext>
            </a:extLst>
          </p:cNvPr>
          <p:cNvGrpSpPr/>
          <p:nvPr/>
        </p:nvGrpSpPr>
        <p:grpSpPr>
          <a:xfrm>
            <a:off x="167908" y="115769"/>
            <a:ext cx="518710" cy="384012"/>
            <a:chOff x="-948519" y="17731"/>
            <a:chExt cx="8172969" cy="6050619"/>
          </a:xfrm>
        </p:grpSpPr>
        <p:pic>
          <p:nvPicPr>
            <p:cNvPr id="17" name="Grafik 16">
              <a:extLst>
                <a:ext uri="{FF2B5EF4-FFF2-40B4-BE49-F238E27FC236}">
                  <a16:creationId xmlns:a16="http://schemas.microsoft.com/office/drawing/2014/main" id="{2AC713B2-7D68-4846-B69A-397FA810A099}"/>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9" name="Grafik 18">
              <a:extLst>
                <a:ext uri="{FF2B5EF4-FFF2-40B4-BE49-F238E27FC236}">
                  <a16:creationId xmlns:a16="http://schemas.microsoft.com/office/drawing/2014/main" id="{D3867A21-BADE-4C89-9616-81AA3FA12F73}"/>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sp>
        <p:nvSpPr>
          <p:cNvPr id="20" name="Textfeld 19">
            <a:extLst>
              <a:ext uri="{FF2B5EF4-FFF2-40B4-BE49-F238E27FC236}">
                <a16:creationId xmlns:a16="http://schemas.microsoft.com/office/drawing/2014/main" id="{04FE83CD-579F-4820-B125-EA7B8DC673EC}"/>
              </a:ext>
            </a:extLst>
          </p:cNvPr>
          <p:cNvSpPr txBox="1"/>
          <p:nvPr/>
        </p:nvSpPr>
        <p:spPr>
          <a:xfrm>
            <a:off x="695636" y="2040917"/>
            <a:ext cx="5400364" cy="18015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Kirchliche Trauung</a:t>
            </a:r>
          </a:p>
          <a:p>
            <a:pPr algn="ctr">
              <a:lnSpc>
                <a:spcPts val="2500"/>
              </a:lnSpc>
            </a:pPr>
            <a:r>
              <a:rPr lang="de-AT" sz="1600" dirty="0">
                <a:solidFill>
                  <a:schemeClr val="tx2">
                    <a:lumMod val="60000"/>
                    <a:lumOff val="40000"/>
                  </a:schemeClr>
                </a:solidFill>
                <a:latin typeface="Avenir Next LT Pro Light" panose="020B0304020202020204" pitchFamily="34" charset="0"/>
              </a:rPr>
              <a:t>Wann: Treffpunkt 13:30 Uhr, Trauung 14:00 Uhr</a:t>
            </a:r>
          </a:p>
          <a:p>
            <a:pPr algn="ctr">
              <a:lnSpc>
                <a:spcPts val="2500"/>
              </a:lnSpc>
            </a:pPr>
            <a:r>
              <a:rPr lang="de-AT" sz="1600" dirty="0">
                <a:solidFill>
                  <a:schemeClr val="tx2">
                    <a:lumMod val="60000"/>
                    <a:lumOff val="40000"/>
                  </a:schemeClr>
                </a:solidFill>
                <a:latin typeface="Avenir Next LT Pro Light" panose="020B0304020202020204" pitchFamily="34" charset="0"/>
              </a:rPr>
              <a:t>Wo: Pfarrkirche Krems-Stein St. Nikolaus</a:t>
            </a:r>
            <a:br>
              <a:rPr lang="de-AT" sz="1600" dirty="0">
                <a:solidFill>
                  <a:schemeClr val="tx2">
                    <a:lumMod val="60000"/>
                    <a:lumOff val="40000"/>
                  </a:schemeClr>
                </a:solidFill>
                <a:latin typeface="Avenir Next LT Pro Light" panose="020B0304020202020204" pitchFamily="34" charset="0"/>
              </a:rPr>
            </a:br>
            <a:r>
              <a:rPr lang="de-DE" sz="1600" dirty="0">
                <a:solidFill>
                  <a:schemeClr val="tx2">
                    <a:lumMod val="60000"/>
                    <a:lumOff val="40000"/>
                  </a:schemeClr>
                </a:solidFill>
                <a:latin typeface="Avenir Next LT Pro Light" panose="020B0304020202020204" pitchFamily="34" charset="0"/>
              </a:rPr>
              <a:t>Steiner Landstraße 55, 3500 Krems an der Donau</a:t>
            </a:r>
          </a:p>
          <a:p>
            <a:pPr algn="ctr">
              <a:lnSpc>
                <a:spcPts val="2500"/>
              </a:lnSpc>
            </a:pPr>
            <a:r>
              <a:rPr lang="de-DE" sz="1600" dirty="0">
                <a:solidFill>
                  <a:schemeClr val="tx2">
                    <a:lumMod val="60000"/>
                    <a:lumOff val="40000"/>
                  </a:schemeClr>
                </a:solidFill>
                <a:latin typeface="Avenir Next LT Pro Light" panose="020B0304020202020204" pitchFamily="34" charset="0"/>
              </a:rPr>
              <a:t>Parkmöglichkeiten an der Steiner Donaulände </a:t>
            </a:r>
          </a:p>
        </p:txBody>
      </p:sp>
      <p:sp>
        <p:nvSpPr>
          <p:cNvPr id="23" name="Textfeld 22">
            <a:extLst>
              <a:ext uri="{FF2B5EF4-FFF2-40B4-BE49-F238E27FC236}">
                <a16:creationId xmlns:a16="http://schemas.microsoft.com/office/drawing/2014/main" id="{05B0A273-A329-4319-9099-C3F8DDED321D}"/>
              </a:ext>
            </a:extLst>
          </p:cNvPr>
          <p:cNvSpPr txBox="1"/>
          <p:nvPr/>
        </p:nvSpPr>
        <p:spPr>
          <a:xfrm>
            <a:off x="6629142" y="2040917"/>
            <a:ext cx="5211795" cy="18015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Tafel und Feier</a:t>
            </a:r>
          </a:p>
          <a:p>
            <a:pPr algn="ctr">
              <a:lnSpc>
                <a:spcPts val="2500"/>
              </a:lnSpc>
            </a:pPr>
            <a:r>
              <a:rPr lang="de-AT" sz="1600" dirty="0">
                <a:solidFill>
                  <a:schemeClr val="tx2">
                    <a:lumMod val="60000"/>
                    <a:lumOff val="40000"/>
                  </a:schemeClr>
                </a:solidFill>
                <a:latin typeface="Avenir Next LT Pro Light" panose="020B0304020202020204" pitchFamily="34" charset="0"/>
              </a:rPr>
              <a:t>Wann: im Anschluss der Agape</a:t>
            </a:r>
          </a:p>
          <a:p>
            <a:pPr algn="ctr">
              <a:lnSpc>
                <a:spcPts val="2500"/>
              </a:lnSpc>
            </a:pPr>
            <a:r>
              <a:rPr lang="de-AT" sz="1600" dirty="0">
                <a:solidFill>
                  <a:schemeClr val="tx2">
                    <a:lumMod val="60000"/>
                    <a:lumOff val="40000"/>
                  </a:schemeClr>
                </a:solidFill>
                <a:latin typeface="Avenir Next LT Pro Light" panose="020B0304020202020204" pitchFamily="34" charset="0"/>
              </a:rPr>
              <a:t>Wo: Kloster UND</a:t>
            </a:r>
            <a:br>
              <a:rPr lang="de-AT" sz="1600" dirty="0">
                <a:solidFill>
                  <a:schemeClr val="tx2">
                    <a:lumMod val="60000"/>
                    <a:lumOff val="40000"/>
                  </a:schemeClr>
                </a:solidFill>
                <a:latin typeface="Avenir Next LT Pro Light" panose="020B0304020202020204" pitchFamily="34" charset="0"/>
              </a:rPr>
            </a:br>
            <a:r>
              <a:rPr lang="de-AT" sz="1600" dirty="0">
                <a:solidFill>
                  <a:schemeClr val="tx2">
                    <a:lumMod val="60000"/>
                    <a:lumOff val="40000"/>
                  </a:schemeClr>
                </a:solidFill>
                <a:latin typeface="Avenir Next LT Pro Light" panose="020B0304020202020204" pitchFamily="34" charset="0"/>
              </a:rPr>
              <a:t>U</a:t>
            </a:r>
            <a:r>
              <a:rPr lang="de-DE" sz="1600" dirty="0" err="1">
                <a:solidFill>
                  <a:schemeClr val="tx2">
                    <a:lumMod val="60000"/>
                    <a:lumOff val="40000"/>
                  </a:schemeClr>
                </a:solidFill>
                <a:latin typeface="Avenir Next LT Pro Light" panose="020B0304020202020204" pitchFamily="34" charset="0"/>
              </a:rPr>
              <a:t>ndstraße</a:t>
            </a:r>
            <a:r>
              <a:rPr lang="de-DE" sz="1600" dirty="0">
                <a:solidFill>
                  <a:schemeClr val="tx2">
                    <a:lumMod val="60000"/>
                    <a:lumOff val="40000"/>
                  </a:schemeClr>
                </a:solidFill>
                <a:latin typeface="Avenir Next LT Pro Light" panose="020B0304020202020204" pitchFamily="34" charset="0"/>
              </a:rPr>
              <a:t> 6, 3500 Krems an der Donau Parkmöglichkeiten in der </a:t>
            </a:r>
            <a:r>
              <a:rPr lang="de-DE" sz="1600" dirty="0" err="1">
                <a:solidFill>
                  <a:schemeClr val="tx2">
                    <a:lumMod val="60000"/>
                    <a:lumOff val="40000"/>
                  </a:schemeClr>
                </a:solidFill>
                <a:latin typeface="Avenir Next LT Pro Light" panose="020B0304020202020204" pitchFamily="34" charset="0"/>
              </a:rPr>
              <a:t>Undstraße</a:t>
            </a:r>
            <a:endParaRPr lang="de-DE" sz="1600" dirty="0">
              <a:solidFill>
                <a:schemeClr val="tx2">
                  <a:lumMod val="60000"/>
                  <a:lumOff val="40000"/>
                </a:schemeClr>
              </a:solidFill>
              <a:latin typeface="Avenir Next LT Pro Light" panose="020B0304020202020204" pitchFamily="34" charset="0"/>
            </a:endParaRPr>
          </a:p>
        </p:txBody>
      </p:sp>
      <p:sp>
        <p:nvSpPr>
          <p:cNvPr id="15" name="Rechteck 14">
            <a:extLst>
              <a:ext uri="{FF2B5EF4-FFF2-40B4-BE49-F238E27FC236}">
                <a16:creationId xmlns:a16="http://schemas.microsoft.com/office/drawing/2014/main" id="{75F1D6A4-AB14-4860-83DF-3EA6B68F4B9B}"/>
              </a:ext>
            </a:extLst>
          </p:cNvPr>
          <p:cNvSpPr/>
          <p:nvPr/>
        </p:nvSpPr>
        <p:spPr>
          <a:xfrm>
            <a:off x="957943" y="4093029"/>
            <a:ext cx="5138057"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Google Maps</a:t>
            </a:r>
          </a:p>
        </p:txBody>
      </p:sp>
      <p:sp>
        <p:nvSpPr>
          <p:cNvPr id="27" name="Rechteck 26">
            <a:extLst>
              <a:ext uri="{FF2B5EF4-FFF2-40B4-BE49-F238E27FC236}">
                <a16:creationId xmlns:a16="http://schemas.microsoft.com/office/drawing/2014/main" id="{E634D123-0B3F-4611-B9C3-60AF227BB464}"/>
              </a:ext>
            </a:extLst>
          </p:cNvPr>
          <p:cNvSpPr/>
          <p:nvPr/>
        </p:nvSpPr>
        <p:spPr>
          <a:xfrm>
            <a:off x="6629142" y="4093029"/>
            <a:ext cx="5138057"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Google Maps</a:t>
            </a:r>
          </a:p>
        </p:txBody>
      </p:sp>
      <p:pic>
        <p:nvPicPr>
          <p:cNvPr id="33" name="Picture 2">
            <a:extLst>
              <a:ext uri="{FF2B5EF4-FFF2-40B4-BE49-F238E27FC236}">
                <a16:creationId xmlns:a16="http://schemas.microsoft.com/office/drawing/2014/main" id="{5643412B-CC2D-44AD-A148-49D6BACB7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91"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4" name="Picture 2">
            <a:extLst>
              <a:ext uri="{FF2B5EF4-FFF2-40B4-BE49-F238E27FC236}">
                <a16:creationId xmlns:a16="http://schemas.microsoft.com/office/drawing/2014/main" id="{09FE9EA8-C76B-4316-9BBE-C503567B3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78"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5" name="Textfeld 34">
            <a:extLst>
              <a:ext uri="{FF2B5EF4-FFF2-40B4-BE49-F238E27FC236}">
                <a16:creationId xmlns:a16="http://schemas.microsoft.com/office/drawing/2014/main" id="{42A74DB1-2078-418B-A05D-B46B8F4A8631}"/>
              </a:ext>
            </a:extLst>
          </p:cNvPr>
          <p:cNvSpPr txBox="1"/>
          <p:nvPr/>
        </p:nvSpPr>
        <p:spPr>
          <a:xfrm>
            <a:off x="4476258" y="832074"/>
            <a:ext cx="3239485" cy="707886"/>
          </a:xfrm>
          <a:prstGeom prst="rect">
            <a:avLst/>
          </a:prstGeom>
          <a:noFill/>
        </p:spPr>
        <p:txBody>
          <a:bodyPr wrap="square" rtlCol="0">
            <a:spAutoFit/>
          </a:bodyPr>
          <a:lstStyle/>
          <a:p>
            <a:pPr algn="ctr">
              <a:spcBef>
                <a:spcPts val="1200"/>
              </a:spcBef>
              <a:spcAft>
                <a:spcPts val="7200"/>
              </a:spcAft>
            </a:pPr>
            <a:r>
              <a:rPr lang="de-DE" sz="4000" dirty="0">
                <a:solidFill>
                  <a:srgbClr val="D4AF37"/>
                </a:solidFill>
                <a:latin typeface="Edwardian Script ITC" panose="030303020407070D0804" pitchFamily="66" charset="0"/>
              </a:rPr>
              <a:t>Hochzeit</a:t>
            </a:r>
            <a:endParaRPr lang="de-DE" dirty="0">
              <a:solidFill>
                <a:srgbClr val="D4AF37"/>
              </a:solidFill>
              <a:latin typeface="Avenir Next LT Pro Light" panose="020B0304020202020204" pitchFamily="34" charset="0"/>
            </a:endParaRPr>
          </a:p>
        </p:txBody>
      </p:sp>
    </p:spTree>
    <p:extLst>
      <p:ext uri="{BB962C8B-B14F-4D97-AF65-F5344CB8AC3E}">
        <p14:creationId xmlns:p14="http://schemas.microsoft.com/office/powerpoint/2010/main" val="397195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3DDBC9-5CFC-4B96-906F-6BD25D54BDBC}"/>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9" name="Rechteck 8">
            <a:extLst>
              <a:ext uri="{FF2B5EF4-FFF2-40B4-BE49-F238E27FC236}">
                <a16:creationId xmlns:a16="http://schemas.microsoft.com/office/drawing/2014/main" id="{01B27399-67B9-4047-92B2-BCF7C759758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10" name="Rechteck 9">
            <a:extLst>
              <a:ext uri="{FF2B5EF4-FFF2-40B4-BE49-F238E27FC236}">
                <a16:creationId xmlns:a16="http://schemas.microsoft.com/office/drawing/2014/main" id="{020FEA80-7E42-4EB2-A27F-B80099B48CE2}"/>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11" name="Rechteck 10">
            <a:extLst>
              <a:ext uri="{FF2B5EF4-FFF2-40B4-BE49-F238E27FC236}">
                <a16:creationId xmlns:a16="http://schemas.microsoft.com/office/drawing/2014/main" id="{97826261-90F2-464A-AB62-4E0576E8143B}"/>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12" name="Rechteck 11">
            <a:extLst>
              <a:ext uri="{FF2B5EF4-FFF2-40B4-BE49-F238E27FC236}">
                <a16:creationId xmlns:a16="http://schemas.microsoft.com/office/drawing/2014/main" id="{3D3CB3F8-6175-4C26-BD1E-44E66B95EE05}"/>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13" name="Rechteck 12">
            <a:extLst>
              <a:ext uri="{FF2B5EF4-FFF2-40B4-BE49-F238E27FC236}">
                <a16:creationId xmlns:a16="http://schemas.microsoft.com/office/drawing/2014/main" id="{97A15A02-06BB-453C-8845-E7B3589DFE35}"/>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14" name="Rechteck 13">
            <a:extLst>
              <a:ext uri="{FF2B5EF4-FFF2-40B4-BE49-F238E27FC236}">
                <a16:creationId xmlns:a16="http://schemas.microsoft.com/office/drawing/2014/main" id="{3B0B35F0-044D-490E-AB01-D9B4B538990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6" name="Gruppieren 15">
            <a:extLst>
              <a:ext uri="{FF2B5EF4-FFF2-40B4-BE49-F238E27FC236}">
                <a16:creationId xmlns:a16="http://schemas.microsoft.com/office/drawing/2014/main" id="{0680CCA3-8D4D-420F-BF9E-F5F78F21ABAF}"/>
              </a:ext>
            </a:extLst>
          </p:cNvPr>
          <p:cNvGrpSpPr/>
          <p:nvPr/>
        </p:nvGrpSpPr>
        <p:grpSpPr>
          <a:xfrm>
            <a:off x="167908" y="115769"/>
            <a:ext cx="518710" cy="384012"/>
            <a:chOff x="-948519" y="17731"/>
            <a:chExt cx="8172969" cy="6050619"/>
          </a:xfrm>
        </p:grpSpPr>
        <p:pic>
          <p:nvPicPr>
            <p:cNvPr id="17" name="Grafik 16">
              <a:extLst>
                <a:ext uri="{FF2B5EF4-FFF2-40B4-BE49-F238E27FC236}">
                  <a16:creationId xmlns:a16="http://schemas.microsoft.com/office/drawing/2014/main" id="{2AC713B2-7D68-4846-B69A-397FA810A099}"/>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9" name="Grafik 18">
              <a:extLst>
                <a:ext uri="{FF2B5EF4-FFF2-40B4-BE49-F238E27FC236}">
                  <a16:creationId xmlns:a16="http://schemas.microsoft.com/office/drawing/2014/main" id="{D3867A21-BADE-4C89-9616-81AA3FA12F73}"/>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sp>
        <p:nvSpPr>
          <p:cNvPr id="20" name="Textfeld 19">
            <a:extLst>
              <a:ext uri="{FF2B5EF4-FFF2-40B4-BE49-F238E27FC236}">
                <a16:creationId xmlns:a16="http://schemas.microsoft.com/office/drawing/2014/main" id="{04FE83CD-579F-4820-B125-EA7B8DC673EC}"/>
              </a:ext>
            </a:extLst>
          </p:cNvPr>
          <p:cNvSpPr txBox="1"/>
          <p:nvPr/>
        </p:nvSpPr>
        <p:spPr>
          <a:xfrm>
            <a:off x="695636" y="3107717"/>
            <a:ext cx="5400364" cy="14809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Judith Stoiber</a:t>
            </a:r>
          </a:p>
          <a:p>
            <a:pPr algn="ctr">
              <a:lnSpc>
                <a:spcPts val="2500"/>
              </a:lnSpc>
            </a:pPr>
            <a:r>
              <a:rPr lang="de-AT" sz="1600" dirty="0">
                <a:solidFill>
                  <a:schemeClr val="tx2">
                    <a:lumMod val="60000"/>
                    <a:lumOff val="40000"/>
                  </a:schemeClr>
                </a:solidFill>
                <a:latin typeface="Avenir Next LT Pro Light" panose="020B0304020202020204" pitchFamily="34" charset="0"/>
              </a:rPr>
              <a:t>Schwester der Braut</a:t>
            </a:r>
          </a:p>
          <a:p>
            <a:pPr algn="ctr">
              <a:lnSpc>
                <a:spcPts val="2500"/>
              </a:lnSpc>
            </a:pPr>
            <a:r>
              <a:rPr lang="de-AT" sz="1600" dirty="0">
                <a:solidFill>
                  <a:schemeClr val="tx2">
                    <a:lumMod val="60000"/>
                    <a:lumOff val="40000"/>
                  </a:schemeClr>
                </a:solidFill>
                <a:latin typeface="Avenir Next LT Pro Light" panose="020B0304020202020204" pitchFamily="34" charset="0"/>
              </a:rPr>
              <a:t>Mobile: +43 664 57 35 135</a:t>
            </a:r>
          </a:p>
          <a:p>
            <a:pPr algn="ctr">
              <a:lnSpc>
                <a:spcPts val="2500"/>
              </a:lnSpc>
            </a:pPr>
            <a:r>
              <a:rPr lang="de-AT" sz="1600" dirty="0">
                <a:solidFill>
                  <a:schemeClr val="tx2">
                    <a:lumMod val="60000"/>
                    <a:lumOff val="40000"/>
                  </a:schemeClr>
                </a:solidFill>
                <a:latin typeface="Avenir Next LT Pro Light" panose="020B0304020202020204" pitchFamily="34" charset="0"/>
              </a:rPr>
              <a:t>Mail: stoiber.judith@gmail.com</a:t>
            </a:r>
            <a:endParaRPr lang="de-DE" sz="1600" dirty="0">
              <a:solidFill>
                <a:schemeClr val="tx2">
                  <a:lumMod val="60000"/>
                  <a:lumOff val="40000"/>
                </a:schemeClr>
              </a:solidFill>
              <a:latin typeface="Avenir Next LT Pro Light" panose="020B0304020202020204" pitchFamily="34" charset="0"/>
            </a:endParaRPr>
          </a:p>
        </p:txBody>
      </p:sp>
      <p:sp>
        <p:nvSpPr>
          <p:cNvPr id="23" name="Textfeld 22">
            <a:extLst>
              <a:ext uri="{FF2B5EF4-FFF2-40B4-BE49-F238E27FC236}">
                <a16:creationId xmlns:a16="http://schemas.microsoft.com/office/drawing/2014/main" id="{05B0A273-A329-4319-9099-C3F8DDED321D}"/>
              </a:ext>
            </a:extLst>
          </p:cNvPr>
          <p:cNvSpPr txBox="1"/>
          <p:nvPr/>
        </p:nvSpPr>
        <p:spPr>
          <a:xfrm>
            <a:off x="6629142" y="3103230"/>
            <a:ext cx="5211795" cy="14809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Matthias Poller</a:t>
            </a:r>
          </a:p>
          <a:p>
            <a:pPr algn="ctr">
              <a:lnSpc>
                <a:spcPts val="2500"/>
              </a:lnSpc>
            </a:pPr>
            <a:r>
              <a:rPr lang="de-AT" sz="1600" dirty="0">
                <a:solidFill>
                  <a:schemeClr val="tx2">
                    <a:lumMod val="60000"/>
                    <a:lumOff val="40000"/>
                  </a:schemeClr>
                </a:solidFill>
                <a:latin typeface="Avenir Next LT Pro Light" panose="020B0304020202020204" pitchFamily="34" charset="0"/>
              </a:rPr>
              <a:t>Bruder des Bräutigams</a:t>
            </a:r>
          </a:p>
          <a:p>
            <a:pPr algn="ctr">
              <a:lnSpc>
                <a:spcPts val="2500"/>
              </a:lnSpc>
            </a:pPr>
            <a:r>
              <a:rPr lang="de-AT" sz="1600" dirty="0">
                <a:solidFill>
                  <a:schemeClr val="tx2">
                    <a:lumMod val="60000"/>
                    <a:lumOff val="40000"/>
                  </a:schemeClr>
                </a:solidFill>
                <a:latin typeface="Avenir Next LT Pro Light" panose="020B0304020202020204" pitchFamily="34" charset="0"/>
              </a:rPr>
              <a:t>Mobile: +43 650 85 10 380</a:t>
            </a:r>
          </a:p>
          <a:p>
            <a:pPr algn="ctr">
              <a:lnSpc>
                <a:spcPts val="2500"/>
              </a:lnSpc>
            </a:pPr>
            <a:r>
              <a:rPr lang="de-AT" sz="1600" dirty="0">
                <a:solidFill>
                  <a:schemeClr val="tx2">
                    <a:lumMod val="60000"/>
                    <a:lumOff val="40000"/>
                  </a:schemeClr>
                </a:solidFill>
                <a:latin typeface="Avenir Next LT Pro Light" panose="020B0304020202020204" pitchFamily="34" charset="0"/>
              </a:rPr>
              <a:t>Mail: matthias.poller@gmail.com</a:t>
            </a:r>
            <a:endParaRPr lang="de-DE" sz="1600" dirty="0">
              <a:solidFill>
                <a:schemeClr val="tx2">
                  <a:lumMod val="60000"/>
                  <a:lumOff val="40000"/>
                </a:schemeClr>
              </a:solidFill>
              <a:latin typeface="Avenir Next LT Pro Light" panose="020B0304020202020204" pitchFamily="34" charset="0"/>
            </a:endParaRPr>
          </a:p>
        </p:txBody>
      </p:sp>
      <p:pic>
        <p:nvPicPr>
          <p:cNvPr id="24" name="Picture 2">
            <a:extLst>
              <a:ext uri="{FF2B5EF4-FFF2-40B4-BE49-F238E27FC236}">
                <a16:creationId xmlns:a16="http://schemas.microsoft.com/office/drawing/2014/main" id="{85956F1A-21E1-448A-8AA1-F20DC4467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91"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2">
            <a:extLst>
              <a:ext uri="{FF2B5EF4-FFF2-40B4-BE49-F238E27FC236}">
                <a16:creationId xmlns:a16="http://schemas.microsoft.com/office/drawing/2014/main" id="{D490C2FF-BFBB-4076-8403-261B58E2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78"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6" name="Textfeld 25">
            <a:extLst>
              <a:ext uri="{FF2B5EF4-FFF2-40B4-BE49-F238E27FC236}">
                <a16:creationId xmlns:a16="http://schemas.microsoft.com/office/drawing/2014/main" id="{36E5C62F-C755-4123-A3C1-AF55279C086D}"/>
              </a:ext>
            </a:extLst>
          </p:cNvPr>
          <p:cNvSpPr txBox="1"/>
          <p:nvPr/>
        </p:nvSpPr>
        <p:spPr>
          <a:xfrm>
            <a:off x="968829" y="1570123"/>
            <a:ext cx="2373062" cy="707886"/>
          </a:xfrm>
          <a:prstGeom prst="rect">
            <a:avLst/>
          </a:prstGeom>
          <a:noFill/>
        </p:spPr>
        <p:txBody>
          <a:bodyPr wrap="square" rtlCol="0">
            <a:spAutoFit/>
          </a:bodyPr>
          <a:lstStyle/>
          <a:p>
            <a:pPr>
              <a:spcBef>
                <a:spcPts val="1200"/>
              </a:spcBef>
              <a:spcAft>
                <a:spcPts val="7200"/>
              </a:spcAft>
            </a:pPr>
            <a:r>
              <a:rPr lang="de-DE" sz="4000" dirty="0">
                <a:solidFill>
                  <a:srgbClr val="D4AF37"/>
                </a:solidFill>
                <a:latin typeface="Edwardian Script ITC" panose="030303020407070D0804" pitchFamily="66" charset="0"/>
              </a:rPr>
              <a:t>Trauzeugen</a:t>
            </a:r>
            <a:endParaRPr lang="de-DE" dirty="0">
              <a:solidFill>
                <a:srgbClr val="D4AF37"/>
              </a:solidFill>
              <a:latin typeface="Avenir Next LT Pro Light" panose="020B0304020202020204" pitchFamily="34" charset="0"/>
            </a:endParaRPr>
          </a:p>
        </p:txBody>
      </p:sp>
      <p:sp>
        <p:nvSpPr>
          <p:cNvPr id="21" name="Textfeld 20">
            <a:extLst>
              <a:ext uri="{FF2B5EF4-FFF2-40B4-BE49-F238E27FC236}">
                <a16:creationId xmlns:a16="http://schemas.microsoft.com/office/drawing/2014/main" id="{BB2BE766-8FB5-413C-888D-AD930142160D}"/>
              </a:ext>
            </a:extLst>
          </p:cNvPr>
          <p:cNvSpPr txBox="1"/>
          <p:nvPr/>
        </p:nvSpPr>
        <p:spPr>
          <a:xfrm>
            <a:off x="816429" y="2174533"/>
            <a:ext cx="9753600" cy="8397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Gerne könnt ihr mit Spielen oder Beiträgen unseren Tag einzigartig machen. Meldet euch dazu bitte bei unseren Trauzeugen Judith und Matthias. Sie koordinieren den Hochzeitsablauf.</a:t>
            </a:r>
            <a:endParaRPr lang="de-DE" sz="1600" dirty="0">
              <a:solidFill>
                <a:schemeClr val="tx2">
                  <a:lumMod val="60000"/>
                  <a:lumOff val="40000"/>
                </a:schemeClr>
              </a:solidFill>
              <a:latin typeface="Avenir Next LT Pro Light" panose="020B0304020202020204" pitchFamily="34" charset="0"/>
            </a:endParaRPr>
          </a:p>
        </p:txBody>
      </p:sp>
      <p:sp>
        <p:nvSpPr>
          <p:cNvPr id="22" name="Textfeld 21">
            <a:extLst>
              <a:ext uri="{FF2B5EF4-FFF2-40B4-BE49-F238E27FC236}">
                <a16:creationId xmlns:a16="http://schemas.microsoft.com/office/drawing/2014/main" id="{31F691D8-5087-4B9E-B34F-573CB77AA1F3}"/>
              </a:ext>
            </a:extLst>
          </p:cNvPr>
          <p:cNvSpPr txBox="1"/>
          <p:nvPr/>
        </p:nvSpPr>
        <p:spPr>
          <a:xfrm>
            <a:off x="968829" y="4710499"/>
            <a:ext cx="2373062" cy="707886"/>
          </a:xfrm>
          <a:prstGeom prst="rect">
            <a:avLst/>
          </a:prstGeom>
          <a:noFill/>
        </p:spPr>
        <p:txBody>
          <a:bodyPr wrap="square" rtlCol="0">
            <a:spAutoFit/>
          </a:bodyPr>
          <a:lstStyle/>
          <a:p>
            <a:pPr>
              <a:spcBef>
                <a:spcPts val="1200"/>
              </a:spcBef>
              <a:spcAft>
                <a:spcPts val="7200"/>
              </a:spcAft>
            </a:pPr>
            <a:r>
              <a:rPr lang="de-DE" sz="4000" dirty="0">
                <a:solidFill>
                  <a:srgbClr val="D4AF37"/>
                </a:solidFill>
                <a:latin typeface="Edwardian Script ITC" panose="030303020407070D0804" pitchFamily="66" charset="0"/>
              </a:rPr>
              <a:t>Geschenke</a:t>
            </a:r>
            <a:endParaRPr lang="de-DE" dirty="0">
              <a:solidFill>
                <a:srgbClr val="D4AF37"/>
              </a:solidFill>
              <a:latin typeface="Avenir Next LT Pro Light" panose="020B0304020202020204" pitchFamily="34" charset="0"/>
            </a:endParaRPr>
          </a:p>
        </p:txBody>
      </p:sp>
      <p:sp>
        <p:nvSpPr>
          <p:cNvPr id="28" name="Textfeld 27">
            <a:extLst>
              <a:ext uri="{FF2B5EF4-FFF2-40B4-BE49-F238E27FC236}">
                <a16:creationId xmlns:a16="http://schemas.microsoft.com/office/drawing/2014/main" id="{9BF16F63-A441-49F5-B4E8-33E43B9B8E93}"/>
              </a:ext>
            </a:extLst>
          </p:cNvPr>
          <p:cNvSpPr txBox="1"/>
          <p:nvPr/>
        </p:nvSpPr>
        <p:spPr>
          <a:xfrm>
            <a:off x="4476258" y="832074"/>
            <a:ext cx="3239485" cy="707886"/>
          </a:xfrm>
          <a:prstGeom prst="rect">
            <a:avLst/>
          </a:prstGeom>
          <a:noFill/>
        </p:spPr>
        <p:txBody>
          <a:bodyPr wrap="square" rtlCol="0">
            <a:spAutoFit/>
          </a:bodyPr>
          <a:lstStyle/>
          <a:p>
            <a:pPr algn="ctr">
              <a:spcBef>
                <a:spcPts val="1200"/>
              </a:spcBef>
              <a:spcAft>
                <a:spcPts val="7200"/>
              </a:spcAft>
            </a:pPr>
            <a:r>
              <a:rPr lang="de-DE" sz="4000" dirty="0">
                <a:solidFill>
                  <a:srgbClr val="D4AF37"/>
                </a:solidFill>
                <a:latin typeface="Edwardian Script ITC" panose="030303020407070D0804" pitchFamily="66" charset="0"/>
              </a:rPr>
              <a:t>Infos</a:t>
            </a:r>
            <a:endParaRPr lang="de-DE" dirty="0">
              <a:solidFill>
                <a:srgbClr val="D4AF37"/>
              </a:solidFill>
              <a:latin typeface="Avenir Next LT Pro Light" panose="020B0304020202020204" pitchFamily="34" charset="0"/>
            </a:endParaRPr>
          </a:p>
        </p:txBody>
      </p:sp>
      <p:sp>
        <p:nvSpPr>
          <p:cNvPr id="29" name="Textfeld 28">
            <a:extLst>
              <a:ext uri="{FF2B5EF4-FFF2-40B4-BE49-F238E27FC236}">
                <a16:creationId xmlns:a16="http://schemas.microsoft.com/office/drawing/2014/main" id="{D69EB22C-982C-4796-BCD7-BC6EF1784FE3}"/>
              </a:ext>
            </a:extLst>
          </p:cNvPr>
          <p:cNvSpPr txBox="1"/>
          <p:nvPr/>
        </p:nvSpPr>
        <p:spPr>
          <a:xfrm>
            <a:off x="816429" y="5287877"/>
            <a:ext cx="9753600" cy="1160359"/>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Für die Blumendekoration ist gesorgt und der Brautstrauß wird auch wunderschön sein. Deswegen braucht ihr bitte keine Blumen als Geschenk mitnehmen. Wenn ihr uns etwas Gutes tun wollt, freuen wir uns über einen Zuschuss zu unserer Hochzeitsreise.</a:t>
            </a:r>
            <a:endParaRPr lang="de-DE" sz="1600" dirty="0">
              <a:solidFill>
                <a:schemeClr val="tx2">
                  <a:lumMod val="60000"/>
                  <a:lumOff val="40000"/>
                </a:schemeClr>
              </a:solidFill>
              <a:latin typeface="Avenir Next LT Pro Light" panose="020B0304020202020204" pitchFamily="34" charset="0"/>
            </a:endParaRPr>
          </a:p>
        </p:txBody>
      </p:sp>
    </p:spTree>
    <p:extLst>
      <p:ext uri="{BB962C8B-B14F-4D97-AF65-F5344CB8AC3E}">
        <p14:creationId xmlns:p14="http://schemas.microsoft.com/office/powerpoint/2010/main" val="381003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3DDBC9-5CFC-4B96-906F-6BD25D54BDBC}"/>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9" name="Rechteck 8">
            <a:extLst>
              <a:ext uri="{FF2B5EF4-FFF2-40B4-BE49-F238E27FC236}">
                <a16:creationId xmlns:a16="http://schemas.microsoft.com/office/drawing/2014/main" id="{01B27399-67B9-4047-92B2-BCF7C759758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10" name="Rechteck 9">
            <a:extLst>
              <a:ext uri="{FF2B5EF4-FFF2-40B4-BE49-F238E27FC236}">
                <a16:creationId xmlns:a16="http://schemas.microsoft.com/office/drawing/2014/main" id="{020FEA80-7E42-4EB2-A27F-B80099B48CE2}"/>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11" name="Rechteck 10">
            <a:extLst>
              <a:ext uri="{FF2B5EF4-FFF2-40B4-BE49-F238E27FC236}">
                <a16:creationId xmlns:a16="http://schemas.microsoft.com/office/drawing/2014/main" id="{97826261-90F2-464A-AB62-4E0576E8143B}"/>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12" name="Rechteck 11">
            <a:extLst>
              <a:ext uri="{FF2B5EF4-FFF2-40B4-BE49-F238E27FC236}">
                <a16:creationId xmlns:a16="http://schemas.microsoft.com/office/drawing/2014/main" id="{3D3CB3F8-6175-4C26-BD1E-44E66B95EE05}"/>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13" name="Rechteck 12">
            <a:extLst>
              <a:ext uri="{FF2B5EF4-FFF2-40B4-BE49-F238E27FC236}">
                <a16:creationId xmlns:a16="http://schemas.microsoft.com/office/drawing/2014/main" id="{97A15A02-06BB-453C-8845-E7B3589DFE35}"/>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14" name="Rechteck 13">
            <a:extLst>
              <a:ext uri="{FF2B5EF4-FFF2-40B4-BE49-F238E27FC236}">
                <a16:creationId xmlns:a16="http://schemas.microsoft.com/office/drawing/2014/main" id="{3B0B35F0-044D-490E-AB01-D9B4B538990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6" name="Gruppieren 15">
            <a:extLst>
              <a:ext uri="{FF2B5EF4-FFF2-40B4-BE49-F238E27FC236}">
                <a16:creationId xmlns:a16="http://schemas.microsoft.com/office/drawing/2014/main" id="{0680CCA3-8D4D-420F-BF9E-F5F78F21ABAF}"/>
              </a:ext>
            </a:extLst>
          </p:cNvPr>
          <p:cNvGrpSpPr/>
          <p:nvPr/>
        </p:nvGrpSpPr>
        <p:grpSpPr>
          <a:xfrm>
            <a:off x="167908" y="115769"/>
            <a:ext cx="518710" cy="384012"/>
            <a:chOff x="-948519" y="17731"/>
            <a:chExt cx="8172969" cy="6050619"/>
          </a:xfrm>
        </p:grpSpPr>
        <p:pic>
          <p:nvPicPr>
            <p:cNvPr id="17" name="Grafik 16">
              <a:extLst>
                <a:ext uri="{FF2B5EF4-FFF2-40B4-BE49-F238E27FC236}">
                  <a16:creationId xmlns:a16="http://schemas.microsoft.com/office/drawing/2014/main" id="{2AC713B2-7D68-4846-B69A-397FA810A099}"/>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9" name="Grafik 18">
              <a:extLst>
                <a:ext uri="{FF2B5EF4-FFF2-40B4-BE49-F238E27FC236}">
                  <a16:creationId xmlns:a16="http://schemas.microsoft.com/office/drawing/2014/main" id="{D3867A21-BADE-4C89-9616-81AA3FA12F73}"/>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sp>
        <p:nvSpPr>
          <p:cNvPr id="23" name="Textfeld 22">
            <a:extLst>
              <a:ext uri="{FF2B5EF4-FFF2-40B4-BE49-F238E27FC236}">
                <a16:creationId xmlns:a16="http://schemas.microsoft.com/office/drawing/2014/main" id="{05B0A273-A329-4319-9099-C3F8DDED321D}"/>
              </a:ext>
            </a:extLst>
          </p:cNvPr>
          <p:cNvSpPr txBox="1"/>
          <p:nvPr/>
        </p:nvSpPr>
        <p:spPr>
          <a:xfrm>
            <a:off x="518029" y="3464511"/>
            <a:ext cx="5211795" cy="18015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Zum goldenen Engel</a:t>
            </a:r>
          </a:p>
          <a:p>
            <a:pPr algn="ctr">
              <a:lnSpc>
                <a:spcPts val="2500"/>
              </a:lnSpc>
            </a:pPr>
            <a:r>
              <a:rPr lang="de-DE" sz="1600" dirty="0">
                <a:solidFill>
                  <a:schemeClr val="tx2">
                    <a:lumMod val="60000"/>
                    <a:lumOff val="40000"/>
                  </a:schemeClr>
                </a:solidFill>
                <a:latin typeface="Avenir Next LT Pro Light" panose="020B0304020202020204" pitchFamily="34" charset="0"/>
              </a:rPr>
              <a:t>Wiener Straße 41, </a:t>
            </a:r>
            <a:br>
              <a:rPr lang="de-DE" sz="1600" dirty="0">
                <a:solidFill>
                  <a:schemeClr val="tx2">
                    <a:lumMod val="60000"/>
                    <a:lumOff val="40000"/>
                  </a:schemeClr>
                </a:solidFill>
                <a:latin typeface="Avenir Next LT Pro Light" panose="020B0304020202020204" pitchFamily="34" charset="0"/>
              </a:rPr>
            </a:br>
            <a:r>
              <a:rPr lang="de-DE" sz="1600" dirty="0">
                <a:solidFill>
                  <a:schemeClr val="tx2">
                    <a:lumMod val="60000"/>
                    <a:lumOff val="40000"/>
                  </a:schemeClr>
                </a:solidFill>
                <a:latin typeface="Avenir Next LT Pro Light" panose="020B0304020202020204" pitchFamily="34" charset="0"/>
              </a:rPr>
              <a:t>3500 Krems an der Donau</a:t>
            </a:r>
            <a:br>
              <a:rPr lang="de-DE" sz="1600" dirty="0">
                <a:solidFill>
                  <a:schemeClr val="tx2">
                    <a:lumMod val="60000"/>
                    <a:lumOff val="40000"/>
                  </a:schemeClr>
                </a:solidFill>
                <a:latin typeface="Avenir Next LT Pro Light" panose="020B0304020202020204" pitchFamily="34" charset="0"/>
              </a:rPr>
            </a:br>
            <a:r>
              <a:rPr lang="de-DE" sz="1600" dirty="0">
                <a:solidFill>
                  <a:schemeClr val="tx2">
                    <a:lumMod val="60000"/>
                    <a:lumOff val="40000"/>
                  </a:schemeClr>
                </a:solidFill>
                <a:latin typeface="Avenir Next LT Pro Light" panose="020B0304020202020204" pitchFamily="34" charset="0"/>
              </a:rPr>
              <a:t>Telefon: 02732 82067</a:t>
            </a:r>
          </a:p>
          <a:p>
            <a:pPr algn="ctr">
              <a:lnSpc>
                <a:spcPts val="2500"/>
              </a:lnSpc>
            </a:pPr>
            <a:r>
              <a:rPr lang="de-DE" sz="1600" dirty="0">
                <a:solidFill>
                  <a:schemeClr val="tx2">
                    <a:lumMod val="60000"/>
                    <a:lumOff val="40000"/>
                  </a:schemeClr>
                </a:solidFill>
                <a:latin typeface="Avenir Next LT Pro Light" panose="020B0304020202020204" pitchFamily="34" charset="0"/>
              </a:rPr>
              <a:t>http://www.hotel-ehrenreich-krems.at/</a:t>
            </a:r>
          </a:p>
        </p:txBody>
      </p:sp>
      <p:pic>
        <p:nvPicPr>
          <p:cNvPr id="24" name="Picture 2">
            <a:extLst>
              <a:ext uri="{FF2B5EF4-FFF2-40B4-BE49-F238E27FC236}">
                <a16:creationId xmlns:a16="http://schemas.microsoft.com/office/drawing/2014/main" id="{85956F1A-21E1-448A-8AA1-F20DC4467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91"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2">
            <a:extLst>
              <a:ext uri="{FF2B5EF4-FFF2-40B4-BE49-F238E27FC236}">
                <a16:creationId xmlns:a16="http://schemas.microsoft.com/office/drawing/2014/main" id="{D490C2FF-BFBB-4076-8403-261B58E2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78"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1" name="Textfeld 20">
            <a:extLst>
              <a:ext uri="{FF2B5EF4-FFF2-40B4-BE49-F238E27FC236}">
                <a16:creationId xmlns:a16="http://schemas.microsoft.com/office/drawing/2014/main" id="{BB2BE766-8FB5-413C-888D-AD930142160D}"/>
              </a:ext>
            </a:extLst>
          </p:cNvPr>
          <p:cNvSpPr txBox="1"/>
          <p:nvPr/>
        </p:nvSpPr>
        <p:spPr>
          <a:xfrm>
            <a:off x="816429" y="1448301"/>
            <a:ext cx="9753600" cy="1801560"/>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Wir freuen uns über alle, die mit uns bis zur Sperrstunde feiern! Wenn ihr dann nicht mehr nachhause fahren wollt oder der Weg sowieso zu weit ist, bleibt einfach in Krems. Hier sind ein paar Unterkünfte angeführt. </a:t>
            </a:r>
          </a:p>
          <a:p>
            <a:pPr>
              <a:lnSpc>
                <a:spcPts val="2500"/>
              </a:lnSpc>
            </a:pPr>
            <a:r>
              <a:rPr lang="de-AT" sz="1600" dirty="0">
                <a:solidFill>
                  <a:schemeClr val="tx2">
                    <a:lumMod val="60000"/>
                    <a:lumOff val="40000"/>
                  </a:schemeClr>
                </a:solidFill>
                <a:latin typeface="Avenir Next LT Pro Light" panose="020B0304020202020204" pitchFamily="34" charset="0"/>
              </a:rPr>
              <a:t>Da an unserem Hochzeitstag gleichzeitig die Starnacht aus der Wachau in </a:t>
            </a:r>
            <a:r>
              <a:rPr lang="de-AT" sz="1600" dirty="0" err="1">
                <a:solidFill>
                  <a:schemeClr val="tx2">
                    <a:lumMod val="60000"/>
                    <a:lumOff val="40000"/>
                  </a:schemeClr>
                </a:solidFill>
                <a:latin typeface="Avenir Next LT Pro Light" panose="020B0304020202020204" pitchFamily="34" charset="0"/>
              </a:rPr>
              <a:t>Rossatzbach</a:t>
            </a:r>
            <a:r>
              <a:rPr lang="de-AT" sz="1600" dirty="0">
                <a:solidFill>
                  <a:schemeClr val="tx2">
                    <a:lumMod val="60000"/>
                    <a:lumOff val="40000"/>
                  </a:schemeClr>
                </a:solidFill>
                <a:latin typeface="Avenir Next LT Pro Light" panose="020B0304020202020204" pitchFamily="34" charset="0"/>
              </a:rPr>
              <a:t> stattfindet, ist die Verfügbarkeit der Zimmer begrenzt. Also reserviert bald. </a:t>
            </a:r>
          </a:p>
        </p:txBody>
      </p:sp>
      <p:sp>
        <p:nvSpPr>
          <p:cNvPr id="28" name="Textfeld 27">
            <a:extLst>
              <a:ext uri="{FF2B5EF4-FFF2-40B4-BE49-F238E27FC236}">
                <a16:creationId xmlns:a16="http://schemas.microsoft.com/office/drawing/2014/main" id="{9BF16F63-A441-49F5-B4E8-33E43B9B8E93}"/>
              </a:ext>
            </a:extLst>
          </p:cNvPr>
          <p:cNvSpPr txBox="1"/>
          <p:nvPr/>
        </p:nvSpPr>
        <p:spPr>
          <a:xfrm>
            <a:off x="4476258" y="832074"/>
            <a:ext cx="3239485" cy="707886"/>
          </a:xfrm>
          <a:prstGeom prst="rect">
            <a:avLst/>
          </a:prstGeom>
          <a:noFill/>
        </p:spPr>
        <p:txBody>
          <a:bodyPr wrap="square" rtlCol="0">
            <a:spAutoFit/>
          </a:bodyPr>
          <a:lstStyle/>
          <a:p>
            <a:pPr algn="ctr">
              <a:spcBef>
                <a:spcPts val="1200"/>
              </a:spcBef>
              <a:spcAft>
                <a:spcPts val="7200"/>
              </a:spcAft>
            </a:pPr>
            <a:r>
              <a:rPr lang="de-DE" sz="4000" dirty="0">
                <a:solidFill>
                  <a:srgbClr val="D4AF37"/>
                </a:solidFill>
                <a:latin typeface="Edwardian Script ITC" panose="030303020407070D0804" pitchFamily="66" charset="0"/>
              </a:rPr>
              <a:t>Unterkünfte</a:t>
            </a:r>
            <a:endParaRPr lang="de-DE" dirty="0">
              <a:solidFill>
                <a:srgbClr val="D4AF37"/>
              </a:solidFill>
              <a:latin typeface="Avenir Next LT Pro Light" panose="020B0304020202020204" pitchFamily="34" charset="0"/>
            </a:endParaRPr>
          </a:p>
        </p:txBody>
      </p:sp>
      <p:sp>
        <p:nvSpPr>
          <p:cNvPr id="27" name="Textfeld 26">
            <a:extLst>
              <a:ext uri="{FF2B5EF4-FFF2-40B4-BE49-F238E27FC236}">
                <a16:creationId xmlns:a16="http://schemas.microsoft.com/office/drawing/2014/main" id="{26A46EB8-7BC8-4C50-A9E9-FE51BF7273CA}"/>
              </a:ext>
            </a:extLst>
          </p:cNvPr>
          <p:cNvSpPr txBox="1"/>
          <p:nvPr/>
        </p:nvSpPr>
        <p:spPr>
          <a:xfrm>
            <a:off x="5848493" y="3464511"/>
            <a:ext cx="5211795" cy="1801560"/>
          </a:xfrm>
          <a:prstGeom prst="rect">
            <a:avLst/>
          </a:prstGeom>
          <a:noFill/>
        </p:spPr>
        <p:txBody>
          <a:bodyPr wrap="square" lIns="360000" tIns="180000" rIns="360000" rtlCol="0">
            <a:spAutoFit/>
          </a:bodyPr>
          <a:lstStyle/>
          <a:p>
            <a:pPr algn="ctr">
              <a:lnSpc>
                <a:spcPts val="2500"/>
              </a:lnSpc>
            </a:pPr>
            <a:r>
              <a:rPr lang="de-AT" sz="1600" b="1" dirty="0">
                <a:solidFill>
                  <a:schemeClr val="tx2">
                    <a:lumMod val="60000"/>
                    <a:lumOff val="40000"/>
                  </a:schemeClr>
                </a:solidFill>
                <a:latin typeface="Avenir Next LT Pro Light" panose="020B0304020202020204" pitchFamily="34" charset="0"/>
              </a:rPr>
              <a:t>Parkhotel Krems</a:t>
            </a:r>
          </a:p>
          <a:p>
            <a:pPr algn="ctr">
              <a:lnSpc>
                <a:spcPts val="2500"/>
              </a:lnSpc>
            </a:pPr>
            <a:r>
              <a:rPr lang="de-DE" sz="1600" dirty="0">
                <a:solidFill>
                  <a:schemeClr val="tx2">
                    <a:lumMod val="60000"/>
                    <a:lumOff val="40000"/>
                  </a:schemeClr>
                </a:solidFill>
                <a:latin typeface="Avenir Next LT Pro Light" panose="020B0304020202020204" pitchFamily="34" charset="0"/>
              </a:rPr>
              <a:t>Edmund-Hofbauer-Straße 19, </a:t>
            </a:r>
            <a:br>
              <a:rPr lang="de-DE" sz="1600" dirty="0">
                <a:solidFill>
                  <a:schemeClr val="tx2">
                    <a:lumMod val="60000"/>
                    <a:lumOff val="40000"/>
                  </a:schemeClr>
                </a:solidFill>
                <a:latin typeface="Avenir Next LT Pro Light" panose="020B0304020202020204" pitchFamily="34" charset="0"/>
              </a:rPr>
            </a:br>
            <a:r>
              <a:rPr lang="de-DE" sz="1600" dirty="0">
                <a:solidFill>
                  <a:schemeClr val="tx2">
                    <a:lumMod val="60000"/>
                    <a:lumOff val="40000"/>
                  </a:schemeClr>
                </a:solidFill>
                <a:latin typeface="Avenir Next LT Pro Light" panose="020B0304020202020204" pitchFamily="34" charset="0"/>
              </a:rPr>
              <a:t>3500 Krems an der Donau</a:t>
            </a:r>
          </a:p>
          <a:p>
            <a:pPr algn="ctr">
              <a:lnSpc>
                <a:spcPts val="2500"/>
              </a:lnSpc>
            </a:pPr>
            <a:r>
              <a:rPr lang="de-DE" sz="1600" dirty="0">
                <a:solidFill>
                  <a:schemeClr val="tx2">
                    <a:lumMod val="60000"/>
                    <a:lumOff val="40000"/>
                  </a:schemeClr>
                </a:solidFill>
                <a:latin typeface="Avenir Next LT Pro Light" panose="020B0304020202020204" pitchFamily="34" charset="0"/>
              </a:rPr>
              <a:t>Telefon: 02732 87565</a:t>
            </a:r>
          </a:p>
          <a:p>
            <a:pPr algn="ctr">
              <a:lnSpc>
                <a:spcPts val="2500"/>
              </a:lnSpc>
            </a:pPr>
            <a:r>
              <a:rPr lang="de-DE" sz="1600" dirty="0">
                <a:solidFill>
                  <a:schemeClr val="tx2">
                    <a:lumMod val="60000"/>
                    <a:lumOff val="40000"/>
                  </a:schemeClr>
                </a:solidFill>
                <a:latin typeface="Avenir Next LT Pro Light" panose="020B0304020202020204" pitchFamily="34" charset="0"/>
              </a:rPr>
              <a:t>https://www.parkhotel-krems.at/</a:t>
            </a:r>
          </a:p>
        </p:txBody>
      </p:sp>
    </p:spTree>
    <p:extLst>
      <p:ext uri="{BB962C8B-B14F-4D97-AF65-F5344CB8AC3E}">
        <p14:creationId xmlns:p14="http://schemas.microsoft.com/office/powerpoint/2010/main" val="419671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3DDBC9-5CFC-4B96-906F-6BD25D54BDBC}"/>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9" name="Rechteck 8">
            <a:extLst>
              <a:ext uri="{FF2B5EF4-FFF2-40B4-BE49-F238E27FC236}">
                <a16:creationId xmlns:a16="http://schemas.microsoft.com/office/drawing/2014/main" id="{01B27399-67B9-4047-92B2-BCF7C759758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10" name="Rechteck 9">
            <a:extLst>
              <a:ext uri="{FF2B5EF4-FFF2-40B4-BE49-F238E27FC236}">
                <a16:creationId xmlns:a16="http://schemas.microsoft.com/office/drawing/2014/main" id="{020FEA80-7E42-4EB2-A27F-B80099B48CE2}"/>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11" name="Rechteck 10">
            <a:extLst>
              <a:ext uri="{FF2B5EF4-FFF2-40B4-BE49-F238E27FC236}">
                <a16:creationId xmlns:a16="http://schemas.microsoft.com/office/drawing/2014/main" id="{97826261-90F2-464A-AB62-4E0576E8143B}"/>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12" name="Rechteck 11">
            <a:extLst>
              <a:ext uri="{FF2B5EF4-FFF2-40B4-BE49-F238E27FC236}">
                <a16:creationId xmlns:a16="http://schemas.microsoft.com/office/drawing/2014/main" id="{3D3CB3F8-6175-4C26-BD1E-44E66B95EE05}"/>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13" name="Rechteck 12">
            <a:extLst>
              <a:ext uri="{FF2B5EF4-FFF2-40B4-BE49-F238E27FC236}">
                <a16:creationId xmlns:a16="http://schemas.microsoft.com/office/drawing/2014/main" id="{97A15A02-06BB-453C-8845-E7B3589DFE35}"/>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14" name="Rechteck 13">
            <a:extLst>
              <a:ext uri="{FF2B5EF4-FFF2-40B4-BE49-F238E27FC236}">
                <a16:creationId xmlns:a16="http://schemas.microsoft.com/office/drawing/2014/main" id="{3B0B35F0-044D-490E-AB01-D9B4B538990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6" name="Gruppieren 15">
            <a:extLst>
              <a:ext uri="{FF2B5EF4-FFF2-40B4-BE49-F238E27FC236}">
                <a16:creationId xmlns:a16="http://schemas.microsoft.com/office/drawing/2014/main" id="{0680CCA3-8D4D-420F-BF9E-F5F78F21ABAF}"/>
              </a:ext>
            </a:extLst>
          </p:cNvPr>
          <p:cNvGrpSpPr/>
          <p:nvPr/>
        </p:nvGrpSpPr>
        <p:grpSpPr>
          <a:xfrm>
            <a:off x="167908" y="115769"/>
            <a:ext cx="518710" cy="384012"/>
            <a:chOff x="-948519" y="17731"/>
            <a:chExt cx="8172969" cy="6050619"/>
          </a:xfrm>
        </p:grpSpPr>
        <p:pic>
          <p:nvPicPr>
            <p:cNvPr id="17" name="Grafik 16">
              <a:extLst>
                <a:ext uri="{FF2B5EF4-FFF2-40B4-BE49-F238E27FC236}">
                  <a16:creationId xmlns:a16="http://schemas.microsoft.com/office/drawing/2014/main" id="{2AC713B2-7D68-4846-B69A-397FA810A099}"/>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9" name="Grafik 18">
              <a:extLst>
                <a:ext uri="{FF2B5EF4-FFF2-40B4-BE49-F238E27FC236}">
                  <a16:creationId xmlns:a16="http://schemas.microsoft.com/office/drawing/2014/main" id="{D3867A21-BADE-4C89-9616-81AA3FA12F73}"/>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pic>
        <p:nvPicPr>
          <p:cNvPr id="24" name="Picture 2">
            <a:extLst>
              <a:ext uri="{FF2B5EF4-FFF2-40B4-BE49-F238E27FC236}">
                <a16:creationId xmlns:a16="http://schemas.microsoft.com/office/drawing/2014/main" id="{85956F1A-21E1-448A-8AA1-F20DC4467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91"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2">
            <a:extLst>
              <a:ext uri="{FF2B5EF4-FFF2-40B4-BE49-F238E27FC236}">
                <a16:creationId xmlns:a16="http://schemas.microsoft.com/office/drawing/2014/main" id="{D490C2FF-BFBB-4076-8403-261B58E2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78"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1" name="Textfeld 20">
            <a:extLst>
              <a:ext uri="{FF2B5EF4-FFF2-40B4-BE49-F238E27FC236}">
                <a16:creationId xmlns:a16="http://schemas.microsoft.com/office/drawing/2014/main" id="{BB2BE766-8FB5-413C-888D-AD930142160D}"/>
              </a:ext>
            </a:extLst>
          </p:cNvPr>
          <p:cNvSpPr txBox="1"/>
          <p:nvPr/>
        </p:nvSpPr>
        <p:spPr>
          <a:xfrm>
            <a:off x="816429" y="1448301"/>
            <a:ext cx="9753600"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Hier könnt ihr euch die Fotos nach der Hochzeit herunterladen</a:t>
            </a:r>
          </a:p>
        </p:txBody>
      </p:sp>
      <p:sp>
        <p:nvSpPr>
          <p:cNvPr id="28" name="Textfeld 27">
            <a:extLst>
              <a:ext uri="{FF2B5EF4-FFF2-40B4-BE49-F238E27FC236}">
                <a16:creationId xmlns:a16="http://schemas.microsoft.com/office/drawing/2014/main" id="{9BF16F63-A441-49F5-B4E8-33E43B9B8E93}"/>
              </a:ext>
            </a:extLst>
          </p:cNvPr>
          <p:cNvSpPr txBox="1"/>
          <p:nvPr/>
        </p:nvSpPr>
        <p:spPr>
          <a:xfrm>
            <a:off x="4476258" y="832074"/>
            <a:ext cx="3239485" cy="707886"/>
          </a:xfrm>
          <a:prstGeom prst="rect">
            <a:avLst/>
          </a:prstGeom>
          <a:noFill/>
        </p:spPr>
        <p:txBody>
          <a:bodyPr wrap="square" rtlCol="0">
            <a:spAutoFit/>
          </a:bodyPr>
          <a:lstStyle/>
          <a:p>
            <a:pPr algn="ctr">
              <a:spcBef>
                <a:spcPts val="1200"/>
              </a:spcBef>
              <a:spcAft>
                <a:spcPts val="7200"/>
              </a:spcAft>
            </a:pPr>
            <a:r>
              <a:rPr lang="de-DE" sz="4000" dirty="0">
                <a:solidFill>
                  <a:srgbClr val="D4AF37"/>
                </a:solidFill>
                <a:latin typeface="Edwardian Script ITC" panose="030303020407070D0804" pitchFamily="66" charset="0"/>
              </a:rPr>
              <a:t>Galerie</a:t>
            </a:r>
            <a:endParaRPr lang="de-DE" dirty="0">
              <a:solidFill>
                <a:srgbClr val="D4AF37"/>
              </a:solidFill>
              <a:latin typeface="Avenir Next LT Pro Light" panose="020B0304020202020204" pitchFamily="34" charset="0"/>
            </a:endParaRPr>
          </a:p>
        </p:txBody>
      </p:sp>
    </p:spTree>
    <p:extLst>
      <p:ext uri="{BB962C8B-B14F-4D97-AF65-F5344CB8AC3E}">
        <p14:creationId xmlns:p14="http://schemas.microsoft.com/office/powerpoint/2010/main" val="239035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3DDBC9-5CFC-4B96-906F-6BD25D54BDBC}"/>
              </a:ext>
            </a:extLst>
          </p:cNvPr>
          <p:cNvSpPr/>
          <p:nvPr/>
        </p:nvSpPr>
        <p:spPr>
          <a:xfrm>
            <a:off x="0" y="-1"/>
            <a:ext cx="12192000" cy="615959"/>
          </a:xfrm>
          <a:prstGeom prst="rect">
            <a:avLst/>
          </a:prstGeom>
          <a:solidFill>
            <a:srgbClr val="D8E2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sp>
        <p:nvSpPr>
          <p:cNvPr id="9" name="Rechteck 8">
            <a:extLst>
              <a:ext uri="{FF2B5EF4-FFF2-40B4-BE49-F238E27FC236}">
                <a16:creationId xmlns:a16="http://schemas.microsoft.com/office/drawing/2014/main" id="{01B27399-67B9-4047-92B2-BCF7C759758F}"/>
              </a:ext>
            </a:extLst>
          </p:cNvPr>
          <p:cNvSpPr/>
          <p:nvPr/>
        </p:nvSpPr>
        <p:spPr>
          <a:xfrm>
            <a:off x="427263"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Start</a:t>
            </a:r>
            <a:endParaRPr lang="de-AT" sz="1400" dirty="0"/>
          </a:p>
        </p:txBody>
      </p:sp>
      <p:sp>
        <p:nvSpPr>
          <p:cNvPr id="10" name="Rechteck 9">
            <a:extLst>
              <a:ext uri="{FF2B5EF4-FFF2-40B4-BE49-F238E27FC236}">
                <a16:creationId xmlns:a16="http://schemas.microsoft.com/office/drawing/2014/main" id="{020FEA80-7E42-4EB2-A27F-B80099B48CE2}"/>
              </a:ext>
            </a:extLst>
          </p:cNvPr>
          <p:cNvSpPr/>
          <p:nvPr/>
        </p:nvSpPr>
        <p:spPr>
          <a:xfrm>
            <a:off x="2434045"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Hochzeit</a:t>
            </a:r>
            <a:endParaRPr lang="de-AT" sz="1400" dirty="0"/>
          </a:p>
        </p:txBody>
      </p:sp>
      <p:sp>
        <p:nvSpPr>
          <p:cNvPr id="11" name="Rechteck 10">
            <a:extLst>
              <a:ext uri="{FF2B5EF4-FFF2-40B4-BE49-F238E27FC236}">
                <a16:creationId xmlns:a16="http://schemas.microsoft.com/office/drawing/2014/main" id="{97826261-90F2-464A-AB62-4E0576E8143B}"/>
              </a:ext>
            </a:extLst>
          </p:cNvPr>
          <p:cNvSpPr/>
          <p:nvPr/>
        </p:nvSpPr>
        <p:spPr>
          <a:xfrm>
            <a:off x="4440827"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Infos</a:t>
            </a:r>
            <a:endParaRPr lang="de-AT" sz="1400" dirty="0"/>
          </a:p>
        </p:txBody>
      </p:sp>
      <p:sp>
        <p:nvSpPr>
          <p:cNvPr id="12" name="Rechteck 11">
            <a:extLst>
              <a:ext uri="{FF2B5EF4-FFF2-40B4-BE49-F238E27FC236}">
                <a16:creationId xmlns:a16="http://schemas.microsoft.com/office/drawing/2014/main" id="{3D3CB3F8-6175-4C26-BD1E-44E66B95EE05}"/>
              </a:ext>
            </a:extLst>
          </p:cNvPr>
          <p:cNvSpPr/>
          <p:nvPr/>
        </p:nvSpPr>
        <p:spPr>
          <a:xfrm>
            <a:off x="6447609"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Unterkünfte</a:t>
            </a:r>
            <a:endParaRPr lang="de-AT" sz="1400" dirty="0"/>
          </a:p>
        </p:txBody>
      </p:sp>
      <p:sp>
        <p:nvSpPr>
          <p:cNvPr id="13" name="Rechteck 12">
            <a:extLst>
              <a:ext uri="{FF2B5EF4-FFF2-40B4-BE49-F238E27FC236}">
                <a16:creationId xmlns:a16="http://schemas.microsoft.com/office/drawing/2014/main" id="{97A15A02-06BB-453C-8845-E7B3589DFE35}"/>
              </a:ext>
            </a:extLst>
          </p:cNvPr>
          <p:cNvSpPr/>
          <p:nvPr/>
        </p:nvSpPr>
        <p:spPr>
          <a:xfrm>
            <a:off x="8454391"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Galerie</a:t>
            </a:r>
            <a:endParaRPr lang="de-AT" sz="1400" dirty="0"/>
          </a:p>
        </p:txBody>
      </p:sp>
      <p:sp>
        <p:nvSpPr>
          <p:cNvPr id="14" name="Rechteck 13">
            <a:extLst>
              <a:ext uri="{FF2B5EF4-FFF2-40B4-BE49-F238E27FC236}">
                <a16:creationId xmlns:a16="http://schemas.microsoft.com/office/drawing/2014/main" id="{3B0B35F0-044D-490E-AB01-D9B4B538990F}"/>
              </a:ext>
            </a:extLst>
          </p:cNvPr>
          <p:cNvSpPr/>
          <p:nvPr/>
        </p:nvSpPr>
        <p:spPr>
          <a:xfrm>
            <a:off x="10461172" y="307978"/>
            <a:ext cx="1379765" cy="307777"/>
          </a:xfrm>
          <a:prstGeom prst="rect">
            <a:avLst/>
          </a:prstGeom>
        </p:spPr>
        <p:txBody>
          <a:bodyPr wrap="square">
            <a:spAutoFit/>
          </a:bodyPr>
          <a:lstStyle/>
          <a:p>
            <a:pPr algn="ctr"/>
            <a:r>
              <a:rPr lang="de-DE" sz="1400" b="1" dirty="0">
                <a:solidFill>
                  <a:schemeClr val="tx2">
                    <a:lumMod val="60000"/>
                    <a:lumOff val="40000"/>
                  </a:schemeClr>
                </a:solidFill>
                <a:latin typeface="Avenir Next LT Pro Light" panose="020B0304020202020204" pitchFamily="34" charset="0"/>
              </a:rPr>
              <a:t>Anmeldung</a:t>
            </a:r>
            <a:endParaRPr lang="de-AT" sz="1400" dirty="0"/>
          </a:p>
        </p:txBody>
      </p:sp>
      <p:grpSp>
        <p:nvGrpSpPr>
          <p:cNvPr id="16" name="Gruppieren 15">
            <a:extLst>
              <a:ext uri="{FF2B5EF4-FFF2-40B4-BE49-F238E27FC236}">
                <a16:creationId xmlns:a16="http://schemas.microsoft.com/office/drawing/2014/main" id="{0680CCA3-8D4D-420F-BF9E-F5F78F21ABAF}"/>
              </a:ext>
            </a:extLst>
          </p:cNvPr>
          <p:cNvGrpSpPr/>
          <p:nvPr/>
        </p:nvGrpSpPr>
        <p:grpSpPr>
          <a:xfrm>
            <a:off x="167908" y="115769"/>
            <a:ext cx="518710" cy="384012"/>
            <a:chOff x="-948519" y="17731"/>
            <a:chExt cx="8172969" cy="6050619"/>
          </a:xfrm>
        </p:grpSpPr>
        <p:pic>
          <p:nvPicPr>
            <p:cNvPr id="17" name="Grafik 16">
              <a:extLst>
                <a:ext uri="{FF2B5EF4-FFF2-40B4-BE49-F238E27FC236}">
                  <a16:creationId xmlns:a16="http://schemas.microsoft.com/office/drawing/2014/main" id="{2AC713B2-7D68-4846-B69A-397FA810A099}"/>
                </a:ext>
              </a:extLst>
            </p:cNvPr>
            <p:cNvPicPr>
              <a:picLocks noChangeAspect="1"/>
            </p:cNvPicPr>
            <p:nvPr/>
          </p:nvPicPr>
          <p:blipFill rotWithShape="1">
            <a:blip r:embed="rId2"/>
            <a:srcRect l="30112" t="21861" r="2171" b="40933"/>
            <a:stretch/>
          </p:blipFill>
          <p:spPr>
            <a:xfrm rot="249908">
              <a:off x="419419" y="1908658"/>
              <a:ext cx="6805031" cy="4159692"/>
            </a:xfrm>
            <a:prstGeom prst="rect">
              <a:avLst/>
            </a:prstGeom>
          </p:spPr>
        </p:pic>
        <p:pic>
          <p:nvPicPr>
            <p:cNvPr id="19" name="Grafik 18">
              <a:extLst>
                <a:ext uri="{FF2B5EF4-FFF2-40B4-BE49-F238E27FC236}">
                  <a16:creationId xmlns:a16="http://schemas.microsoft.com/office/drawing/2014/main" id="{D3867A21-BADE-4C89-9616-81AA3FA12F73}"/>
                </a:ext>
              </a:extLst>
            </p:cNvPr>
            <p:cNvPicPr>
              <a:picLocks noChangeAspect="1"/>
            </p:cNvPicPr>
            <p:nvPr/>
          </p:nvPicPr>
          <p:blipFill rotWithShape="1">
            <a:blip r:embed="rId3"/>
            <a:srcRect l="32316" t="20547" r="3935" b="39767"/>
            <a:stretch/>
          </p:blipFill>
          <p:spPr>
            <a:xfrm rot="249908">
              <a:off x="-948519" y="17731"/>
              <a:ext cx="7160167" cy="4495979"/>
            </a:xfrm>
            <a:prstGeom prst="rect">
              <a:avLst/>
            </a:prstGeom>
          </p:spPr>
        </p:pic>
      </p:grpSp>
      <p:pic>
        <p:nvPicPr>
          <p:cNvPr id="24" name="Picture 2">
            <a:extLst>
              <a:ext uri="{FF2B5EF4-FFF2-40B4-BE49-F238E27FC236}">
                <a16:creationId xmlns:a16="http://schemas.microsoft.com/office/drawing/2014/main" id="{85956F1A-21E1-448A-8AA1-F20DC4467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91"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2">
            <a:extLst>
              <a:ext uri="{FF2B5EF4-FFF2-40B4-BE49-F238E27FC236}">
                <a16:creationId xmlns:a16="http://schemas.microsoft.com/office/drawing/2014/main" id="{D490C2FF-BFBB-4076-8403-261B58E2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978" y="923734"/>
            <a:ext cx="1049134" cy="5245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1" name="Textfeld 20">
            <a:extLst>
              <a:ext uri="{FF2B5EF4-FFF2-40B4-BE49-F238E27FC236}">
                <a16:creationId xmlns:a16="http://schemas.microsoft.com/office/drawing/2014/main" id="{BB2BE766-8FB5-413C-888D-AD930142160D}"/>
              </a:ext>
            </a:extLst>
          </p:cNvPr>
          <p:cNvSpPr txBox="1"/>
          <p:nvPr/>
        </p:nvSpPr>
        <p:spPr>
          <a:xfrm>
            <a:off x="816429" y="1448301"/>
            <a:ext cx="9753600"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Damit ihr das Richtige zu essen bekommt, tragt euch bitte hier ein</a:t>
            </a:r>
          </a:p>
        </p:txBody>
      </p:sp>
      <p:sp>
        <p:nvSpPr>
          <p:cNvPr id="28" name="Textfeld 27">
            <a:extLst>
              <a:ext uri="{FF2B5EF4-FFF2-40B4-BE49-F238E27FC236}">
                <a16:creationId xmlns:a16="http://schemas.microsoft.com/office/drawing/2014/main" id="{9BF16F63-A441-49F5-B4E8-33E43B9B8E93}"/>
              </a:ext>
            </a:extLst>
          </p:cNvPr>
          <p:cNvSpPr txBox="1"/>
          <p:nvPr/>
        </p:nvSpPr>
        <p:spPr>
          <a:xfrm>
            <a:off x="4476258" y="832074"/>
            <a:ext cx="3239485" cy="707886"/>
          </a:xfrm>
          <a:prstGeom prst="rect">
            <a:avLst/>
          </a:prstGeom>
          <a:noFill/>
        </p:spPr>
        <p:txBody>
          <a:bodyPr wrap="square" rtlCol="0">
            <a:spAutoFit/>
          </a:bodyPr>
          <a:lstStyle/>
          <a:p>
            <a:pPr algn="ctr">
              <a:spcBef>
                <a:spcPts val="1200"/>
              </a:spcBef>
              <a:spcAft>
                <a:spcPts val="7200"/>
              </a:spcAft>
            </a:pPr>
            <a:r>
              <a:rPr lang="de-DE" sz="4000" dirty="0">
                <a:solidFill>
                  <a:srgbClr val="D4AF37"/>
                </a:solidFill>
                <a:latin typeface="Edwardian Script ITC" panose="030303020407070D0804" pitchFamily="66" charset="0"/>
              </a:rPr>
              <a:t>Anmeldung</a:t>
            </a:r>
            <a:endParaRPr lang="de-DE" dirty="0">
              <a:solidFill>
                <a:srgbClr val="D4AF37"/>
              </a:solidFill>
              <a:latin typeface="Avenir Next LT Pro Light" panose="020B0304020202020204" pitchFamily="34" charset="0"/>
            </a:endParaRPr>
          </a:p>
        </p:txBody>
      </p:sp>
      <p:sp>
        <p:nvSpPr>
          <p:cNvPr id="18" name="Textfeld 17">
            <a:extLst>
              <a:ext uri="{FF2B5EF4-FFF2-40B4-BE49-F238E27FC236}">
                <a16:creationId xmlns:a16="http://schemas.microsoft.com/office/drawing/2014/main" id="{135A4769-40B1-42BF-BB34-D6C9BF97ED9C}"/>
              </a:ext>
            </a:extLst>
          </p:cNvPr>
          <p:cNvSpPr txBox="1"/>
          <p:nvPr/>
        </p:nvSpPr>
        <p:spPr>
          <a:xfrm>
            <a:off x="816429" y="2086800"/>
            <a:ext cx="1617616"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Vorname</a:t>
            </a:r>
          </a:p>
        </p:txBody>
      </p:sp>
      <p:sp>
        <p:nvSpPr>
          <p:cNvPr id="20" name="Textfeld 19">
            <a:extLst>
              <a:ext uri="{FF2B5EF4-FFF2-40B4-BE49-F238E27FC236}">
                <a16:creationId xmlns:a16="http://schemas.microsoft.com/office/drawing/2014/main" id="{3A62CE98-3902-41D4-A042-323B6658061D}"/>
              </a:ext>
            </a:extLst>
          </p:cNvPr>
          <p:cNvSpPr txBox="1"/>
          <p:nvPr/>
        </p:nvSpPr>
        <p:spPr>
          <a:xfrm>
            <a:off x="3866458" y="2086800"/>
            <a:ext cx="1617616"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Vorname</a:t>
            </a:r>
          </a:p>
        </p:txBody>
      </p:sp>
      <p:sp>
        <p:nvSpPr>
          <p:cNvPr id="22" name="Textfeld 21">
            <a:extLst>
              <a:ext uri="{FF2B5EF4-FFF2-40B4-BE49-F238E27FC236}">
                <a16:creationId xmlns:a16="http://schemas.microsoft.com/office/drawing/2014/main" id="{FF8AA391-2340-4B27-A5B5-43EE19315C8A}"/>
              </a:ext>
            </a:extLst>
          </p:cNvPr>
          <p:cNvSpPr txBox="1"/>
          <p:nvPr/>
        </p:nvSpPr>
        <p:spPr>
          <a:xfrm>
            <a:off x="816428" y="2799802"/>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Essenswunsch</a:t>
            </a:r>
          </a:p>
        </p:txBody>
      </p:sp>
      <p:sp>
        <p:nvSpPr>
          <p:cNvPr id="23" name="Textfeld 22">
            <a:extLst>
              <a:ext uri="{FF2B5EF4-FFF2-40B4-BE49-F238E27FC236}">
                <a16:creationId xmlns:a16="http://schemas.microsoft.com/office/drawing/2014/main" id="{8380C037-3585-4598-8FD8-C4918C144F5B}"/>
              </a:ext>
            </a:extLst>
          </p:cNvPr>
          <p:cNvSpPr txBox="1"/>
          <p:nvPr/>
        </p:nvSpPr>
        <p:spPr>
          <a:xfrm>
            <a:off x="816428" y="3318960"/>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Fleisch</a:t>
            </a:r>
          </a:p>
        </p:txBody>
      </p:sp>
      <p:sp>
        <p:nvSpPr>
          <p:cNvPr id="26" name="Textfeld 25">
            <a:extLst>
              <a:ext uri="{FF2B5EF4-FFF2-40B4-BE49-F238E27FC236}">
                <a16:creationId xmlns:a16="http://schemas.microsoft.com/office/drawing/2014/main" id="{A958904B-87FD-4075-B61E-9CC88B5AAD32}"/>
              </a:ext>
            </a:extLst>
          </p:cNvPr>
          <p:cNvSpPr txBox="1"/>
          <p:nvPr/>
        </p:nvSpPr>
        <p:spPr>
          <a:xfrm>
            <a:off x="816428" y="3972103"/>
            <a:ext cx="2525463"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Unverträglichkeiten</a:t>
            </a:r>
          </a:p>
        </p:txBody>
      </p:sp>
      <p:sp>
        <p:nvSpPr>
          <p:cNvPr id="27" name="Textfeld 26">
            <a:extLst>
              <a:ext uri="{FF2B5EF4-FFF2-40B4-BE49-F238E27FC236}">
                <a16:creationId xmlns:a16="http://schemas.microsoft.com/office/drawing/2014/main" id="{72BA3B69-48DC-4312-A257-D31427497777}"/>
              </a:ext>
            </a:extLst>
          </p:cNvPr>
          <p:cNvSpPr txBox="1"/>
          <p:nvPr/>
        </p:nvSpPr>
        <p:spPr>
          <a:xfrm>
            <a:off x="816428" y="4479193"/>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Laktose</a:t>
            </a:r>
          </a:p>
        </p:txBody>
      </p:sp>
      <p:sp>
        <p:nvSpPr>
          <p:cNvPr id="29" name="Textfeld 28">
            <a:extLst>
              <a:ext uri="{FF2B5EF4-FFF2-40B4-BE49-F238E27FC236}">
                <a16:creationId xmlns:a16="http://schemas.microsoft.com/office/drawing/2014/main" id="{F60E78D6-3AE4-4A24-B0B8-EF17941170D6}"/>
              </a:ext>
            </a:extLst>
          </p:cNvPr>
          <p:cNvSpPr txBox="1"/>
          <p:nvPr/>
        </p:nvSpPr>
        <p:spPr>
          <a:xfrm>
            <a:off x="2730681" y="3318960"/>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Vegetarisch</a:t>
            </a:r>
          </a:p>
        </p:txBody>
      </p:sp>
      <p:sp>
        <p:nvSpPr>
          <p:cNvPr id="30" name="Textfeld 29">
            <a:extLst>
              <a:ext uri="{FF2B5EF4-FFF2-40B4-BE49-F238E27FC236}">
                <a16:creationId xmlns:a16="http://schemas.microsoft.com/office/drawing/2014/main" id="{F1EEF00A-4DFF-4FA2-B6F3-630E1460C549}"/>
              </a:ext>
            </a:extLst>
          </p:cNvPr>
          <p:cNvSpPr txBox="1"/>
          <p:nvPr/>
        </p:nvSpPr>
        <p:spPr>
          <a:xfrm>
            <a:off x="5012871" y="3318960"/>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Vegan</a:t>
            </a:r>
          </a:p>
        </p:txBody>
      </p:sp>
      <p:sp>
        <p:nvSpPr>
          <p:cNvPr id="31" name="Textfeld 30">
            <a:extLst>
              <a:ext uri="{FF2B5EF4-FFF2-40B4-BE49-F238E27FC236}">
                <a16:creationId xmlns:a16="http://schemas.microsoft.com/office/drawing/2014/main" id="{01524CAD-41E6-47E5-B0EB-F6D61C389E92}"/>
              </a:ext>
            </a:extLst>
          </p:cNvPr>
          <p:cNvSpPr txBox="1"/>
          <p:nvPr/>
        </p:nvSpPr>
        <p:spPr>
          <a:xfrm>
            <a:off x="2846614" y="4479193"/>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Gluten</a:t>
            </a:r>
          </a:p>
        </p:txBody>
      </p:sp>
      <p:sp>
        <p:nvSpPr>
          <p:cNvPr id="32" name="Textfeld 31">
            <a:extLst>
              <a:ext uri="{FF2B5EF4-FFF2-40B4-BE49-F238E27FC236}">
                <a16:creationId xmlns:a16="http://schemas.microsoft.com/office/drawing/2014/main" id="{CD63AC15-8776-44BE-B6B9-5A0DBDF8CF61}"/>
              </a:ext>
            </a:extLst>
          </p:cNvPr>
          <p:cNvSpPr txBox="1"/>
          <p:nvPr/>
        </p:nvSpPr>
        <p:spPr>
          <a:xfrm>
            <a:off x="6978016" y="3318960"/>
            <a:ext cx="2166257" cy="519158"/>
          </a:xfrm>
          <a:prstGeom prst="rect">
            <a:avLst/>
          </a:prstGeom>
          <a:noFill/>
        </p:spPr>
        <p:txBody>
          <a:bodyPr wrap="square" lIns="180000" tIns="180000" rIns="360000" rtlCol="0">
            <a:spAutoFit/>
          </a:bodyPr>
          <a:lstStyle/>
          <a:p>
            <a:pPr>
              <a:lnSpc>
                <a:spcPts val="2500"/>
              </a:lnSpc>
            </a:pPr>
            <a:r>
              <a:rPr lang="de-AT" sz="1600" dirty="0">
                <a:solidFill>
                  <a:schemeClr val="tx2">
                    <a:lumMod val="60000"/>
                    <a:lumOff val="40000"/>
                  </a:schemeClr>
                </a:solidFill>
                <a:latin typeface="Avenir Next LT Pro Light" panose="020B0304020202020204" pitchFamily="34" charset="0"/>
              </a:rPr>
              <a:t>Kindermenü</a:t>
            </a:r>
          </a:p>
        </p:txBody>
      </p:sp>
    </p:spTree>
    <p:extLst>
      <p:ext uri="{BB962C8B-B14F-4D97-AF65-F5344CB8AC3E}">
        <p14:creationId xmlns:p14="http://schemas.microsoft.com/office/powerpoint/2010/main" val="28632732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Breitbild</PresentationFormat>
  <Paragraphs>98</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Avenir Next LT Pro Light</vt:lpstr>
      <vt:lpstr>Calibri</vt:lpstr>
      <vt:lpstr>Calibri Light</vt:lpstr>
      <vt:lpstr>Edwardian Script ITC</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Kristin Samac</dc:creator>
  <cp:lastModifiedBy>Kristin Samac</cp:lastModifiedBy>
  <cp:revision>14</cp:revision>
  <dcterms:created xsi:type="dcterms:W3CDTF">2020-04-03T17:43:11Z</dcterms:created>
  <dcterms:modified xsi:type="dcterms:W3CDTF">2020-04-03T20:40:32Z</dcterms:modified>
</cp:coreProperties>
</file>