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39_6C915F4C.xml" ContentType="application/vnd.ms-powerpoint.comments+xml"/>
  <Override PartName="/ppt/comments/modernComment_137_35795DCF.xml" ContentType="application/vnd.ms-powerpoint.comments+xml"/>
  <Override PartName="/ppt/comments/modernComment_127_AB64CB4E.xml" ContentType="application/vnd.ms-powerpoint.comments+xml"/>
  <Override PartName="/ppt/comments/modernComment_12F_9E84D127.xml" ContentType="application/vnd.ms-powerpoint.comments+xml"/>
  <Override PartName="/ppt/comments/modernComment_121_78D61FF1.xml" ContentType="application/vnd.ms-powerpoint.comments+xml"/>
  <Override PartName="/ppt/comments/modernComment_12B_AEC63316.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0F_D8CECD74.xml" ContentType="application/vnd.ms-powerpoint.comment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8" r:id="rId3"/>
    <p:sldId id="276" r:id="rId4"/>
    <p:sldId id="264" r:id="rId5"/>
    <p:sldId id="312" r:id="rId6"/>
    <p:sldId id="313" r:id="rId7"/>
    <p:sldId id="311" r:id="rId8"/>
    <p:sldId id="283" r:id="rId9"/>
    <p:sldId id="314" r:id="rId10"/>
    <p:sldId id="304" r:id="rId11"/>
    <p:sldId id="293" r:id="rId12"/>
    <p:sldId id="295" r:id="rId13"/>
    <p:sldId id="303" r:id="rId14"/>
    <p:sldId id="305" r:id="rId15"/>
    <p:sldId id="306" r:id="rId16"/>
    <p:sldId id="307" r:id="rId17"/>
    <p:sldId id="308" r:id="rId18"/>
    <p:sldId id="309" r:id="rId19"/>
    <p:sldId id="310" r:id="rId20"/>
    <p:sldId id="269" r:id="rId21"/>
    <p:sldId id="270" r:id="rId22"/>
    <p:sldId id="289" r:id="rId23"/>
    <p:sldId id="299" r:id="rId24"/>
    <p:sldId id="302" r:id="rId25"/>
    <p:sldId id="261" r:id="rId26"/>
    <p:sldId id="284" r:id="rId27"/>
    <p:sldId id="286" r:id="rId28"/>
    <p:sldId id="294" r:id="rId29"/>
    <p:sldId id="292" r:id="rId30"/>
    <p:sldId id="271" r:id="rId31"/>
    <p:sldId id="291" r:id="rId32"/>
    <p:sldId id="296" r:id="rId33"/>
    <p:sldId id="285" r:id="rId34"/>
    <p:sldId id="300" r:id="rId35"/>
    <p:sldId id="301" r:id="rId36"/>
  </p:sldIdLst>
  <p:sldSz cx="12195175" cy="6859588"/>
  <p:notesSz cx="6858000" cy="9144000"/>
  <p:defaultText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327DFDD-8C77-4E6B-9850-81FDB7CC1D9D}">
          <p14:sldIdLst>
            <p14:sldId id="256"/>
            <p14:sldId id="278"/>
            <p14:sldId id="276"/>
            <p14:sldId id="264"/>
            <p14:sldId id="312"/>
            <p14:sldId id="313"/>
            <p14:sldId id="311"/>
            <p14:sldId id="283"/>
            <p14:sldId id="314"/>
            <p14:sldId id="304"/>
            <p14:sldId id="293"/>
            <p14:sldId id="295"/>
            <p14:sldId id="303"/>
            <p14:sldId id="305"/>
            <p14:sldId id="306"/>
            <p14:sldId id="307"/>
            <p14:sldId id="308"/>
            <p14:sldId id="309"/>
            <p14:sldId id="310"/>
            <p14:sldId id="269"/>
            <p14:sldId id="270"/>
          </p14:sldIdLst>
        </p14:section>
        <p14:section name="Alternative Slide Designs" id="{AD9DA9B6-15CC-45E8-8BF0-191AE17C3BF9}">
          <p14:sldIdLst>
            <p14:sldId id="289"/>
            <p14:sldId id="299"/>
            <p14:sldId id="302"/>
            <p14:sldId id="261"/>
            <p14:sldId id="284"/>
            <p14:sldId id="286"/>
            <p14:sldId id="294"/>
            <p14:sldId id="292"/>
            <p14:sldId id="271"/>
            <p14:sldId id="291"/>
            <p14:sldId id="296"/>
            <p14:sldId id="285"/>
            <p14:sldId id="300"/>
            <p14:sldId id="30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FAE805-A38A-2B86-9D8D-B8A3D1FB087F}" name="Patricia Paskuda" initials="PP" userId="2af089d03e7a4e49" providerId="Windows Live"/>
  <p188:author id="{685C5353-D6B6-4F32-A6FB-7D0A3485BA1D}" name="Gastbenutzer" initials="Ga" userId="Gastbenutzer" providerId="Windows Live"/>
  <p188:author id="{902F6C8B-F62D-3A63-2E80-98B2A5D039F3}" name="Benedikt Prisett" initials="BP" userId="25e033cb668cad94" providerId="Windows Live"/>
  <p188:author id="{755416D9-E0FB-B89C-9C11-41D8315FE74B}" name="Philipp Gaenz" initials="PG" userId="60c2e9e6e7a51fc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BD5"/>
    <a:srgbClr val="99ACBB"/>
    <a:srgbClr val="738DA2"/>
    <a:srgbClr val="003056"/>
    <a:srgbClr val="4C6E88"/>
    <a:srgbClr val="D99694"/>
    <a:srgbClr val="A7D7FF"/>
    <a:srgbClr val="FFFFFF"/>
    <a:srgbClr val="F3F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E184A-CD10-4AC1-ABC6-184C60771E89}" v="375" dt="2024-12-01T12:36:51.805"/>
    <p1510:client id="{4C21D6A8-E8EB-49C4-B6A3-EE136FF43A6D}" v="164" dt="2024-11-30T21:53:26.841"/>
    <p1510:client id="{4E765818-12CB-4FD0-B785-DEF6585313BB}" v="26" dt="2024-12-01T16:17:13.724"/>
    <p1510:client id="{6DA3601C-60AF-924B-BBBC-1FCAD014D5F4}" v="3" dt="2024-12-01T13:32:51.738"/>
    <p1510:client id="{A0CC4D4B-D0A8-48D8-A5B7-E060E2C1A015}" v="1223" dt="2024-12-01T16:59:01.466"/>
    <p1510:client id="{A90E7D82-EAD5-431C-A9BB-EDA35169C9EE}" v="34" dt="2024-12-01T16:18:18.462"/>
    <p1510:client id="{C77B38B9-4D43-4F4E-B26B-40F8135666C7}" v="5916" dt="2024-12-01T16:55:46.992"/>
    <p1510:client id="{CBBE1D74-764C-4E03-91E6-B61C836B49B2}" v="9" dt="2024-12-01T18:11:49.923"/>
    <p1510:client id="{CEED79CC-CFE7-41ED-AF73-F586972842B1}" v="1229" dt="2024-12-01T11:36:29.002"/>
    <p1510:client id="{DEF124BD-9FFE-406B-97E9-6765D82DD6CA}" v="14" dt="2024-12-01T16:03:51.758"/>
    <p1510:client id="{E112CC9E-4F0F-4421-A963-DFD46B49809E}" v="1142" dt="2024-12-01T15:01:02.431"/>
    <p1510:client id="{E419FCEE-A1AF-F240-955B-C13FF73E44C4}" v="1203" dt="2024-12-01T20:02:24.694"/>
  </p1510:revLst>
</p1510:revInfo>
</file>

<file path=ppt/tableStyles.xml><?xml version="1.0" encoding="utf-8"?>
<a:tblStyleLst xmlns:a="http://schemas.openxmlformats.org/drawingml/2006/main" def="{5C22544A-7EE6-4342-B048-85BDC9FD1C3A}">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53"/>
  </p:normalViewPr>
  <p:slideViewPr>
    <p:cSldViewPr snapToGrid="0">
      <p:cViewPr>
        <p:scale>
          <a:sx n="100" d="100"/>
          <a:sy n="100" d="100"/>
        </p:scale>
        <p:origin x="124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755095123140488E-2"/>
          <c:y val="6.4703197067193782E-2"/>
          <c:w val="0.82104235741781206"/>
          <c:h val="0.8860224528425038"/>
        </c:manualLayout>
      </c:layout>
      <c:pieChart>
        <c:varyColors val="1"/>
        <c:ser>
          <c:idx val="0"/>
          <c:order val="0"/>
          <c:tx>
            <c:strRef>
              <c:f>Tabelle1!$B$1</c:f>
              <c:strCache>
                <c:ptCount val="1"/>
                <c:pt idx="0">
                  <c:v>Diabetes_012</c:v>
                </c:pt>
              </c:strCache>
            </c:strRef>
          </c:tx>
          <c:spPr>
            <a:ln w="15875">
              <a:noFill/>
            </a:ln>
          </c:spPr>
          <c:dPt>
            <c:idx val="0"/>
            <c:bubble3D val="0"/>
            <c:spPr>
              <a:solidFill>
                <a:srgbClr val="003056"/>
              </a:solidFill>
              <a:ln w="15875">
                <a:noFill/>
              </a:ln>
              <a:effectLst/>
            </c:spPr>
            <c:extLst>
              <c:ext xmlns:c16="http://schemas.microsoft.com/office/drawing/2014/chart" uri="{C3380CC4-5D6E-409C-BE32-E72D297353CC}">
                <c16:uniqueId val="{00000001-D646-46E1-AB7C-16A7D9769B92}"/>
              </c:ext>
            </c:extLst>
          </c:dPt>
          <c:dPt>
            <c:idx val="1"/>
            <c:bubble3D val="0"/>
            <c:spPr>
              <a:solidFill>
                <a:srgbClr val="003056">
                  <a:alpha val="70000"/>
                </a:srgbClr>
              </a:solidFill>
              <a:ln w="15875">
                <a:noFill/>
              </a:ln>
              <a:effectLst/>
            </c:spPr>
            <c:extLst>
              <c:ext xmlns:c16="http://schemas.microsoft.com/office/drawing/2014/chart" uri="{C3380CC4-5D6E-409C-BE32-E72D297353CC}">
                <c16:uniqueId val="{00000003-D646-46E1-AB7C-16A7D9769B92}"/>
              </c:ext>
            </c:extLst>
          </c:dPt>
          <c:dPt>
            <c:idx val="2"/>
            <c:bubble3D val="0"/>
            <c:spPr>
              <a:solidFill>
                <a:srgbClr val="003056">
                  <a:alpha val="25000"/>
                </a:srgbClr>
              </a:solidFill>
              <a:ln w="15875">
                <a:noFill/>
              </a:ln>
              <a:effectLst/>
            </c:spPr>
            <c:extLst>
              <c:ext xmlns:c16="http://schemas.microsoft.com/office/drawing/2014/chart" uri="{C3380CC4-5D6E-409C-BE32-E72D297353CC}">
                <c16:uniqueId val="{00000005-D646-46E1-AB7C-16A7D9769B92}"/>
              </c:ext>
            </c:extLst>
          </c:dPt>
          <c:cat>
            <c:strRef>
              <c:f>Tabelle1!$A$2:$A$4</c:f>
              <c:strCache>
                <c:ptCount val="3"/>
                <c:pt idx="0">
                  <c:v>2 = Diabetes</c:v>
                </c:pt>
                <c:pt idx="1">
                  <c:v>1 = Prediabetes</c:v>
                </c:pt>
                <c:pt idx="2">
                  <c:v>0 = No Diabetes</c:v>
                </c:pt>
              </c:strCache>
            </c:strRef>
          </c:cat>
          <c:val>
            <c:numRef>
              <c:f>Tabelle1!$B$2:$B$4</c:f>
              <c:numCache>
                <c:formatCode>General</c:formatCode>
                <c:ptCount val="3"/>
                <c:pt idx="0">
                  <c:v>35346</c:v>
                </c:pt>
                <c:pt idx="1">
                  <c:v>4631</c:v>
                </c:pt>
                <c:pt idx="2">
                  <c:v>213703</c:v>
                </c:pt>
              </c:numCache>
            </c:numRef>
          </c:val>
          <c:extLst>
            <c:ext xmlns:c16="http://schemas.microsoft.com/office/drawing/2014/chart" uri="{C3380CC4-5D6E-409C-BE32-E72D297353CC}">
              <c16:uniqueId val="{00000006-D646-46E1-AB7C-16A7D9769B9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755095123140488E-2"/>
          <c:y val="6.4703197067193782E-2"/>
          <c:w val="0.82104235741781206"/>
          <c:h val="0.8860224528425038"/>
        </c:manualLayout>
      </c:layout>
      <c:pieChart>
        <c:varyColors val="1"/>
        <c:ser>
          <c:idx val="0"/>
          <c:order val="0"/>
          <c:tx>
            <c:strRef>
              <c:f>Tabelle1!$B$1</c:f>
              <c:strCache>
                <c:ptCount val="1"/>
                <c:pt idx="0">
                  <c:v>Diabetes_012</c:v>
                </c:pt>
              </c:strCache>
            </c:strRef>
          </c:tx>
          <c:spPr>
            <a:ln w="15875">
              <a:noFill/>
            </a:ln>
          </c:spPr>
          <c:dPt>
            <c:idx val="0"/>
            <c:bubble3D val="0"/>
            <c:spPr>
              <a:solidFill>
                <a:srgbClr val="003056"/>
              </a:solidFill>
              <a:ln w="15875">
                <a:noFill/>
              </a:ln>
              <a:effectLst/>
            </c:spPr>
            <c:extLst>
              <c:ext xmlns:c16="http://schemas.microsoft.com/office/drawing/2014/chart" uri="{C3380CC4-5D6E-409C-BE32-E72D297353CC}">
                <c16:uniqueId val="{00000001-D646-46E1-AB7C-16A7D9769B92}"/>
              </c:ext>
            </c:extLst>
          </c:dPt>
          <c:dPt>
            <c:idx val="1"/>
            <c:bubble3D val="0"/>
            <c:spPr>
              <a:solidFill>
                <a:srgbClr val="003056">
                  <a:alpha val="70000"/>
                </a:srgbClr>
              </a:solidFill>
              <a:ln w="15875">
                <a:noFill/>
              </a:ln>
              <a:effectLst/>
            </c:spPr>
            <c:extLst>
              <c:ext xmlns:c16="http://schemas.microsoft.com/office/drawing/2014/chart" uri="{C3380CC4-5D6E-409C-BE32-E72D297353CC}">
                <c16:uniqueId val="{00000003-D646-46E1-AB7C-16A7D9769B92}"/>
              </c:ext>
            </c:extLst>
          </c:dPt>
          <c:dPt>
            <c:idx val="2"/>
            <c:bubble3D val="0"/>
            <c:spPr>
              <a:solidFill>
                <a:srgbClr val="003056">
                  <a:alpha val="25000"/>
                </a:srgbClr>
              </a:solidFill>
              <a:ln w="15875">
                <a:noFill/>
              </a:ln>
              <a:effectLst/>
            </c:spPr>
            <c:extLst>
              <c:ext xmlns:c16="http://schemas.microsoft.com/office/drawing/2014/chart" uri="{C3380CC4-5D6E-409C-BE32-E72D297353CC}">
                <c16:uniqueId val="{00000005-D646-46E1-AB7C-16A7D9769B92}"/>
              </c:ext>
            </c:extLst>
          </c:dPt>
          <c:cat>
            <c:strRef>
              <c:f>Tabelle1!$A$2:$A$4</c:f>
              <c:strCache>
                <c:ptCount val="3"/>
                <c:pt idx="0">
                  <c:v>2 = Diabetes</c:v>
                </c:pt>
                <c:pt idx="1">
                  <c:v>1 = Prediabetes</c:v>
                </c:pt>
                <c:pt idx="2">
                  <c:v>0 = No Diabetes</c:v>
                </c:pt>
              </c:strCache>
            </c:strRef>
          </c:cat>
          <c:val>
            <c:numRef>
              <c:f>Tabelle1!$B$2:$B$4</c:f>
              <c:numCache>
                <c:formatCode>General</c:formatCode>
                <c:ptCount val="3"/>
                <c:pt idx="0">
                  <c:v>35346</c:v>
                </c:pt>
                <c:pt idx="1">
                  <c:v>4631</c:v>
                </c:pt>
                <c:pt idx="2">
                  <c:v>213703</c:v>
                </c:pt>
              </c:numCache>
            </c:numRef>
          </c:val>
          <c:extLst>
            <c:ext xmlns:c16="http://schemas.microsoft.com/office/drawing/2014/chart" uri="{C3380CC4-5D6E-409C-BE32-E72D297353CC}">
              <c16:uniqueId val="{00000006-D646-46E1-AB7C-16A7D9769B9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755095123140488E-2"/>
          <c:y val="6.4703197067193782E-2"/>
          <c:w val="0.82104235741781206"/>
          <c:h val="0.8860224528425038"/>
        </c:manualLayout>
      </c:layout>
      <c:pieChart>
        <c:varyColors val="1"/>
        <c:ser>
          <c:idx val="0"/>
          <c:order val="0"/>
          <c:tx>
            <c:strRef>
              <c:f>Tabelle1!$B$1</c:f>
              <c:strCache>
                <c:ptCount val="1"/>
                <c:pt idx="0">
                  <c:v>Diabetes_012</c:v>
                </c:pt>
              </c:strCache>
            </c:strRef>
          </c:tx>
          <c:spPr>
            <a:ln w="15875">
              <a:noFill/>
            </a:ln>
          </c:spPr>
          <c:dPt>
            <c:idx val="0"/>
            <c:bubble3D val="0"/>
            <c:spPr>
              <a:solidFill>
                <a:srgbClr val="003056"/>
              </a:solidFill>
              <a:ln w="15875">
                <a:noFill/>
              </a:ln>
              <a:effectLst/>
            </c:spPr>
            <c:extLst>
              <c:ext xmlns:c16="http://schemas.microsoft.com/office/drawing/2014/chart" uri="{C3380CC4-5D6E-409C-BE32-E72D297353CC}">
                <c16:uniqueId val="{00000001-D646-46E1-AB7C-16A7D9769B92}"/>
              </c:ext>
            </c:extLst>
          </c:dPt>
          <c:dPt>
            <c:idx val="1"/>
            <c:bubble3D val="0"/>
            <c:spPr>
              <a:solidFill>
                <a:srgbClr val="003056">
                  <a:alpha val="70000"/>
                </a:srgbClr>
              </a:solidFill>
              <a:ln w="15875">
                <a:noFill/>
              </a:ln>
              <a:effectLst/>
            </c:spPr>
            <c:extLst>
              <c:ext xmlns:c16="http://schemas.microsoft.com/office/drawing/2014/chart" uri="{C3380CC4-5D6E-409C-BE32-E72D297353CC}">
                <c16:uniqueId val="{00000003-D646-46E1-AB7C-16A7D9769B92}"/>
              </c:ext>
            </c:extLst>
          </c:dPt>
          <c:dPt>
            <c:idx val="2"/>
            <c:bubble3D val="0"/>
            <c:spPr>
              <a:solidFill>
                <a:srgbClr val="003056">
                  <a:alpha val="25000"/>
                </a:srgbClr>
              </a:solidFill>
              <a:ln w="15875">
                <a:noFill/>
              </a:ln>
              <a:effectLst/>
            </c:spPr>
            <c:extLst>
              <c:ext xmlns:c16="http://schemas.microsoft.com/office/drawing/2014/chart" uri="{C3380CC4-5D6E-409C-BE32-E72D297353CC}">
                <c16:uniqueId val="{00000005-D646-46E1-AB7C-16A7D9769B92}"/>
              </c:ext>
            </c:extLst>
          </c:dPt>
          <c:cat>
            <c:strRef>
              <c:f>Tabelle1!$A$2:$A$4</c:f>
              <c:strCache>
                <c:ptCount val="3"/>
                <c:pt idx="0">
                  <c:v>2 = Diabetes</c:v>
                </c:pt>
                <c:pt idx="1">
                  <c:v>1 = Prediabetes</c:v>
                </c:pt>
                <c:pt idx="2">
                  <c:v>0 = No Diabetes</c:v>
                </c:pt>
              </c:strCache>
            </c:strRef>
          </c:cat>
          <c:val>
            <c:numRef>
              <c:f>Tabelle1!$B$2:$B$4</c:f>
              <c:numCache>
                <c:formatCode>General</c:formatCode>
                <c:ptCount val="3"/>
                <c:pt idx="0">
                  <c:v>35346</c:v>
                </c:pt>
                <c:pt idx="1">
                  <c:v>4631</c:v>
                </c:pt>
                <c:pt idx="2">
                  <c:v>213703</c:v>
                </c:pt>
              </c:numCache>
            </c:numRef>
          </c:val>
          <c:extLst>
            <c:ext xmlns:c16="http://schemas.microsoft.com/office/drawing/2014/chart" uri="{C3380CC4-5D6E-409C-BE32-E72D297353CC}">
              <c16:uniqueId val="{00000006-D646-46E1-AB7C-16A7D9769B9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F_D8CECD74.xml><?xml version="1.0" encoding="utf-8"?>
<p188:cmLst xmlns:a="http://schemas.openxmlformats.org/drawingml/2006/main" xmlns:r="http://schemas.openxmlformats.org/officeDocument/2006/relationships" xmlns:p188="http://schemas.microsoft.com/office/powerpoint/2018/8/main">
  <p188:cm id="{2CE316B9-6FDC-4740-8F99-74485B06C49B}" authorId="{755416D9-E0FB-B89C-9C11-41D8315FE74B}" status="resolved" created="2024-12-01T11:42:06.918" complete="100000">
    <ac:deMkLst xmlns:ac="http://schemas.microsoft.com/office/drawing/2013/main/command">
      <pc:docMk xmlns:pc="http://schemas.microsoft.com/office/powerpoint/2013/main/command"/>
      <pc:sldMk xmlns:pc="http://schemas.microsoft.com/office/powerpoint/2013/main/command" cId="3637431668" sldId="271"/>
      <ac:picMk id="3" creationId="{4E32FDFF-6249-539D-420A-AB1A61A084F8}"/>
    </ac:deMkLst>
    <p188:txBody>
      <a:bodyPr/>
      <a:lstStyle/>
      <a:p>
        <a:r>
          <a:rPr lang="en-US"/>
          <a:t>Baselines zuerst und dann Modelle nach AP ordnen?</a:t>
        </a:r>
      </a:p>
    </p188:txBody>
    <p188:extLst>
      <p:ext xmlns:p="http://schemas.openxmlformats.org/presentationml/2006/main" uri="{57CB4572-C831-44C2-8A1C-0ADB6CCDFE69}">
        <p223:reactions xmlns:p223="http://schemas.microsoft.com/office/powerpoint/2022/03/main">
          <p223:rxn type="👍">
            <p223:instance time="2024-12-01T11:43:44.401" authorId="{902F6C8B-F62D-3A63-2E80-98B2A5D039F3}"/>
          </p223:rxn>
        </p223:reactions>
      </p:ext>
    </p188:extLst>
  </p188:cm>
</p188:cmLst>
</file>

<file path=ppt/comments/modernComment_121_78D61FF1.xml><?xml version="1.0" encoding="utf-8"?>
<p188:cmLst xmlns:a="http://schemas.openxmlformats.org/drawingml/2006/main" xmlns:r="http://schemas.openxmlformats.org/officeDocument/2006/relationships" xmlns:p188="http://schemas.microsoft.com/office/powerpoint/2018/8/main">
  <p188:cm id="{C2DB66B6-7106-6B4E-882F-2CECEAAEE966}" authorId="{902F6C8B-F62D-3A63-2E80-98B2A5D039F3}" status="resolved" created="2024-12-01T11:39:42.768" complete="100000">
    <ac:deMkLst xmlns:ac="http://schemas.microsoft.com/office/drawing/2013/main/command">
      <pc:docMk xmlns:pc="http://schemas.microsoft.com/office/powerpoint/2013/main/command"/>
      <pc:sldMk xmlns:pc="http://schemas.microsoft.com/office/powerpoint/2013/main/command" cId="2027298801" sldId="289"/>
      <ac:picMk id="5" creationId="{5B58FB2E-A6D3-716C-966E-1DC070A5B6E5}"/>
    </ac:deMkLst>
    <p188:replyLst>
      <p188:reply id="{DA8F9675-60F3-49D1-8969-5E936FD941FB}" authorId="{44FAE805-A38A-2B86-9D8D-B8A3D1FB087F}" created="2024-12-01T12:02:40.696">
        <p188:txBody>
          <a:bodyPr/>
          <a:lstStyle/>
          <a:p>
            <a:r>
              <a:rPr lang="en-GB"/>
              <a:t>Done!</a:t>
            </a:r>
          </a:p>
        </p188:txBody>
      </p188:reply>
    </p188:replyLst>
    <p188:txBody>
      <a:bodyPr/>
      <a:lstStyle/>
      <a:p>
        <a:r>
          <a:rPr lang="en-DE"/>
          <a:t>Personally I would remove this as we are not using icons consistently </a:t>
        </a:r>
      </a:p>
    </p188:txBody>
    <p188:extLst>
      <p:ext xmlns:p="http://schemas.openxmlformats.org/presentationml/2006/main" uri="{57CB4572-C831-44C2-8A1C-0ADB6CCDFE69}">
        <p223:reactions xmlns:p223="http://schemas.microsoft.com/office/powerpoint/2022/03/main">
          <p223:rxn type="👍">
            <p223:instance time="2024-12-01T11:52:07.095" authorId="{755416D9-E0FB-B89C-9C11-41D8315FE74B}"/>
            <p223:instance time="2024-12-01T12:00:53.787" authorId="{44FAE805-A38A-2B86-9D8D-B8A3D1FB087F}"/>
          </p223:rxn>
        </p223:reactions>
      </p:ext>
    </p188:extLst>
  </p188:cm>
  <p188:cm id="{4FC837AD-47AD-A94E-839F-38B1EB73BCD3}" authorId="{902F6C8B-F62D-3A63-2E80-98B2A5D039F3}" status="resolved" created="2024-12-01T11:41:06.754" complete="100000">
    <ac:txMkLst xmlns:ac="http://schemas.microsoft.com/office/drawing/2013/main/command">
      <pc:docMk xmlns:pc="http://schemas.microsoft.com/office/powerpoint/2013/main/command"/>
      <pc:sldMk xmlns:pc="http://schemas.microsoft.com/office/powerpoint/2013/main/command" cId="2027298801" sldId="289"/>
      <ac:spMk id="15" creationId="{ABB0DF6B-C490-8080-C353-1A8142827A91}"/>
      <ac:txMk cp="0" len="2">
        <ac:context len="228" hash="241440414"/>
      </ac:txMk>
    </ac:txMkLst>
    <p188:replyLst>
      <p188:reply id="{72C483D1-FCAD-4830-B236-DF8E5C94B6DF}" authorId="{44FAE805-A38A-2B86-9D8D-B8A3D1FB087F}" created="2024-12-01T12:02:12.617">
        <p188:txBody>
          <a:bodyPr/>
          <a:lstStyle/>
          <a:p>
            <a:r>
              <a:rPr lang="en-GB"/>
              <a:t>Übernommen</a:t>
            </a:r>
          </a:p>
        </p188:txBody>
      </p188:reply>
    </p188:replyLst>
    <p188:txBody>
      <a:bodyPr/>
      <a:lstStyle/>
      <a:p>
        <a:r>
          <a:rPr lang="en-DE"/>
          <a:t>Maybe just “Highly imbalanced dataset” ?</a:t>
        </a:r>
      </a:p>
    </p188:txBody>
    <p188:extLst>
      <p:ext xmlns:p="http://schemas.openxmlformats.org/presentationml/2006/main" uri="{57CB4572-C831-44C2-8A1C-0ADB6CCDFE69}">
        <p223:reactions xmlns:p223="http://schemas.microsoft.com/office/powerpoint/2022/03/main">
          <p223:rxn type="👍">
            <p223:instance time="2024-12-01T12:01:13.616" authorId="{44FAE805-A38A-2B86-9D8D-B8A3D1FB087F}"/>
          </p223:rxn>
        </p223:reactions>
      </p:ext>
    </p188:extLst>
  </p188:cm>
  <p188:cm id="{99E08067-607F-46BF-9CAA-30F3C9059976}" authorId="{755416D9-E0FB-B89C-9C11-41D8315FE74B}" status="resolved" created="2024-12-01T11:46:06.681" complete="100000">
    <pc:sldMkLst xmlns:pc="http://schemas.microsoft.com/office/powerpoint/2013/main/command">
      <pc:docMk/>
      <pc:sldMk cId="2027298801" sldId="289"/>
    </pc:sldMkLst>
    <p188:replyLst>
      <p188:reply id="{49F510AF-3740-4A8C-8BEC-5EB3810E981F}" authorId="{755416D9-E0FB-B89C-9C11-41D8315FE74B}" created="2024-12-01T11:48:40.634">
        <p188:txBody>
          <a:bodyPr/>
          <a:lstStyle/>
          <a:p>
            <a:r>
              <a:rPr lang="en-US"/>
              <a:t>Design Proposal:
- Observations and assumptions on the left
- Results on the right, i.e. best models </a:t>
            </a:r>
          </a:p>
        </p188:txBody>
        <p188:extLst>
          <p:ext xmlns:p="http://schemas.openxmlformats.org/presentationml/2006/main" uri="{57CB4572-C831-44C2-8A1C-0ADB6CCDFE69}">
            <p223:reactions xmlns:p223="http://schemas.microsoft.com/office/powerpoint/2022/03/main">
              <p223:rxn type="👍">
                <p223:instance time="2024-12-01T13:34:10.719" authorId="{44FAE805-A38A-2B86-9D8D-B8A3D1FB087F}"/>
              </p223:rxn>
            </p223:reactions>
          </p:ext>
        </p188:extLst>
      </p188:reply>
      <p188:reply id="{A1F1B158-280F-4ACB-82F4-791723CC8110}" authorId="{44FAE805-A38A-2B86-9D8D-B8A3D1FB087F}" created="2024-12-01T12:02:55.138">
        <p188:txBody>
          <a:bodyPr/>
          <a:lstStyle/>
          <a:p>
            <a:r>
              <a:rPr lang="en-GB"/>
              <a:t>Please review</a:t>
            </a:r>
          </a:p>
        </p188:txBody>
      </p188:reply>
    </p188:replyLst>
    <p188:txBody>
      <a:bodyPr/>
      <a:lstStyle/>
      <a:p>
        <a:r>
          <a:rPr lang="en-US"/>
          <a:t>Remove Image to use space more efficiently?</a:t>
        </a:r>
      </a:p>
    </p188:txBody>
    <p188:extLst>
      <p:ext xmlns:p="http://schemas.openxmlformats.org/presentationml/2006/main" uri="{57CB4572-C831-44C2-8A1C-0ADB6CCDFE69}">
        <p223:reactions xmlns:p223="http://schemas.microsoft.com/office/powerpoint/2022/03/main">
          <p223:rxn type="👍">
            <p223:instance time="2024-12-01T11:58:16.249" authorId="{902F6C8B-F62D-3A63-2E80-98B2A5D039F3}"/>
            <p223:instance time="2024-12-01T13:06:04.147" authorId="{44FAE805-A38A-2B86-9D8D-B8A3D1FB087F}"/>
          </p223:rxn>
        </p223:reactions>
      </p:ext>
    </p188:extLst>
  </p188:cm>
  <p188:cm id="{EEF9918F-C944-436F-B9A1-12CEA6667670}" authorId="{755416D9-E0FB-B89C-9C11-41D8315FE74B}" status="resolved" created="2024-12-01T11:54:19.245" complete="100000">
    <ac:txMkLst xmlns:ac="http://schemas.microsoft.com/office/drawing/2013/main/command">
      <pc:docMk xmlns:pc="http://schemas.microsoft.com/office/powerpoint/2013/main/command"/>
      <pc:sldMk xmlns:pc="http://schemas.microsoft.com/office/powerpoint/2013/main/command" cId="2027298801" sldId="289"/>
      <ac:spMk id="15" creationId="{ABB0DF6B-C490-8080-C353-1A8142827A91}"/>
      <ac:txMk cp="227">
        <ac:context len="228" hash="241440414"/>
      </ac:txMk>
    </ac:txMkLst>
    <p188:replyLst>
      <p188:reply id="{E1CE02A3-8A7D-4FB5-9372-69D6F10C2753}" authorId="{44FAE805-A38A-2B86-9D8D-B8A3D1FB087F}" created="2024-12-01T12:02:08.117">
        <p188:txBody>
          <a:bodyPr/>
          <a:lstStyle/>
          <a:p>
            <a:r>
              <a:rPr lang="en-GB"/>
              <a:t>Würde ich genau so übernehmen</a:t>
            </a:r>
          </a:p>
        </p188:txBody>
        <p188:extLst>
          <p:ext xmlns:p="http://schemas.openxmlformats.org/presentationml/2006/main" uri="{57CB4572-C831-44C2-8A1C-0ADB6CCDFE69}">
            <p223:reactions xmlns:p223="http://schemas.microsoft.com/office/powerpoint/2022/03/main">
              <p223:rxn type="👍">
                <p223:instance time="2024-12-01T12:24:06.654" authorId="{755416D9-E0FB-B89C-9C11-41D8315FE74B}"/>
              </p223:rxn>
            </p223:reactions>
          </p:ext>
        </p188:extLst>
      </p188:reply>
    </p188:replyLst>
    <p188:txBody>
      <a:bodyPr/>
      <a:lstStyle/>
      <a:p>
        <a:r>
          <a:rPr lang="en-US"/>
          <a:t>I would exchange last bullet point and would write something like this?:
- Good results with simple network and little training
- Further possible investigations in the future</a:t>
        </a:r>
      </a:p>
    </p188:txBody>
    <p188:extLst>
      <p:ext xmlns:p="http://schemas.openxmlformats.org/presentationml/2006/main" uri="{57CB4572-C831-44C2-8A1C-0ADB6CCDFE69}">
        <p223:reactions xmlns:p223="http://schemas.microsoft.com/office/powerpoint/2022/03/main">
          <p223:rxn type="👍">
            <p223:instance time="2024-12-01T11:58:26.261" authorId="{902F6C8B-F62D-3A63-2E80-98B2A5D039F3}"/>
            <p223:instance time="2024-12-01T13:06:14.116" authorId="{44FAE805-A38A-2B86-9D8D-B8A3D1FB087F}"/>
          </p223:rxn>
        </p223:reactions>
      </p:ext>
    </p188:extLst>
  </p188:cm>
</p188:cmLst>
</file>

<file path=ppt/comments/modernComment_127_AB64CB4E.xml><?xml version="1.0" encoding="utf-8"?>
<p188:cmLst xmlns:a="http://schemas.openxmlformats.org/drawingml/2006/main" xmlns:r="http://schemas.openxmlformats.org/officeDocument/2006/relationships" xmlns:p188="http://schemas.microsoft.com/office/powerpoint/2018/8/main">
  <p188:cm id="{BC78E4AE-3C62-4C01-8FE2-F021D6182A8A}" authorId="{685C5353-D6B6-4F32-A6FB-7D0A3485BA1D}" status="resolved" created="2024-12-01T12:29:39.431" complete="100000">
    <ac:txMkLst xmlns:ac="http://schemas.microsoft.com/office/drawing/2013/main/command">
      <pc:docMk xmlns:pc="http://schemas.microsoft.com/office/powerpoint/2013/main/command"/>
      <pc:sldMk xmlns:pc="http://schemas.microsoft.com/office/powerpoint/2013/main/command" cId="2875509582" sldId="295"/>
      <ac:graphicFrameMk id="10" creationId="{055D669E-C005-9673-99EB-C0B5A123B903}"/>
      <ac:tblMk/>
      <ac:tcMk rowId="3253124950" colId="2982109229"/>
      <ac:txMk cp="0" len="6">
        <ac:context len="7" hash="3729455654"/>
      </ac:txMk>
    </ac:txMkLst>
    <p188:pos x="6275187" y="3484078"/>
    <p188:replyLst>
      <p188:reply id="{5ED7DEE1-84C9-A84B-B385-F458B112E40C}" authorId="{902F6C8B-F62D-3A63-2E80-98B2A5D039F3}" created="2024-12-01T12:38:40.855">
        <p188:txBody>
          <a:bodyPr/>
          <a:lstStyle/>
          <a:p>
            <a:r>
              <a:rPr lang="en-DE"/>
              <a:t>Macht sinn und eignet sich denke gut als Gesamtübersicht</a:t>
            </a:r>
          </a:p>
        </p188:txBody>
      </p188:reply>
      <p188:reply id="{087992C4-7133-4A32-B6EE-23FBEC4EF622}" authorId="{685C5353-D6B6-4F32-A6FB-7D0A3485BA1D}" created="2024-12-01T13:54:05.562">
        <p188:txBody>
          <a:bodyPr/>
          <a:lstStyle/>
          <a:p>
            <a:r>
              <a:rPr lang="de-DE"/>
              <a:t>Man könnte sogar überlegen, ob man die Neural Network Spalte dann erst später einblendet. Also diese Folie dupliziert und auf der dann ersten Folie die letzte Spalte löscht.</a:t>
            </a:r>
          </a:p>
        </p188:txBody>
      </p188:reply>
      <p188:reply id="{AE2A0A27-BE87-604A-A6DC-295836CABAE7}" authorId="{902F6C8B-F62D-3A63-2E80-98B2A5D039F3}" created="2024-12-01T14:09:05.323">
        <p188:txBody>
          <a:bodyPr/>
          <a:lstStyle/>
          <a:p>
            <a:r>
              <a:rPr lang="en-DE"/>
              <a:t>Ja aber genau das machen wir doch aktuell oder? </a:t>
            </a:r>
          </a:p>
        </p188:txBody>
      </p188:reply>
      <p188:reply id="{B9FC94F5-04A8-4AF7-927C-F6A504B7A2ED}" authorId="{685C5353-D6B6-4F32-A6FB-7D0A3485BA1D}" created="2024-12-01T14:58:17.143">
        <p188:txBody>
          <a:bodyPr/>
          <a:lstStyle/>
          <a:p>
            <a:r>
              <a:rPr lang="de-DE"/>
              <a:t>Jap, stimmt :)</a:t>
            </a:r>
          </a:p>
        </p188:txBody>
      </p188:reply>
    </p188:replyLst>
    <p188:txBody>
      <a:bodyPr/>
      <a:lstStyle/>
      <a:p>
        <a:r>
          <a:rPr lang="de-DE"/>
          <a:t>Was haltet ihr davon, das Neural Network grün zu markieren? Zuerst sucht man die besten Werte für unsere Classifier (rot), und dann schaut man, wo das Neural Network das noch übertrifft (grün). Das passt dann besser zu unserem Fazit auf der letzten Folie. Was meint ihr?</a:t>
        </a:r>
      </a:p>
    </p188:txBody>
    <p188:extLst>
      <p:ext xmlns:p="http://schemas.openxmlformats.org/presentationml/2006/main" uri="{57CB4572-C831-44C2-8A1C-0ADB6CCDFE69}">
        <p223:reactions xmlns:p223="http://schemas.microsoft.com/office/powerpoint/2022/03/main">
          <p223:rxn type="👍">
            <p223:instance time="2024-12-01T13:18:14.327" authorId="{755416D9-E0FB-B89C-9C11-41D8315FE74B}"/>
          </p223:rxn>
        </p223:reactions>
      </p:ext>
    </p188:extLst>
  </p188:cm>
</p188:cmLst>
</file>

<file path=ppt/comments/modernComment_12B_AEC63316.xml><?xml version="1.0" encoding="utf-8"?>
<p188:cmLst xmlns:a="http://schemas.openxmlformats.org/drawingml/2006/main" xmlns:r="http://schemas.openxmlformats.org/officeDocument/2006/relationships" xmlns:p188="http://schemas.microsoft.com/office/powerpoint/2018/8/main">
  <p188:cm id="{6D3FFB5B-E8D1-4178-A1A6-107775218315}" authorId="{685C5353-D6B6-4F32-A6FB-7D0A3485BA1D}" created="2024-12-01T15:00:27.273">
    <pc:sldMkLst xmlns:pc="http://schemas.microsoft.com/office/powerpoint/2013/main/command">
      <pc:docMk/>
      <pc:sldMk cId="2932224790" sldId="299"/>
    </pc:sldMkLst>
    <p188:txBody>
      <a:bodyPr/>
      <a:lstStyle/>
      <a:p>
        <a:r>
          <a:rPr lang="de-DE"/>
          <a:t>If we use this design (instead of the table), we would have to shorten the bullet points (from the very right column) to make them fit the boxes for the discriptions of "models" and "metrics".</a:t>
        </a:r>
      </a:p>
    </p188:txBody>
  </p188:cm>
  <p188:cm id="{4F9DD797-1339-424E-88BF-C875385D1B69}" authorId="{902F6C8B-F62D-3A63-2E80-98B2A5D039F3}" created="2024-12-01T15:53:32.889">
    <pc:sldMkLst xmlns:pc="http://schemas.microsoft.com/office/powerpoint/2013/main/command">
      <pc:docMk/>
      <pc:sldMk cId="2932224790" sldId="299"/>
    </pc:sldMkLst>
    <p188:replyLst>
      <p188:reply id="{D9FFBC7A-408A-044C-8AA8-60A73B165434}" authorId="{902F6C8B-F62D-3A63-2E80-98B2A5D039F3}" created="2024-12-01T15:55:05.716">
        <p188:txBody>
          <a:bodyPr/>
          <a:lstStyle/>
          <a:p>
            <a:r>
              <a:rPr lang="en-DE"/>
              <a:t>Finde beide neue designs gut. Hier macht die Reihenfolge noch mehr sinn. Können model und metrics auch ohne unter Unterpunkte so lassen dann nur noch mittig in die boxen. Oder halt Stichpunkte kürzen, das sollte auch kein problem sein</a:t>
            </a:r>
          </a:p>
        </p188:txBody>
      </p188:reply>
      <p188:reply id="{715564A3-97F3-5548-A319-2984595E8324}" authorId="{902F6C8B-F62D-3A63-2E80-98B2A5D039F3}" created="2024-12-01T15:56:55.864">
        <p188:txBody>
          <a:bodyPr/>
          <a:lstStyle/>
          <a:p>
            <a:r>
              <a:rPr lang="en-DE"/>
              <a:t>Die andere Version wirkt etwas “leichter” und weniger überladen, weil keine boxen aber ich finde das hier mit der Hervorhebung eigentlich trotzdem sehr gut und finde auch kürzere Stichpunkte zu jedem Punkt angemessen, da man die Details ja dann mündlich erläutern kann</a:t>
            </a:r>
          </a:p>
        </p188:txBody>
      </p188:reply>
      <p188:reply id="{7F460E4D-AC20-49F4-964A-608896DD9125}" authorId="{685C5353-D6B6-4F32-A6FB-7D0A3485BA1D}" created="2024-12-01T16:08:29.036">
        <p188:txBody>
          <a:bodyPr/>
          <a:lstStyle/>
          <a:p>
            <a:r>
              <a:rPr lang="de-DE"/>
              <a:t>Ich stimme dir zu. Würde auch die leichtere, zweite Variante (Folie 13) bevorzugen. Das einzige, was ich da noch ändern würde, wäre diese vertikalen Linien heller zu machen, damit da nicht zu sehr der Fokus drauf ist, sondern mehr auf dem Text, so wie ich das mal für "Models" ausprobiert hab :)</a:t>
            </a:r>
          </a:p>
        </p188:txBody>
        <p188:extLst>
          <p:ext xmlns:p="http://schemas.openxmlformats.org/presentationml/2006/main" uri="{57CB4572-C831-44C2-8A1C-0ADB6CCDFE69}">
            <p223:reactions xmlns:p223="http://schemas.microsoft.com/office/powerpoint/2022/03/main">
              <p223:rxn type="👍">
                <p223:instance time="2024-12-01T16:31:59.317" authorId="{755416D9-E0FB-B89C-9C11-41D8315FE74B}"/>
              </p223:rxn>
            </p223:reactions>
          </p:ext>
        </p188:extLst>
      </p188:reply>
    </p188:replyLst>
    <p188:txBody>
      <a:bodyPr/>
      <a:lstStyle/>
      <a:p>
        <a:r>
          <a:rPr lang="en-DE"/>
          <a:t>I like :)</a:t>
        </a:r>
      </a:p>
    </p188:txBody>
    <p188:extLst>
      <p:ext xmlns:p="http://schemas.openxmlformats.org/presentationml/2006/main" uri="{57CB4572-C831-44C2-8A1C-0ADB6CCDFE69}">
        <p223:reactions xmlns:p223="http://schemas.microsoft.com/office/powerpoint/2022/03/main">
          <p223:rxn type="👍">
            <p223:instance time="2024-12-01T16:00:15.066" authorId="{44FAE805-A38A-2B86-9D8D-B8A3D1FB087F}"/>
          </p223:rxn>
        </p223:reactions>
      </p:ext>
    </p188:extLst>
  </p188:cm>
</p188:cmLst>
</file>

<file path=ppt/comments/modernComment_12F_9E84D127.xml><?xml version="1.0" encoding="utf-8"?>
<p188:cmLst xmlns:a="http://schemas.openxmlformats.org/drawingml/2006/main" xmlns:r="http://schemas.openxmlformats.org/officeDocument/2006/relationships" xmlns:p188="http://schemas.microsoft.com/office/powerpoint/2018/8/main">
  <p188:cm id="{9C84E462-3929-4A43-9FDB-0EF16CF7B8C2}" authorId="{755416D9-E0FB-B89C-9C11-41D8315FE74B}" status="resolved" created="2024-12-01T16:55:46.963" complete="100000">
    <pc:sldMkLst xmlns:pc="http://schemas.microsoft.com/office/powerpoint/2013/main/command">
      <pc:docMk/>
      <pc:sldMk cId="2659504423" sldId="303"/>
    </pc:sldMkLst>
    <p188:txBody>
      <a:bodyPr/>
      <a:lstStyle/>
      <a:p>
        <a:r>
          <a:rPr lang="en-US"/>
          <a:t>Finde die Version besser </a:t>
        </a:r>
      </a:p>
    </p188:txBody>
  </p188:cm>
</p188:cmLst>
</file>

<file path=ppt/comments/modernComment_137_35795DCF.xml><?xml version="1.0" encoding="utf-8"?>
<p188:cmLst xmlns:a="http://schemas.openxmlformats.org/drawingml/2006/main" xmlns:r="http://schemas.openxmlformats.org/officeDocument/2006/relationships" xmlns:p188="http://schemas.microsoft.com/office/powerpoint/2018/8/main">
  <p188:cm id="{2DA2C1DF-5D0F-DC48-9EF5-5AF51A1D9DAA}" authorId="{902F6C8B-F62D-3A63-2E80-98B2A5D039F3}" status="resolved" created="2024-11-30T14:21:38.118">
    <ac:txMkLst xmlns:ac="http://schemas.microsoft.com/office/drawing/2013/main/command">
      <pc:docMk xmlns:pc="http://schemas.microsoft.com/office/powerpoint/2013/main/command"/>
      <pc:sldMk xmlns:pc="http://schemas.microsoft.com/office/powerpoint/2013/main/command" cId="449675935" sldId="288"/>
      <ac:spMk id="50" creationId="{9B3649C5-8DE7-1187-DDAF-BC353A80DEA4}"/>
      <ac:txMk cp="0">
        <ac:context len="13" hash="2056933882"/>
      </ac:txMk>
    </ac:txMkLst>
    <p188:txBody>
      <a:bodyPr/>
      <a:lstStyle/>
      <a:p>
        <a:r>
          <a:rPr lang="en-DE"/>
          <a:t>Let’s adjust this depending on what we actually have by tonight. Could switch it out with Neural Network and mention ensemble methods together with random forest.</a:t>
        </a:r>
      </a:p>
    </p188:txBody>
  </p188:cm>
  <p188:cm id="{330A4A84-83B4-CB4D-AEA6-BA1286DFF440}" authorId="{685C5353-D6B6-4F32-A6FB-7D0A3485BA1D}" status="resolved" created="2024-12-01T15:45:04.446">
    <pc:sldMkLst xmlns:pc="http://schemas.microsoft.com/office/powerpoint/2013/main/command">
      <pc:docMk/>
      <pc:sldMk cId="449675935" sldId="288"/>
    </pc:sldMkLst>
    <p188:txBody>
      <a:bodyPr/>
      <a:lstStyle/>
      <a:p>
        <a:r>
          <a:rPr lang="de-DE"/>
          <a:t>Values of test data (not validation data)</a:t>
        </a:r>
      </a:p>
    </p188:txBody>
  </p188:cm>
</p188:cmLst>
</file>

<file path=ppt/comments/modernComment_139_6C915F4C.xml><?xml version="1.0" encoding="utf-8"?>
<p188:cmLst xmlns:a="http://schemas.openxmlformats.org/drawingml/2006/main" xmlns:r="http://schemas.openxmlformats.org/officeDocument/2006/relationships" xmlns:p188="http://schemas.microsoft.com/office/powerpoint/2018/8/main">
  <p188:cm id="{307F0C9E-5799-9140-ABCE-E12203DE6EF3}" authorId="{902F6C8B-F62D-3A63-2E80-98B2A5D039F3}" status="resolved" created="2024-11-30T14:21:38.118">
    <ac:txMkLst xmlns:ac="http://schemas.microsoft.com/office/drawing/2013/main/command">
      <pc:docMk xmlns:pc="http://schemas.microsoft.com/office/powerpoint/2013/main/command"/>
      <pc:sldMk xmlns:pc="http://schemas.microsoft.com/office/powerpoint/2013/main/command" cId="449675935" sldId="288"/>
      <ac:spMk id="50" creationId="{9B3649C5-8DE7-1187-DDAF-BC353A80DEA4}"/>
      <ac:txMk cp="0">
        <ac:context len="13" hash="2056933882"/>
      </ac:txMk>
    </ac:txMkLst>
    <p188:txBody>
      <a:bodyPr/>
      <a:lstStyle/>
      <a:p>
        <a:r>
          <a:rPr lang="en-DE"/>
          <a:t>Let’s adjust this depending on what we actually have by tonight. Could switch it out with Neural Network and mention ensemble methods together with random forest.</a:t>
        </a:r>
      </a:p>
    </p188:txBody>
  </p188:cm>
  <p188:cm id="{4FC851A4-A24A-DC40-B888-13DA1AD597A3}" authorId="{685C5353-D6B6-4F32-A6FB-7D0A3485BA1D}" status="resolved" created="2024-12-01T15:45:04.446">
    <pc:sldMkLst xmlns:pc="http://schemas.microsoft.com/office/powerpoint/2013/main/command">
      <pc:docMk/>
      <pc:sldMk cId="449675935" sldId="288"/>
    </pc:sldMkLst>
    <p188:txBody>
      <a:bodyPr/>
      <a:lstStyle/>
      <a:p>
        <a:r>
          <a:rPr lang="de-DE"/>
          <a:t>Values of test data (not validation data)</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0"/>
    </inkml:context>
    <inkml:brush xml:id="br0">
      <inkml:brushProperty name="width" value="0.3" units="cm"/>
      <inkml:brushProperty name="height" value="0.6" units="cm"/>
      <inkml:brushProperty name="color" value="#4F81BD"/>
      <inkml:brushProperty name="tip" value="rectangle"/>
      <inkml:brushProperty name="rasterOp" value="maskPen"/>
    </inkml:brush>
  </inkml:definitions>
  <inkml:trace contextRef="#ctx0" brushRef="#br0">1 1,'56'0,"-1"0,-14 0,1 0,8 0,1 0,2 0,2 0,1 0,-3 0,8 0,-9 0,4 0,-21 0,12 0,-20 0,14 0,-13 0,2 0,-5 0,2 0,-7 0,2 0,-5 0,3 0,-7 0,4 0,-3 0,5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22,'50'0,"-8"0,-16 0,-1 0,-1 0,6 0,-5 0,7 0,-4 0,2 0,-5 0,5 0,-5 0,2 0,-4 0,-3 0,3 0,-6 0,5 0,-5 0,6 0,-3 0,3-3,1 3,-4-3,-1 3,-3 0,-2 0,3-2,0 1,-2-1,4 2,-5 0,3 0,-1 0,2 0,-5 0,6 0,-2 0,-2 0,1 0,1 0,-4 0,6 0,-5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5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16,'53'0,"10"0,-47 0,18 0,-14 0,0 0,2 0,-5 0,2 0,-6 0,6 0,-5 0,3 0,3 0,-6 0,3 0,5 0,-7 0,8 0,-10 0,2 0,5-3,-3 3,6-3,-7 3,0 0,4 0,-3 0,0 0,-2 0,0 0,1 0,2 0,-1 0,-3 0,3 0,-2 0,2 0,-1 0,0 2,-1 1,3 2,-5-3,7 3,-9-5,7 4,-4-3,1 3,3-2,-4 1,1-1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5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0 120,'41'0,"-2"0,-12 0,-5 0,8 0,-11 0,12 0,-6 0,5 0,-3 0,-3 0,2 0,-6 0,2 0,-2 0,0 0,2 0,-3 0,1 0,2 0,-5 0,5 0,-5 0,5 0,-6 0,6 0,-5 0,5 0,-2 0,0 0,2 0,-6 0,6 0,-5 0,2 0,-6 0,4 0,-3 0,2 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5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47,'63'0,"-2"0,-39 0,11 0,-12 0,10 0,4 0,-6 0,9 0,-13 0,9 0,-10 0,2 0,-3 0,-3 0,-1 0,-3 0,-3 0,3 0,-1 0,0 0,5 0,-9 0,7 0,0 0,-7 0,10 0,-9 0,3 0,4 0,-7 0,6 0,-4 0,1 0,2 0,-4 0,4 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5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17,'47'0,"-7"0,-21 0,1 0,0 0,2 0,-3 0,4 0,0 0,4 0,-3 0,6 0,-6 0,2 0,1 0,-4 0,4 0,-4 0,0 0,3 0,-2 0,3 0,-4 0,0 0,0 0,-1-3,1 3,-3-5,2 4,-5-1,5 2,5-2,-6 1,8-1,-12 2,5 0,-5 0,2 0,-4 0,1 0,0 0,1 0,-1 0,-1 0,2 0,-3 0,1 0,3 0,-5 0,3 0,0 0,-1 0,2 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20:00:20.26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5,'36'0,"-2"0,-11 0,4 0,8 0,1 0,8 0,-2 0,14 0,-18 0,10 0,-11 0,4 0,-1 0,-9 0,-1 0,-8 0,0 0,-4 0,-3 0,-1 0,0 0,-3 0,3 0,-3 0,0 0,0 0,0 0,0 0,2 0,-4 0,5 0,-5 0,1 0,1 0,-3 0,4-2,-1 1,1-1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20:00:22.42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37,'30'0,"1"0,6 0,-8 0,15 0,2 0,-15 0,27 0,-28 0,19 0,-16 0,10 0,-15 0,11 0,-8 0,-3-2,1 1,-7-7,4 6,0-6,0 7,-3-2,2 3,-6 0,2-3,1 3,-7-3,6 3,-6 0,0 0,-1 0,-3-2,0 1,-1-1,1 2,0 0,0 0,-2 0,2 0,1 0,-2 0,2 0,-2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20:00:39.83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24,'39'0,"-6"0,-12 0,1 0,0 0,1 0,2 0,-3 0,1 0,2 0,-3 0,1 0,-2 0,1-3,-4 2,4-2,-4 3,3 0,-2-3,3 3,-4-3,0 3,-1 0,1 0,-3 0,2 0,-5 0,2-2,-3 1,0-1,0 2,2 0,-5 0,4 0,-1 0,-3-3,6 3,-6-2,4 2,0 0,-3 0,4 0,-5 0,4 0,-3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20:01:24.73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8,'33'3,"-3"-1,-9-2,2 0,3 0,9 0,-7 0,6 0,-3 0,-4 0,3 0,-4 0,0 0,0 0,0 0,-4 0,3 0,-2 0,3 0,4 0,-3 0,3 0,-4 0,0-3,0 2,0-2,0 3,0 0,0 0,0 0,-3 0,2 0,-6 0,2 0,-6 0,2 0,0 0,-2-2,1 1,-5-1,-3 2,4 0,-3 0,3 0,-2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20:01:43.21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37,'60'0,"-1"0,-27 0,4 0,-4 0,1 0,-5 0,7 0,0 0,-4 0,-1 0,-3 0,-1 0,0 0,-4 0,0 0,-5 0,1 0,4 0,-3 0,2-3,-3 3,4-3,-4 3,4-3,-4 3,0-3,-3 1,2 1,-6-1,3 2,-5 0,1 0,0 0,1-2,2 1,-3-1,0 2,1 0,-1 0,0 0,2-2,-4 1,6-1,-6 0,4 1,-3-3,1 3,-1-1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53,'46'0,"-6"0,-21 0,9 0,1 0,7 0,-12 0,15 0,-12 0,17 0,-7 0,4-6,-1 4,-3-7,13 3,-11 2,8-5,-11 9,-1-6,-2 5,3-5,-5 6,1-3,0 3,-1 0,1 0,-4 0,3 0,-7 0,3 0,-7 0,3 0,-6 0,-1 0,0 0,-1 0,3 0,-3 0,3 0,-5 0,4 0,-2 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20:01:52.03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31,'61'0,"-6"0,-20 0,-4 0,19 0,-11 0,13 0,-13 0,1 0,1 0,0 0,-1 0,-9 0,-1 0,-4 0,-4 0,0 0,-7 0,2 0,-6 0,3 0,-3-2,0 1,0-2,2 3,-1 0,-2 0,3 0,-2-2,-1 2,5-5,-9 5,7-3,-3 1,-1 1,3-1,-4 0,2 1,2-1,-3 0,4 2,-5-3,3 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2"/>
    </inkml:context>
    <inkml:brush xml:id="br0">
      <inkml:brushProperty name="width" value="0.3" units="cm"/>
      <inkml:brushProperty name="height" value="0.6" units="cm"/>
      <inkml:brushProperty name="color" value="#4F81BD"/>
      <inkml:brushProperty name="tip" value="rectangle"/>
      <inkml:brushProperty name="rasterOp" value="maskPen"/>
    </inkml:brush>
  </inkml:definitions>
  <inkml:trace contextRef="#ctx0" brushRef="#br0">0 0,'49'0,"2"0,-22 0,-3 0,7 0,-5 0,5 0,-2 0,-4 0,1 0,0 0,-1 0,-4 0,1 0,-1 0,0 0,1 0,-4 0,3 0,-7 0,4 0,-4 0,0 0,0 0,0 0,2 0,-5 0,6 0,-7 0,4 0,1 0,-2 0,4 0,-6 0,3 0,-2 0,4 0,-3 0,1 0,-1 0,-1 0,4 0,-4 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27,'41'0,"-6"0,-23 0,5 0,0 0,2 0,0 0,1 0,8 0,7 0,-11 0,3 0,-14 0,-3-3,10 3,-1-2,-1 2,2 0,-7 0,8 0,-4-3,3 3,-4-3,1 1,-1 1,0-3,3 3,-2-4,2 5,-3-3,0 3,1 0,3 0,-6 0,6 0,-5 0,-1 0,4 0,-5 0,4 0,-2 0,0 0,2 0,-4 0,5 0,-3 0,1 0,1 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1,'53'0,"-2"0,-10 0,4 0,1 0,5 0,-12 0,31 0,-41 0,41 0,-35 0,12 0,-2 0,-8 0,-1 0,-8 0,-1 0,-4 0,-3 0,-1 0,-5 0,1 0,3 0,-4 0,7 0,-8 0,3 0,-3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26,'65'0,"-7"0,-23 0,7 0,0 0,12 0,-6 0,4 0,-15 0,7 0,-6 0,9 0,-6 0,-1 0,-3 0,-1 0,0 0,-8 0,-1 0,-3 0,-4 0,-1 0,-3 0,0 0,-1 0,3 0,-4 0,2 0,-1 2,0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6"/>
    </inkml:context>
    <inkml:brush xml:id="br0">
      <inkml:brushProperty name="width" value="0.3" units="cm"/>
      <inkml:brushProperty name="height" value="0.6" units="cm"/>
      <inkml:brushProperty name="color" value="#4F81BD"/>
      <inkml:brushProperty name="tip" value="rectangle"/>
      <inkml:brushProperty name="rasterOp" value="maskPen"/>
    </inkml:brush>
  </inkml:definitions>
  <inkml:trace contextRef="#ctx0" brushRef="#br0">1 10,'51'0,"-1"0,-22 0,-3 0,9 0,-12 0,13 0,-3 0,-3 0,6 0,-11 0,3 0,-4 0,1 0,-4 0,-1 0,1 0,-4 0,1 0,-2-2,-1 1,2-1,0 2,4 0,-3 0,1 0,2 0,-9 0,8 0,-2 0,-2 0,4 0,-5-2,0 1,2-1,0 2,0 0,0 0,0 0,-2 0,2 0,3 0,-4 0,4 0,-5 0,0 0,2 0,-2 0,4 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17,'52'0,"-5"0,-23 0,8 0,1 0,-4 0,0 0,-4 0,7 0,4 0,-4 0,4 0,-4 0,-1 0,-3 0,3 0,-7 0,3 0,0 0,-2 0,5 0,-2 0,0 0,3 0,-7 0,7 0,-7 0,4 0,-5 0,0 0,1-3,-4 2,2-4,-5 5,3-3,-7 1,2 1,0-1,3 2,-3 0,2 0,-3 0,2 0,1 0,-2 0,0 0,1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30T19:56:02.498"/>
    </inkml:context>
    <inkml:brush xml:id="br0">
      <inkml:brushProperty name="width" value="0.3" units="cm"/>
      <inkml:brushProperty name="height" value="0.6" units="cm"/>
      <inkml:brushProperty name="color" value="#4F81BD"/>
      <inkml:brushProperty name="tip" value="rectangle"/>
      <inkml:brushProperty name="rasterOp" value="maskPen"/>
    </inkml:brush>
  </inkml:definitions>
  <inkml:trace contextRef="#ctx0" brushRef="#br0">1 1,'61'0,"-2"0,-22 0,8 0,2 0,9 0,-4 0,9 0,2 0,0 0,0 0,-2 0,1 0,2 0,-17 0,10 0,-21 0,16 0,-7 0,-8 0,-1 0,-8 0,-1 0,-7 0,-4 0,1 2,-4 0,1 9,-4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5E5F9-7C68-440D-8F93-DD9A6ECD879E}" type="datetimeFigureOut">
              <a:rPr lang="de-DE" smtClean="0"/>
              <a:t>01.12.24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23BDED-7A90-4264-A83B-2E080B95BFE9}" type="slidenum">
              <a:rPr lang="de-DE" smtClean="0"/>
              <a:t>‹#›</a:t>
            </a:fld>
            <a:endParaRPr lang="de-DE"/>
          </a:p>
        </p:txBody>
      </p:sp>
    </p:spTree>
    <p:extLst>
      <p:ext uri="{BB962C8B-B14F-4D97-AF65-F5344CB8AC3E}">
        <p14:creationId xmlns:p14="http://schemas.microsoft.com/office/powerpoint/2010/main" val="3313416903"/>
      </p:ext>
    </p:extLst>
  </p:cSld>
  <p:clrMap bg1="lt1" tx1="dk1" bg2="lt2" tx2="dk2" accent1="accent1" accent2="accent2" accent3="accent3" accent4="accent4" accent5="accent5" accent6="accent6" hlink="hlink" folHlink="folHlink"/>
  <p:notesStyle>
    <a:lvl1pPr marL="0" algn="l" defTabSz="914305" rtl="0" eaLnBrk="1" latinLnBrk="0" hangingPunct="1">
      <a:defRPr sz="1200" kern="1200">
        <a:solidFill>
          <a:schemeClr val="tx1"/>
        </a:solidFill>
        <a:latin typeface="+mn-lt"/>
        <a:ea typeface="+mn-ea"/>
        <a:cs typeface="+mn-cs"/>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1" algn="l" defTabSz="914305" rtl="0" eaLnBrk="1" latinLnBrk="0" hangingPunct="1">
      <a:defRPr sz="1200" kern="1200">
        <a:solidFill>
          <a:schemeClr val="tx1"/>
        </a:solidFill>
        <a:latin typeface="+mn-lt"/>
        <a:ea typeface="+mn-ea"/>
        <a:cs typeface="+mn-cs"/>
      </a:defRPr>
    </a:lvl6pPr>
    <a:lvl7pPr marL="2742914" algn="l" defTabSz="914305" rtl="0" eaLnBrk="1" latinLnBrk="0" hangingPunct="1">
      <a:defRPr sz="1200" kern="1200">
        <a:solidFill>
          <a:schemeClr val="tx1"/>
        </a:solidFill>
        <a:latin typeface="+mn-lt"/>
        <a:ea typeface="+mn-ea"/>
        <a:cs typeface="+mn-cs"/>
      </a:defRPr>
    </a:lvl7pPr>
    <a:lvl8pPr marL="3200066" algn="l" defTabSz="914305" rtl="0" eaLnBrk="1" latinLnBrk="0" hangingPunct="1">
      <a:defRPr sz="1200" kern="1200">
        <a:solidFill>
          <a:schemeClr val="tx1"/>
        </a:solidFill>
        <a:latin typeface="+mn-lt"/>
        <a:ea typeface="+mn-ea"/>
        <a:cs typeface="+mn-cs"/>
      </a:defRPr>
    </a:lvl8pPr>
    <a:lvl9pPr marL="3657219"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DE23BDED-7A90-4264-A83B-2E080B95BFE9}" type="slidenum">
              <a:rPr lang="de-DE" smtClean="0"/>
              <a:t>33</a:t>
            </a:fld>
            <a:endParaRPr lang="de-DE"/>
          </a:p>
        </p:txBody>
      </p:sp>
    </p:spTree>
    <p:extLst>
      <p:ext uri="{BB962C8B-B14F-4D97-AF65-F5344CB8AC3E}">
        <p14:creationId xmlns:p14="http://schemas.microsoft.com/office/powerpoint/2010/main" val="2129907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1080000" y="612000"/>
            <a:ext cx="7606303" cy="468108"/>
          </a:xfrm>
        </p:spPr>
        <p:txBody>
          <a:bodyPr/>
          <a:lstStyle/>
          <a:p>
            <a:r>
              <a:rPr lang="de-DE"/>
              <a:t>Mastertitelformat bearbeiten</a:t>
            </a:r>
          </a:p>
        </p:txBody>
      </p:sp>
      <p:sp>
        <p:nvSpPr>
          <p:cNvPr id="3" name="Untertitel 2"/>
          <p:cNvSpPr>
            <a:spLocks noGrp="1"/>
          </p:cNvSpPr>
          <p:nvPr>
            <p:ph type="subTitle" idx="1"/>
          </p:nvPr>
        </p:nvSpPr>
        <p:spPr>
          <a:xfrm>
            <a:off x="1080000" y="1080000"/>
            <a:ext cx="76063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16B5E490-EB76-4503-9000-332E978B1E1C}" type="datetime1">
              <a:rPr lang="en-US" smtClean="0"/>
              <a:t>12/1/24</a:t>
            </a:fld>
            <a:endParaRPr lang="de-DE"/>
          </a:p>
        </p:txBody>
      </p:sp>
      <p:sp>
        <p:nvSpPr>
          <p:cNvPr id="5" name="Fußzeilenplatzhalter 4"/>
          <p:cNvSpPr>
            <a:spLocks noGrp="1"/>
          </p:cNvSpPr>
          <p:nvPr>
            <p:ph type="ftr" sz="quarter" idx="11"/>
          </p:nvPr>
        </p:nvSpPr>
        <p:spPr/>
        <p:txBody>
          <a:bodyPr/>
          <a:lstStyle/>
          <a:p>
            <a:r>
              <a:rPr lang="de-DE"/>
              <a:t>Diabetes Risk Prediction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3455" b="41150"/>
          <a:stretch/>
        </p:blipFill>
        <p:spPr>
          <a:xfrm>
            <a:off x="0" y="2178000"/>
            <a:ext cx="12193200" cy="3690000"/>
          </a:xfrm>
          <a:prstGeom prst="rect">
            <a:avLst/>
          </a:prstGeom>
        </p:spPr>
      </p:pic>
    </p:spTree>
    <p:extLst>
      <p:ext uri="{BB962C8B-B14F-4D97-AF65-F5344CB8AC3E}">
        <p14:creationId xmlns:p14="http://schemas.microsoft.com/office/powerpoint/2010/main" val="17600733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22ED7AE-589B-4E64-9148-9B0CA99676D3}" type="datetime1">
              <a:rPr lang="en-US" smtClean="0"/>
              <a:t>12/1/24</a:t>
            </a:fld>
            <a:endParaRPr lang="de-DE"/>
          </a:p>
        </p:txBody>
      </p:sp>
      <p:sp>
        <p:nvSpPr>
          <p:cNvPr id="5" name="Fußzeilenplatzhalter 4"/>
          <p:cNvSpPr>
            <a:spLocks noGrp="1"/>
          </p:cNvSpPr>
          <p:nvPr>
            <p:ph type="ftr" sz="quarter" idx="11"/>
          </p:nvPr>
        </p:nvSpPr>
        <p:spPr/>
        <p:txBody>
          <a:bodyPr/>
          <a:lstStyle/>
          <a:p>
            <a:r>
              <a:rPr lang="de-DE"/>
              <a:t>Diabetes Risk Prediction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1080000" y="612000"/>
            <a:ext cx="7606303" cy="468108"/>
          </a:xfrm>
        </p:spPr>
        <p:txBody>
          <a:bodyPr/>
          <a:lstStyle/>
          <a:p>
            <a:r>
              <a:rPr lang="de-DE"/>
              <a:t>Mastertitelformat bearbeiten</a:t>
            </a:r>
          </a:p>
        </p:txBody>
      </p:sp>
      <p:sp>
        <p:nvSpPr>
          <p:cNvPr id="3" name="Untertitel 2"/>
          <p:cNvSpPr>
            <a:spLocks noGrp="1"/>
          </p:cNvSpPr>
          <p:nvPr>
            <p:ph type="subTitle" idx="1"/>
          </p:nvPr>
        </p:nvSpPr>
        <p:spPr>
          <a:xfrm>
            <a:off x="1080000" y="1080000"/>
            <a:ext cx="7606303" cy="396092"/>
          </a:xfrm>
        </p:spPr>
        <p:txBody>
          <a:bodyPr/>
          <a:lstStyle>
            <a:lvl1pPr marL="0" indent="0" algn="l">
              <a:buNone/>
              <a:defRPr sz="2400">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C697AABF-8429-405A-ABD6-DA32BA7948DF}" type="datetime1">
              <a:rPr lang="en-US" smtClean="0"/>
              <a:t>12/1/24</a:t>
            </a:fld>
            <a:endParaRPr lang="de-DE"/>
          </a:p>
        </p:txBody>
      </p:sp>
      <p:sp>
        <p:nvSpPr>
          <p:cNvPr id="5" name="Fußzeilenplatzhalter 4"/>
          <p:cNvSpPr>
            <a:spLocks noGrp="1"/>
          </p:cNvSpPr>
          <p:nvPr>
            <p:ph type="ftr" sz="quarter" idx="11"/>
          </p:nvPr>
        </p:nvSpPr>
        <p:spPr/>
        <p:txBody>
          <a:bodyPr/>
          <a:lstStyle/>
          <a:p>
            <a:r>
              <a:rPr lang="de-DE"/>
              <a:t>Diabetes Risk Prediction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1079999" y="1845618"/>
            <a:ext cx="10046313" cy="4022382"/>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p>
        </p:txBody>
      </p:sp>
    </p:spTree>
    <p:extLst>
      <p:ext uri="{BB962C8B-B14F-4D97-AF65-F5344CB8AC3E}">
        <p14:creationId xmlns:p14="http://schemas.microsoft.com/office/powerpoint/2010/main" val="4886629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3588" y="2713213"/>
            <a:ext cx="10368000" cy="468108"/>
          </a:xfrm>
        </p:spPr>
        <p:txBody>
          <a:bodyPr/>
          <a:lstStyle>
            <a:lvl1pPr algn="ctr">
              <a:defRPr/>
            </a:lvl1pPr>
          </a:lstStyle>
          <a:p>
            <a:r>
              <a:rPr lang="de-DE"/>
              <a:t>Titelmasterformat durch Klicken bearbeiten</a:t>
            </a:r>
            <a:br>
              <a:rPr lang="de-DE"/>
            </a:br>
            <a:endParaRPr lang="de-DE"/>
          </a:p>
        </p:txBody>
      </p:sp>
      <p:sp>
        <p:nvSpPr>
          <p:cNvPr id="3" name="Untertitel 2"/>
          <p:cNvSpPr>
            <a:spLocks noGrp="1"/>
          </p:cNvSpPr>
          <p:nvPr>
            <p:ph type="subTitle" idx="1"/>
          </p:nvPr>
        </p:nvSpPr>
        <p:spPr>
          <a:xfrm>
            <a:off x="1831588" y="3569886"/>
            <a:ext cx="8532000" cy="396092"/>
          </a:xfrm>
        </p:spPr>
        <p:txBody>
          <a:bodyPr/>
          <a:lstStyle>
            <a:lvl1pPr marL="0" indent="0" algn="ctr">
              <a:buNone/>
              <a:defRPr>
                <a:solidFill>
                  <a:srgbClr val="003056"/>
                </a:solidFill>
              </a:defRPr>
            </a:lvl1pPr>
            <a:lvl2pPr marL="457152" indent="0" algn="ctr">
              <a:buNone/>
              <a:defRPr>
                <a:solidFill>
                  <a:schemeClr val="tx1">
                    <a:tint val="75000"/>
                  </a:schemeClr>
                </a:solidFill>
              </a:defRPr>
            </a:lvl2pPr>
            <a:lvl3pPr marL="914305" indent="0" algn="ctr">
              <a:buNone/>
              <a:defRPr>
                <a:solidFill>
                  <a:schemeClr val="tx1">
                    <a:tint val="75000"/>
                  </a:schemeClr>
                </a:solidFill>
              </a:defRPr>
            </a:lvl3pPr>
            <a:lvl4pPr marL="1371457" indent="0" algn="ctr">
              <a:buNone/>
              <a:defRPr>
                <a:solidFill>
                  <a:schemeClr val="tx1">
                    <a:tint val="75000"/>
                  </a:schemeClr>
                </a:solidFill>
              </a:defRPr>
            </a:lvl4pPr>
            <a:lvl5pPr marL="1828610" indent="0" algn="ctr">
              <a:buNone/>
              <a:defRPr>
                <a:solidFill>
                  <a:schemeClr val="tx1">
                    <a:tint val="75000"/>
                  </a:schemeClr>
                </a:solidFill>
              </a:defRPr>
            </a:lvl5pPr>
            <a:lvl6pPr marL="2285761" indent="0" algn="ctr">
              <a:buNone/>
              <a:defRPr>
                <a:solidFill>
                  <a:schemeClr val="tx1">
                    <a:tint val="75000"/>
                  </a:schemeClr>
                </a:solidFill>
              </a:defRPr>
            </a:lvl6pPr>
            <a:lvl7pPr marL="2742914" indent="0" algn="ctr">
              <a:buNone/>
              <a:defRPr>
                <a:solidFill>
                  <a:schemeClr val="tx1">
                    <a:tint val="75000"/>
                  </a:schemeClr>
                </a:solidFill>
              </a:defRPr>
            </a:lvl7pPr>
            <a:lvl8pPr marL="3200066" indent="0" algn="ctr">
              <a:buNone/>
              <a:defRPr>
                <a:solidFill>
                  <a:schemeClr val="tx1">
                    <a:tint val="75000"/>
                  </a:schemeClr>
                </a:solidFill>
              </a:defRPr>
            </a:lvl8pPr>
            <a:lvl9pPr marL="3657219"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5C3810DC-C66C-42D7-AC1A-E1EF7AD4B3A1}" type="datetime1">
              <a:rPr lang="en-US" smtClean="0"/>
              <a:t>12/1/24</a:t>
            </a:fld>
            <a:endParaRPr lang="de-DE"/>
          </a:p>
        </p:txBody>
      </p:sp>
      <p:sp>
        <p:nvSpPr>
          <p:cNvPr id="5" name="Fußzeilenplatzhalter 4"/>
          <p:cNvSpPr>
            <a:spLocks noGrp="1"/>
          </p:cNvSpPr>
          <p:nvPr>
            <p:ph type="ftr" sz="quarter" idx="11"/>
          </p:nvPr>
        </p:nvSpPr>
        <p:spPr/>
        <p:txBody>
          <a:bodyPr/>
          <a:lstStyle/>
          <a:p>
            <a:r>
              <a:rPr lang="de-DE"/>
              <a:t>Diabetes Risk Prediction</a:t>
            </a:r>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1080000" y="1846800"/>
            <a:ext cx="4780800"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a:t>Mastertextformat bearbeiten</a:t>
            </a:r>
          </a:p>
        </p:txBody>
      </p:sp>
      <p:sp>
        <p:nvSpPr>
          <p:cNvPr id="4" name="Inhaltsplatzhalter 3"/>
          <p:cNvSpPr>
            <a:spLocks noGrp="1"/>
          </p:cNvSpPr>
          <p:nvPr>
            <p:ph sz="half" idx="2"/>
          </p:nvPr>
        </p:nvSpPr>
        <p:spPr>
          <a:xfrm>
            <a:off x="1080000" y="2217600"/>
            <a:ext cx="4780800" cy="365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332399" y="1846800"/>
            <a:ext cx="4780799" cy="359799"/>
          </a:xfrm>
        </p:spPr>
        <p:txBody>
          <a:bodyPr anchor="b"/>
          <a:lstStyle>
            <a:lvl1pPr marL="0" indent="0">
              <a:buNone/>
              <a:defRPr sz="2400" b="1"/>
            </a:lvl1pPr>
            <a:lvl2pPr marL="457152" indent="0">
              <a:buNone/>
              <a:defRPr sz="2000" b="1"/>
            </a:lvl2pPr>
            <a:lvl3pPr marL="914305" indent="0">
              <a:buNone/>
              <a:defRPr sz="1800" b="1"/>
            </a:lvl3pPr>
            <a:lvl4pPr marL="1371457" indent="0">
              <a:buNone/>
              <a:defRPr sz="1600" b="1"/>
            </a:lvl4pPr>
            <a:lvl5pPr marL="1828610" indent="0">
              <a:buNone/>
              <a:defRPr sz="1600" b="1"/>
            </a:lvl5pPr>
            <a:lvl6pPr marL="2285761" indent="0">
              <a:buNone/>
              <a:defRPr sz="1600" b="1"/>
            </a:lvl6pPr>
            <a:lvl7pPr marL="2742914" indent="0">
              <a:buNone/>
              <a:defRPr sz="1600" b="1"/>
            </a:lvl7pPr>
            <a:lvl8pPr marL="3200066" indent="0">
              <a:buNone/>
              <a:defRPr sz="1600" b="1"/>
            </a:lvl8pPr>
            <a:lvl9pPr marL="3657219" indent="0">
              <a:buNone/>
              <a:defRPr sz="1600" b="1"/>
            </a:lvl9pPr>
          </a:lstStyle>
          <a:p>
            <a:pPr lvl="0"/>
            <a:r>
              <a:rPr lang="de-DE"/>
              <a:t>Mastertextformat bearbeiten</a:t>
            </a:r>
          </a:p>
        </p:txBody>
      </p:sp>
      <p:sp>
        <p:nvSpPr>
          <p:cNvPr id="6" name="Inhaltsplatzhalter 5"/>
          <p:cNvSpPr>
            <a:spLocks noGrp="1"/>
          </p:cNvSpPr>
          <p:nvPr>
            <p:ph sz="quarter" idx="4"/>
          </p:nvPr>
        </p:nvSpPr>
        <p:spPr>
          <a:xfrm>
            <a:off x="6332399" y="2217600"/>
            <a:ext cx="4780799" cy="365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C77B940-1983-4AB9-8AC7-E2192D1BF967}" type="datetime1">
              <a:rPr lang="en-US" smtClean="0"/>
              <a:t>12/1/24</a:t>
            </a:fld>
            <a:endParaRPr lang="de-DE"/>
          </a:p>
        </p:txBody>
      </p:sp>
      <p:sp>
        <p:nvSpPr>
          <p:cNvPr id="8" name="Fußzeilenplatzhalter 7"/>
          <p:cNvSpPr>
            <a:spLocks noGrp="1"/>
          </p:cNvSpPr>
          <p:nvPr>
            <p:ph type="ftr" sz="quarter" idx="11"/>
          </p:nvPr>
        </p:nvSpPr>
        <p:spPr/>
        <p:txBody>
          <a:bodyPr/>
          <a:lstStyle/>
          <a:p>
            <a:r>
              <a:rPr lang="de-DE"/>
              <a:t>Diabetes Risk Prediction</a:t>
            </a:r>
          </a:p>
        </p:txBody>
      </p:sp>
      <p:sp>
        <p:nvSpPr>
          <p:cNvPr id="9" name="Foliennummernplatzhalter 8"/>
          <p:cNvSpPr>
            <a:spLocks noGrp="1"/>
          </p:cNvSpPr>
          <p:nvPr>
            <p:ph type="sldNum" sz="quarter" idx="12"/>
          </p:nvPr>
        </p:nvSpPr>
        <p:spPr>
          <a:xfrm>
            <a:off x="9720001" y="6314401"/>
            <a:ext cx="1393198" cy="180042"/>
          </a:xfrm>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080000" y="1846800"/>
            <a:ext cx="4780800" cy="40212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95BAC59-B182-4DEF-91EB-41EB96056189}" type="datetime1">
              <a:rPr lang="en-US" smtClean="0"/>
              <a:t>12/1/24</a:t>
            </a:fld>
            <a:endParaRPr lang="de-DE"/>
          </a:p>
        </p:txBody>
      </p:sp>
      <p:sp>
        <p:nvSpPr>
          <p:cNvPr id="6" name="Fußzeilenplatzhalter 5"/>
          <p:cNvSpPr>
            <a:spLocks noGrp="1"/>
          </p:cNvSpPr>
          <p:nvPr>
            <p:ph type="ftr" sz="quarter" idx="11"/>
          </p:nvPr>
        </p:nvSpPr>
        <p:spPr/>
        <p:txBody>
          <a:bodyPr/>
          <a:lstStyle/>
          <a:p>
            <a:r>
              <a:rPr lang="de-DE"/>
              <a:t>Diabetes Risk Prediction</a:t>
            </a:r>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32399" y="1846800"/>
            <a:ext cx="4780800" cy="40212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p>
        </p:txBody>
      </p:sp>
    </p:spTree>
    <p:extLst>
      <p:ext uri="{BB962C8B-B14F-4D97-AF65-F5344CB8AC3E}">
        <p14:creationId xmlns:p14="http://schemas.microsoft.com/office/powerpoint/2010/main" val="4268598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080000" y="1846800"/>
            <a:ext cx="6526800" cy="40212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5AC8086A-D31C-4E31-8E98-8CA8119BCECD}" type="datetime1">
              <a:rPr lang="en-US" smtClean="0"/>
              <a:t>12/1/24</a:t>
            </a:fld>
            <a:endParaRPr lang="de-DE"/>
          </a:p>
        </p:txBody>
      </p:sp>
      <p:sp>
        <p:nvSpPr>
          <p:cNvPr id="6" name="Fußzeilenplatzhalter 5"/>
          <p:cNvSpPr>
            <a:spLocks noGrp="1"/>
          </p:cNvSpPr>
          <p:nvPr>
            <p:ph type="ftr" sz="quarter" idx="11"/>
          </p:nvPr>
        </p:nvSpPr>
        <p:spPr/>
        <p:txBody>
          <a:bodyPr/>
          <a:lstStyle/>
          <a:p>
            <a:r>
              <a:rPr lang="de-DE"/>
              <a:t>Diabetes Risk Prediction</a:t>
            </a:r>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8082225" y="1846800"/>
            <a:ext cx="3032950" cy="4021200"/>
          </a:xfrm>
        </p:spPr>
        <p:txBody>
          <a:bodyPr/>
          <a:lstStyle>
            <a:lvl1pPr marL="0" indent="0">
              <a:buNone/>
              <a:defRPr sz="3200"/>
            </a:lvl1pPr>
            <a:lvl2pPr marL="457152" indent="0">
              <a:buNone/>
              <a:defRPr sz="2800"/>
            </a:lvl2pPr>
            <a:lvl3pPr marL="914305" indent="0">
              <a:buNone/>
              <a:defRPr sz="2400"/>
            </a:lvl3pPr>
            <a:lvl4pPr marL="1371457" indent="0">
              <a:buNone/>
              <a:defRPr sz="2000"/>
            </a:lvl4pPr>
            <a:lvl5pPr marL="1828610" indent="0">
              <a:buNone/>
              <a:defRPr sz="2000"/>
            </a:lvl5pPr>
            <a:lvl6pPr marL="2285761" indent="0">
              <a:buNone/>
              <a:defRPr sz="2000"/>
            </a:lvl6pPr>
            <a:lvl7pPr marL="2742914" indent="0">
              <a:buNone/>
              <a:defRPr sz="2000"/>
            </a:lvl7pPr>
            <a:lvl8pPr marL="3200066" indent="0">
              <a:buNone/>
              <a:defRPr sz="2000"/>
            </a:lvl8pPr>
            <a:lvl9pPr marL="3657219" indent="0">
              <a:buNone/>
              <a:defRPr sz="2000"/>
            </a:lvl9pPr>
          </a:lstStyle>
          <a:p>
            <a:r>
              <a:rPr lang="de-DE"/>
              <a:t>Bild durch Klicken auf Symbol hinzufügen</a:t>
            </a:r>
          </a:p>
        </p:txBody>
      </p:sp>
    </p:spTree>
    <p:extLst>
      <p:ext uri="{BB962C8B-B14F-4D97-AF65-F5344CB8AC3E}">
        <p14:creationId xmlns:p14="http://schemas.microsoft.com/office/powerpoint/2010/main" val="354936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612001"/>
            <a:ext cx="7177827" cy="1008000"/>
          </a:xfrm>
          <a:prstGeom prst="rect">
            <a:avLst/>
          </a:prstGeom>
        </p:spPr>
        <p:txBody>
          <a:bodyPr vert="horz" lIns="0" tIns="0" rIns="0" bIns="0" rtlCol="0" anchor="t">
            <a:noAutofit/>
          </a:bodyPr>
          <a:lstStyle/>
          <a:p>
            <a:r>
              <a:rPr lang="de-DE"/>
              <a:t>Titelmasterformat durch Klicken bearbeiten</a:t>
            </a:r>
          </a:p>
        </p:txBody>
      </p:sp>
      <p:sp>
        <p:nvSpPr>
          <p:cNvPr id="3" name="Textplatzhalter 2"/>
          <p:cNvSpPr>
            <a:spLocks noGrp="1"/>
          </p:cNvSpPr>
          <p:nvPr>
            <p:ph type="body" idx="1"/>
          </p:nvPr>
        </p:nvSpPr>
        <p:spPr>
          <a:xfrm>
            <a:off x="1080000" y="1845618"/>
            <a:ext cx="10035175" cy="4022382"/>
          </a:xfrm>
          <a:prstGeom prst="rect">
            <a:avLst/>
          </a:prstGeom>
        </p:spPr>
        <p:txBody>
          <a:bodyPr vert="horz" lIns="0" tIns="0" rIns="0" bIns="0" rtlCol="0" anchor="t">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080000" y="6314401"/>
            <a:ext cx="2845541" cy="180042"/>
          </a:xfrm>
          <a:prstGeom prst="rect">
            <a:avLst/>
          </a:prstGeom>
        </p:spPr>
        <p:txBody>
          <a:bodyPr vert="horz" lIns="0" tIns="0" rIns="0" bIns="0" rtlCol="0" anchor="t">
            <a:noAutofit/>
          </a:bodyPr>
          <a:lstStyle>
            <a:lvl1pPr algn="l">
              <a:defRPr sz="1200">
                <a:solidFill>
                  <a:srgbClr val="003056"/>
                </a:solidFill>
              </a:defRPr>
            </a:lvl1pPr>
          </a:lstStyle>
          <a:p>
            <a:fld id="{7E17E5F3-B1ED-438D-9611-AE57CFAF0DE2}" type="datetime1">
              <a:rPr lang="en-US" smtClean="0"/>
              <a:t>12/1/24</a:t>
            </a:fld>
            <a:endParaRPr lang="de-DE"/>
          </a:p>
        </p:txBody>
      </p:sp>
      <p:sp>
        <p:nvSpPr>
          <p:cNvPr id="5" name="Fußzeilenplatzhalter 4"/>
          <p:cNvSpPr>
            <a:spLocks noGrp="1"/>
          </p:cNvSpPr>
          <p:nvPr>
            <p:ph type="ftr" sz="quarter" idx="3"/>
          </p:nvPr>
        </p:nvSpPr>
        <p:spPr>
          <a:xfrm>
            <a:off x="1080000" y="6062400"/>
            <a:ext cx="3861805" cy="180042"/>
          </a:xfrm>
          <a:prstGeom prst="rect">
            <a:avLst/>
          </a:prstGeom>
        </p:spPr>
        <p:txBody>
          <a:bodyPr vert="horz" lIns="0" tIns="0" rIns="0" bIns="0" rtlCol="0" anchor="t">
            <a:noAutofit/>
          </a:bodyPr>
          <a:lstStyle>
            <a:lvl1pPr algn="l">
              <a:defRPr sz="1200">
                <a:solidFill>
                  <a:srgbClr val="003056"/>
                </a:solidFill>
              </a:defRPr>
            </a:lvl1pPr>
          </a:lstStyle>
          <a:p>
            <a:r>
              <a:rPr lang="de-DE"/>
              <a:t>Diabetes Risk </a:t>
            </a:r>
            <a:r>
              <a:rPr lang="de-DE" err="1"/>
              <a:t>Prediction</a:t>
            </a:r>
            <a:endParaRPr lang="de-DE"/>
          </a:p>
        </p:txBody>
      </p:sp>
      <p:sp>
        <p:nvSpPr>
          <p:cNvPr id="6" name="Foliennummernplatzhalter 5"/>
          <p:cNvSpPr>
            <a:spLocks noGrp="1"/>
          </p:cNvSpPr>
          <p:nvPr>
            <p:ph type="sldNum" sz="quarter" idx="4"/>
          </p:nvPr>
        </p:nvSpPr>
        <p:spPr>
          <a:xfrm>
            <a:off x="9720000" y="6314401"/>
            <a:ext cx="1395175" cy="180042"/>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796904" y="306000"/>
            <a:ext cx="2647705" cy="1224000"/>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hf hdr="0"/>
  <p:txStyles>
    <p:titleStyle>
      <a:lvl1pPr algn="l" defTabSz="914305" rtl="0" eaLnBrk="1" latinLnBrk="0" hangingPunct="1">
        <a:spcBef>
          <a:spcPct val="0"/>
        </a:spcBef>
        <a:buNone/>
        <a:defRPr sz="3000" b="1" kern="1200" baseline="0">
          <a:solidFill>
            <a:srgbClr val="003056"/>
          </a:solidFill>
          <a:latin typeface="+mj-lt"/>
          <a:ea typeface="+mj-ea"/>
          <a:cs typeface="+mj-cs"/>
        </a:defRPr>
      </a:lvl1pPr>
    </p:titleStyle>
    <p:body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1" algn="l" defTabSz="914305" rtl="0" eaLnBrk="1" latinLnBrk="0" hangingPunct="1">
        <a:defRPr sz="1800" kern="1200">
          <a:solidFill>
            <a:schemeClr val="tx1"/>
          </a:solidFill>
          <a:latin typeface="+mn-lt"/>
          <a:ea typeface="+mn-ea"/>
          <a:cs typeface="+mn-cs"/>
        </a:defRPr>
      </a:lvl6pPr>
      <a:lvl7pPr marL="2742914" algn="l" defTabSz="914305" rtl="0" eaLnBrk="1" latinLnBrk="0" hangingPunct="1">
        <a:defRPr sz="1800" kern="1200">
          <a:solidFill>
            <a:schemeClr val="tx1"/>
          </a:solidFill>
          <a:latin typeface="+mn-lt"/>
          <a:ea typeface="+mn-ea"/>
          <a:cs typeface="+mn-cs"/>
        </a:defRPr>
      </a:lvl7pPr>
      <a:lvl8pPr marL="3200066" algn="l" defTabSz="914305" rtl="0" eaLnBrk="1" latinLnBrk="0" hangingPunct="1">
        <a:defRPr sz="1800" kern="1200">
          <a:solidFill>
            <a:schemeClr val="tx1"/>
          </a:solidFill>
          <a:latin typeface="+mn-lt"/>
          <a:ea typeface="+mn-ea"/>
          <a:cs typeface="+mn-cs"/>
        </a:defRPr>
      </a:lvl8pPr>
      <a:lvl9pPr marL="3657219" algn="l" defTabSz="91430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27_AB64CB4E.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2F_9E84D12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1_78D61FF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2B_AEC633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F_D8CECD7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customXml" Target="../ink/ink18.xml"/><Relationship Id="rId21" Type="http://schemas.openxmlformats.org/officeDocument/2006/relationships/image" Target="../media/image26.png"/><Relationship Id="rId34" Type="http://schemas.openxmlformats.org/officeDocument/2006/relationships/image" Target="../media/image33.png"/><Relationship Id="rId42" Type="http://schemas.openxmlformats.org/officeDocument/2006/relationships/image" Target="../media/image37.png"/><Relationship Id="rId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customXml" Target="../ink/ink7.xml"/><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21.png"/><Relationship Id="rId24" Type="http://schemas.openxmlformats.org/officeDocument/2006/relationships/customXml" Target="../ink/ink11.xml"/><Relationship Id="rId32" Type="http://schemas.openxmlformats.org/officeDocument/2006/relationships/image" Target="../media/image32.png"/><Relationship Id="rId37" Type="http://schemas.openxmlformats.org/officeDocument/2006/relationships/customXml" Target="../ink/ink17.xml"/><Relationship Id="rId40" Type="http://schemas.openxmlformats.org/officeDocument/2006/relationships/image" Target="../media/image36.png"/><Relationship Id="rId45" Type="http://schemas.openxmlformats.org/officeDocument/2006/relationships/image" Target="../media/image39.png"/><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13.xml"/><Relationship Id="rId36" Type="http://schemas.openxmlformats.org/officeDocument/2006/relationships/image" Target="../media/image34.png"/><Relationship Id="rId10" Type="http://schemas.openxmlformats.org/officeDocument/2006/relationships/customXml" Target="../ink/ink4.xml"/><Relationship Id="rId19" Type="http://schemas.openxmlformats.org/officeDocument/2006/relationships/image" Target="../media/image25.png"/><Relationship Id="rId31" Type="http://schemas.openxmlformats.org/officeDocument/2006/relationships/image" Target="../media/image31.png"/><Relationship Id="rId44" Type="http://schemas.openxmlformats.org/officeDocument/2006/relationships/image" Target="../media/image38.png"/><Relationship Id="rId4" Type="http://schemas.openxmlformats.org/officeDocument/2006/relationships/customXml" Target="../ink/ink1.xml"/><Relationship Id="rId9" Type="http://schemas.openxmlformats.org/officeDocument/2006/relationships/image" Target="../media/image2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9.png"/><Relationship Id="rId30" Type="http://schemas.openxmlformats.org/officeDocument/2006/relationships/customXml" Target="../ink/ink14.xml"/><Relationship Id="rId35" Type="http://schemas.openxmlformats.org/officeDocument/2006/relationships/customXml" Target="../ink/ink16.xml"/><Relationship Id="rId43" Type="http://schemas.openxmlformats.org/officeDocument/2006/relationships/customXml" Target="../ink/ink20.xml"/><Relationship Id="rId8" Type="http://schemas.openxmlformats.org/officeDocument/2006/relationships/customXml" Target="../ink/ink3.xml"/><Relationship Id="rId3" Type="http://schemas.openxmlformats.org/officeDocument/2006/relationships/image" Target="../media/image17.png"/><Relationship Id="rId12" Type="http://schemas.openxmlformats.org/officeDocument/2006/relationships/customXml" Target="../ink/ink5.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customXml" Target="../ink/ink15.xml"/><Relationship Id="rId38" Type="http://schemas.openxmlformats.org/officeDocument/2006/relationships/image" Target="../media/image35.png"/><Relationship Id="rId46" Type="http://schemas.openxmlformats.org/officeDocument/2006/relationships/image" Target="../media/image40.png"/><Relationship Id="rId20" Type="http://schemas.openxmlformats.org/officeDocument/2006/relationships/customXml" Target="../ink/ink9.xml"/><Relationship Id="rId41" Type="http://schemas.openxmlformats.org/officeDocument/2006/relationships/customXml" Target="../ink/ink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39_6C915F4C.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37_35795DCF.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a:xfrm>
            <a:off x="1080000" y="612000"/>
            <a:ext cx="7606303" cy="468108"/>
          </a:xfrm>
        </p:spPr>
        <p:txBody>
          <a:bodyPr/>
          <a:lstStyle/>
          <a:p>
            <a:r>
              <a:rPr lang="de-DE"/>
              <a:t>Diabetes Risk </a:t>
            </a:r>
            <a:r>
              <a:rPr lang="de-DE" err="1"/>
              <a:t>Prediction</a:t>
            </a:r>
            <a:endParaRPr lang="de-DE"/>
          </a:p>
        </p:txBody>
      </p:sp>
      <p:sp>
        <p:nvSpPr>
          <p:cNvPr id="8" name="Untertitel 7"/>
          <p:cNvSpPr>
            <a:spLocks noGrp="1"/>
          </p:cNvSpPr>
          <p:nvPr>
            <p:ph type="subTitle" idx="1"/>
          </p:nvPr>
        </p:nvSpPr>
        <p:spPr>
          <a:xfrm>
            <a:off x="1080000" y="1080000"/>
            <a:ext cx="7606303" cy="396092"/>
          </a:xfrm>
        </p:spPr>
        <p:txBody>
          <a:bodyPr/>
          <a:lstStyle/>
          <a:p>
            <a:r>
              <a:rPr lang="de-DE"/>
              <a:t>IE 500 – Data Mining Project</a:t>
            </a:r>
          </a:p>
        </p:txBody>
      </p:sp>
      <p:sp>
        <p:nvSpPr>
          <p:cNvPr id="4" name="Datumsplatzhalter 3"/>
          <p:cNvSpPr>
            <a:spLocks noGrp="1"/>
          </p:cNvSpPr>
          <p:nvPr>
            <p:ph type="dt" sz="half" idx="10"/>
          </p:nvPr>
        </p:nvSpPr>
        <p:spPr/>
        <p:txBody>
          <a:bodyPr/>
          <a:lstStyle/>
          <a:p>
            <a:fld id="{6EB54316-557F-4291-8078-5237018397E5}" type="datetime1">
              <a:rPr lang="en-US" smtClean="0"/>
              <a:t>12/1/24</a:t>
            </a:fld>
            <a:endParaRPr lang="de-DE"/>
          </a:p>
        </p:txBody>
      </p:sp>
      <p:sp>
        <p:nvSpPr>
          <p:cNvPr id="5" name="Fußzeilenplatzhalter 4"/>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Tree>
    <p:extLst>
      <p:ext uri="{BB962C8B-B14F-4D97-AF65-F5344CB8AC3E}">
        <p14:creationId xmlns:p14="http://schemas.microsoft.com/office/powerpoint/2010/main" val="52397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A988E-4F42-C111-5063-09C88F8E188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0401276-C89B-B4A7-25FC-7BC36D5F4C18}"/>
              </a:ext>
            </a:extLst>
          </p:cNvPr>
          <p:cNvSpPr>
            <a:spLocks noGrp="1"/>
          </p:cNvSpPr>
          <p:nvPr>
            <p:ph type="title"/>
          </p:nvPr>
        </p:nvSpPr>
        <p:spPr/>
        <p:txBody>
          <a:bodyPr/>
          <a:lstStyle/>
          <a:p>
            <a:r>
              <a:rPr lang="en-US"/>
              <a:t>Comparison and Evaluation</a:t>
            </a:r>
            <a:br>
              <a:rPr lang="en-US"/>
            </a:br>
            <a:r>
              <a:rPr lang="en-US"/>
              <a:t>of the Best Models of Each Classifier</a:t>
            </a:r>
            <a:endParaRPr lang="en-US" b="0"/>
          </a:p>
          <a:p>
            <a:endParaRPr lang="en-US">
              <a:ea typeface="Calibri"/>
              <a:cs typeface="Calibri"/>
            </a:endParaRPr>
          </a:p>
        </p:txBody>
      </p:sp>
      <p:sp>
        <p:nvSpPr>
          <p:cNvPr id="4" name="Datumsplatzhalter 3">
            <a:extLst>
              <a:ext uri="{FF2B5EF4-FFF2-40B4-BE49-F238E27FC236}">
                <a16:creationId xmlns:a16="http://schemas.microsoft.com/office/drawing/2014/main" id="{2A27C361-7497-F1E2-0980-74BDB1F85D7D}"/>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972A5CFD-0FC2-47C6-EAE0-90197AED7FE0}"/>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16FE65CC-94A5-20AE-E5A2-5DC3DF357B8E}"/>
              </a:ext>
            </a:extLst>
          </p:cNvPr>
          <p:cNvSpPr>
            <a:spLocks noGrp="1"/>
          </p:cNvSpPr>
          <p:nvPr>
            <p:ph type="sldNum" sz="quarter" idx="12"/>
          </p:nvPr>
        </p:nvSpPr>
        <p:spPr/>
        <p:txBody>
          <a:bodyPr/>
          <a:lstStyle/>
          <a:p>
            <a:fld id="{FC0CC166-4E39-43B8-AB91-BDD1C4C9E224}" type="slidenum">
              <a:rPr lang="de-DE" smtClean="0"/>
              <a:t>10</a:t>
            </a:fld>
            <a:endParaRPr lang="de-DE"/>
          </a:p>
        </p:txBody>
      </p:sp>
      <p:graphicFrame>
        <p:nvGraphicFramePr>
          <p:cNvPr id="10" name="Inhaltsplatzhalter 9">
            <a:extLst>
              <a:ext uri="{FF2B5EF4-FFF2-40B4-BE49-F238E27FC236}">
                <a16:creationId xmlns:a16="http://schemas.microsoft.com/office/drawing/2014/main" id="{2AFBF88E-44DC-1133-ADDE-B9B9F23778AA}"/>
              </a:ext>
            </a:extLst>
          </p:cNvPr>
          <p:cNvGraphicFramePr>
            <a:graphicFrameLocks noGrp="1"/>
          </p:cNvGraphicFramePr>
          <p:nvPr>
            <p:ph sz="half" idx="1"/>
            <p:extLst>
              <p:ext uri="{D42A27DB-BD31-4B8C-83A1-F6EECF244321}">
                <p14:modId xmlns:p14="http://schemas.microsoft.com/office/powerpoint/2010/main" val="3453173928"/>
              </p:ext>
            </p:extLst>
          </p:nvPr>
        </p:nvGraphicFramePr>
        <p:xfrm>
          <a:off x="905966" y="1846800"/>
          <a:ext cx="10383243" cy="3591560"/>
        </p:xfrm>
        <a:graphic>
          <a:graphicData uri="http://schemas.openxmlformats.org/drawingml/2006/table">
            <a:tbl>
              <a:tblPr firstRow="1" bandRow="1">
                <a:tableStyleId>{125E5076-3810-47DD-B79F-674D7AD40C01}</a:tableStyleId>
              </a:tblPr>
              <a:tblGrid>
                <a:gridCol w="1206500">
                  <a:extLst>
                    <a:ext uri="{9D8B030D-6E8A-4147-A177-3AD203B41FA5}">
                      <a16:colId xmlns:a16="http://schemas.microsoft.com/office/drawing/2014/main" val="1393249637"/>
                    </a:ext>
                  </a:extLst>
                </a:gridCol>
                <a:gridCol w="1048699">
                  <a:extLst>
                    <a:ext uri="{9D8B030D-6E8A-4147-A177-3AD203B41FA5}">
                      <a16:colId xmlns:a16="http://schemas.microsoft.com/office/drawing/2014/main" val="215596344"/>
                    </a:ext>
                  </a:extLst>
                </a:gridCol>
                <a:gridCol w="1257179">
                  <a:extLst>
                    <a:ext uri="{9D8B030D-6E8A-4147-A177-3AD203B41FA5}">
                      <a16:colId xmlns:a16="http://schemas.microsoft.com/office/drawing/2014/main" val="2888684701"/>
                    </a:ext>
                  </a:extLst>
                </a:gridCol>
                <a:gridCol w="1235701">
                  <a:extLst>
                    <a:ext uri="{9D8B030D-6E8A-4147-A177-3AD203B41FA5}">
                      <a16:colId xmlns:a16="http://schemas.microsoft.com/office/drawing/2014/main" val="3682865347"/>
                    </a:ext>
                  </a:extLst>
                </a:gridCol>
                <a:gridCol w="939194">
                  <a:extLst>
                    <a:ext uri="{9D8B030D-6E8A-4147-A177-3AD203B41FA5}">
                      <a16:colId xmlns:a16="http://schemas.microsoft.com/office/drawing/2014/main" val="2982109229"/>
                    </a:ext>
                  </a:extLst>
                </a:gridCol>
                <a:gridCol w="1085140">
                  <a:extLst>
                    <a:ext uri="{9D8B030D-6E8A-4147-A177-3AD203B41FA5}">
                      <a16:colId xmlns:a16="http://schemas.microsoft.com/office/drawing/2014/main" val="1745678458"/>
                    </a:ext>
                  </a:extLst>
                </a:gridCol>
                <a:gridCol w="793248">
                  <a:extLst>
                    <a:ext uri="{9D8B030D-6E8A-4147-A177-3AD203B41FA5}">
                      <a16:colId xmlns:a16="http://schemas.microsoft.com/office/drawing/2014/main" val="326652569"/>
                    </a:ext>
                  </a:extLst>
                </a:gridCol>
                <a:gridCol w="939194">
                  <a:extLst>
                    <a:ext uri="{9D8B030D-6E8A-4147-A177-3AD203B41FA5}">
                      <a16:colId xmlns:a16="http://schemas.microsoft.com/office/drawing/2014/main" val="1262593624"/>
                    </a:ext>
                  </a:extLst>
                </a:gridCol>
                <a:gridCol w="939194">
                  <a:extLst>
                    <a:ext uri="{9D8B030D-6E8A-4147-A177-3AD203B41FA5}">
                      <a16:colId xmlns:a16="http://schemas.microsoft.com/office/drawing/2014/main" val="2331975823"/>
                    </a:ext>
                  </a:extLst>
                </a:gridCol>
                <a:gridCol w="939194">
                  <a:extLst>
                    <a:ext uri="{9D8B030D-6E8A-4147-A177-3AD203B41FA5}">
                      <a16:colId xmlns:a16="http://schemas.microsoft.com/office/drawing/2014/main" val="3530298472"/>
                    </a:ext>
                  </a:extLst>
                </a:gridCol>
              </a:tblGrid>
              <a:tr h="370840">
                <a:tc>
                  <a:txBody>
                    <a:bodyPr/>
                    <a:lstStyle/>
                    <a:p>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Baseline </a:t>
                      </a:r>
                      <a:r>
                        <a:rPr lang="de-DE" sz="1600" err="1"/>
                        <a:t>Stratified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Logistic</a:t>
                      </a:r>
                      <a:r>
                        <a:rPr lang="de-DE" sz="1600"/>
                        <a:t> Regression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Decision</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Random Forest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AdaBoost</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SVM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KNN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Nearest</a:t>
                      </a:r>
                      <a:r>
                        <a:rPr lang="de-DE" sz="1600"/>
                        <a:t> </a:t>
                      </a:r>
                      <a:r>
                        <a:rPr lang="de-DE" sz="1600" err="1"/>
                        <a:t>Centroid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Naive Bayes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extLst>
                  <a:ext uri="{0D108BD9-81ED-4DB2-BD59-A6C34878D82A}">
                    <a16:rowId xmlns:a16="http://schemas.microsoft.com/office/drawing/2014/main" val="658831306"/>
                  </a:ext>
                </a:extLst>
              </a:tr>
              <a:tr h="370840">
                <a:tc>
                  <a:txBody>
                    <a:bodyPr/>
                    <a:lstStyle/>
                    <a:p>
                      <a:r>
                        <a:rPr lang="de-DE" b="0" err="1">
                          <a:solidFill>
                            <a:srgbClr val="003056"/>
                          </a:solidFill>
                        </a:rPr>
                        <a:t>Accuracy</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endParaRPr lang="en-DE"/>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959317997"/>
                  </a:ext>
                </a:extLst>
              </a:tr>
              <a:tr h="370840">
                <a:tc>
                  <a:txBody>
                    <a:bodyPr/>
                    <a:lstStyle/>
                    <a:p>
                      <a:r>
                        <a:rPr lang="de-DE" b="0">
                          <a:solidFill>
                            <a:srgbClr val="003056"/>
                          </a:solidFill>
                        </a:rPr>
                        <a:t>Precision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a:endParaRPr lang="en-DE"/>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602992996"/>
                  </a:ext>
                </a:extLst>
              </a:tr>
              <a:tr h="370840">
                <a:tc>
                  <a:txBody>
                    <a:bodyPr/>
                    <a:lstStyle/>
                    <a:p>
                      <a:r>
                        <a:rPr lang="de-DE" b="0">
                          <a:solidFill>
                            <a:srgbClr val="003056"/>
                          </a:solidFill>
                        </a:rPr>
                        <a:t>Precision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endParaRPr lang="en-DE"/>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2422891630"/>
                  </a:ext>
                </a:extLst>
              </a:tr>
              <a:tr h="370840">
                <a:tc>
                  <a:txBody>
                    <a:bodyPr/>
                    <a:lstStyle/>
                    <a:p>
                      <a:r>
                        <a:rPr lang="de-DE" b="0">
                          <a:solidFill>
                            <a:srgbClr val="003056"/>
                          </a:solidFill>
                        </a:rPr>
                        <a:t>Recall 0</a:t>
                      </a:r>
                    </a:p>
                    <a:p>
                      <a:pPr lvl="0">
                        <a:buNone/>
                      </a:pPr>
                      <a:r>
                        <a:rPr lang="de-DE" sz="1400" b="0">
                          <a:solidFill>
                            <a:srgbClr val="003056"/>
                          </a:solidFill>
                        </a:rPr>
                        <a:t>(</a:t>
                      </a:r>
                      <a:r>
                        <a:rPr lang="de-DE" sz="1400" b="0" err="1">
                          <a:solidFill>
                            <a:srgbClr val="003056"/>
                          </a:solidFill>
                        </a:rPr>
                        <a:t>specificity</a:t>
                      </a:r>
                      <a:r>
                        <a:rPr lang="de-DE" sz="1400" b="0">
                          <a:solidFill>
                            <a:srgbClr val="003056"/>
                          </a:solidFill>
                        </a:rPr>
                        <a: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algn="ctr" defTabSz="914305" rtl="0" eaLnBrk="1" fontAlgn="b" latinLnBrk="0" hangingPunct="1"/>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2038729304"/>
                  </a:ext>
                </a:extLst>
              </a:tr>
              <a:tr h="370840">
                <a:tc>
                  <a:txBody>
                    <a:bodyPr/>
                    <a:lstStyle/>
                    <a:p>
                      <a:r>
                        <a:rPr lang="de-DE" b="0">
                          <a:solidFill>
                            <a:srgbClr val="003056"/>
                          </a:solidFill>
                        </a:rPr>
                        <a:t>Recall 1 </a:t>
                      </a:r>
                      <a:r>
                        <a:rPr lang="de-DE" sz="1400" b="0">
                          <a:solidFill>
                            <a:srgbClr val="003056"/>
                          </a:solidFill>
                        </a:rPr>
                        <a:t>(</a:t>
                      </a:r>
                      <a:r>
                        <a:rPr lang="de-DE" sz="1400" b="0" err="1">
                          <a:solidFill>
                            <a:srgbClr val="003056"/>
                          </a:solidFill>
                        </a:rPr>
                        <a:t>sensitivity</a:t>
                      </a:r>
                      <a:r>
                        <a:rPr lang="de-DE" sz="1400" b="0">
                          <a:solidFill>
                            <a:srgbClr val="003056"/>
                          </a:solidFill>
                        </a:rPr>
                        <a:t>)</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algn="ctr" defTabSz="914305" rtl="0" eaLnBrk="1" fontAlgn="b" latinLnBrk="0" hangingPunct="1"/>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1443475521"/>
                  </a:ext>
                </a:extLst>
              </a:tr>
              <a:tr h="370840">
                <a:tc>
                  <a:txBody>
                    <a:bodyPr/>
                    <a:lstStyle/>
                    <a:p>
                      <a:r>
                        <a:rPr lang="de-DE" b="0">
                          <a:solidFill>
                            <a:srgbClr val="003056"/>
                          </a:solidFill>
                        </a:rPr>
                        <a:t>F1-Score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253124950"/>
                  </a:ext>
                </a:extLst>
              </a:tr>
              <a:tr h="370840">
                <a:tc>
                  <a:txBody>
                    <a:bodyPr/>
                    <a:lstStyle/>
                    <a:p>
                      <a:r>
                        <a:rPr lang="de-DE" b="0">
                          <a:solidFill>
                            <a:srgbClr val="003056"/>
                          </a:solidFill>
                        </a:rPr>
                        <a:t>F1-Score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endParaRPr lang="en-DE" sz="1600" b="0" i="0"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3333747847"/>
                  </a:ext>
                </a:extLst>
              </a:tr>
            </a:tbl>
          </a:graphicData>
        </a:graphic>
      </p:graphicFrame>
      <p:sp>
        <p:nvSpPr>
          <p:cNvPr id="11" name="Textfeld 10">
            <a:extLst>
              <a:ext uri="{FF2B5EF4-FFF2-40B4-BE49-F238E27FC236}">
                <a16:creationId xmlns:a16="http://schemas.microsoft.com/office/drawing/2014/main" id="{B035BB65-4433-B4EF-1FB2-75417C62CD7B}"/>
              </a:ext>
            </a:extLst>
          </p:cNvPr>
          <p:cNvSpPr txBox="1"/>
          <p:nvPr/>
        </p:nvSpPr>
        <p:spPr>
          <a:xfrm>
            <a:off x="1080000" y="5596491"/>
            <a:ext cx="3573506" cy="30777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de-DE" sz="1400">
                <a:solidFill>
                  <a:srgbClr val="7F7F7F"/>
                </a:solidFill>
                <a:ea typeface="Calibri"/>
                <a:cs typeface="Calibri"/>
              </a:rPr>
              <a:t>Classes: 0 (</a:t>
            </a:r>
            <a:r>
              <a:rPr lang="de-DE" sz="1400" err="1">
                <a:solidFill>
                  <a:srgbClr val="7F7F7F"/>
                </a:solidFill>
                <a:ea typeface="Calibri"/>
                <a:cs typeface="Calibri"/>
              </a:rPr>
              <a:t>no</a:t>
            </a:r>
            <a:r>
              <a:rPr lang="de-DE" sz="1400">
                <a:solidFill>
                  <a:srgbClr val="7F7F7F"/>
                </a:solidFill>
                <a:ea typeface="Calibri"/>
                <a:cs typeface="Calibri"/>
              </a:rPr>
              <a:t>-diabetes), 1 (</a:t>
            </a:r>
            <a:r>
              <a:rPr lang="de-DE" sz="1400" err="1">
                <a:solidFill>
                  <a:srgbClr val="7F7F7F"/>
                </a:solidFill>
                <a:ea typeface="Calibri"/>
                <a:cs typeface="Calibri"/>
              </a:rPr>
              <a:t>diabetes</a:t>
            </a:r>
            <a:r>
              <a:rPr lang="de-DE" sz="1400">
                <a:solidFill>
                  <a:srgbClr val="7F7F7F"/>
                </a:solidFill>
                <a:ea typeface="Calibri"/>
                <a:cs typeface="Calibri"/>
              </a:rPr>
              <a:t>)</a:t>
            </a:r>
            <a:endParaRPr lang="de-DE" sz="1400"/>
          </a:p>
        </p:txBody>
      </p:sp>
    </p:spTree>
    <p:extLst>
      <p:ext uri="{BB962C8B-B14F-4D97-AF65-F5344CB8AC3E}">
        <p14:creationId xmlns:p14="http://schemas.microsoft.com/office/powerpoint/2010/main" val="88327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98FBB-D388-92B8-242A-A30816E331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4F4981-6B7E-E101-026E-F60463F54C7C}"/>
              </a:ext>
            </a:extLst>
          </p:cNvPr>
          <p:cNvSpPr>
            <a:spLocks noGrp="1"/>
          </p:cNvSpPr>
          <p:nvPr>
            <p:ph type="title"/>
          </p:nvPr>
        </p:nvSpPr>
        <p:spPr/>
        <p:txBody>
          <a:bodyPr/>
          <a:lstStyle/>
          <a:p>
            <a:r>
              <a:rPr lang="en-US"/>
              <a:t>Comparison and Evaluation</a:t>
            </a:r>
            <a:br>
              <a:rPr lang="en-US"/>
            </a:br>
            <a:r>
              <a:rPr lang="en-US"/>
              <a:t>of the Best Models of Each Classifier</a:t>
            </a:r>
            <a:endParaRPr lang="en-US" b="0"/>
          </a:p>
          <a:p>
            <a:endParaRPr lang="en-US">
              <a:ea typeface="Calibri"/>
              <a:cs typeface="Calibri"/>
            </a:endParaRPr>
          </a:p>
        </p:txBody>
      </p:sp>
      <p:sp>
        <p:nvSpPr>
          <p:cNvPr id="4" name="Datumsplatzhalter 3">
            <a:extLst>
              <a:ext uri="{FF2B5EF4-FFF2-40B4-BE49-F238E27FC236}">
                <a16:creationId xmlns:a16="http://schemas.microsoft.com/office/drawing/2014/main" id="{2AE5E9CC-92A2-5321-BD88-6E85DA0FFC0D}"/>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9128C6CC-6DB4-3EF4-E201-7729DFD8D6CF}"/>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1A266B06-1D7A-1A1B-7C7A-656D54FA8A9F}"/>
              </a:ext>
            </a:extLst>
          </p:cNvPr>
          <p:cNvSpPr>
            <a:spLocks noGrp="1"/>
          </p:cNvSpPr>
          <p:nvPr>
            <p:ph type="sldNum" sz="quarter" idx="12"/>
          </p:nvPr>
        </p:nvSpPr>
        <p:spPr/>
        <p:txBody>
          <a:bodyPr/>
          <a:lstStyle/>
          <a:p>
            <a:fld id="{FC0CC166-4E39-43B8-AB91-BDD1C4C9E224}" type="slidenum">
              <a:rPr lang="de-DE" smtClean="0"/>
              <a:t>11</a:t>
            </a:fld>
            <a:endParaRPr lang="de-DE"/>
          </a:p>
        </p:txBody>
      </p:sp>
      <p:graphicFrame>
        <p:nvGraphicFramePr>
          <p:cNvPr id="10" name="Inhaltsplatzhalter 9">
            <a:extLst>
              <a:ext uri="{FF2B5EF4-FFF2-40B4-BE49-F238E27FC236}">
                <a16:creationId xmlns:a16="http://schemas.microsoft.com/office/drawing/2014/main" id="{281AFF71-5FEA-2711-BF82-72C00315B530}"/>
              </a:ext>
            </a:extLst>
          </p:cNvPr>
          <p:cNvGraphicFramePr>
            <a:graphicFrameLocks noGrp="1"/>
          </p:cNvGraphicFramePr>
          <p:nvPr>
            <p:ph sz="half" idx="1"/>
            <p:extLst>
              <p:ext uri="{D42A27DB-BD31-4B8C-83A1-F6EECF244321}">
                <p14:modId xmlns:p14="http://schemas.microsoft.com/office/powerpoint/2010/main" val="290881609"/>
              </p:ext>
            </p:extLst>
          </p:nvPr>
        </p:nvGraphicFramePr>
        <p:xfrm>
          <a:off x="905966" y="1846800"/>
          <a:ext cx="10383243" cy="3591560"/>
        </p:xfrm>
        <a:graphic>
          <a:graphicData uri="http://schemas.openxmlformats.org/drawingml/2006/table">
            <a:tbl>
              <a:tblPr firstRow="1" bandRow="1">
                <a:tableStyleId>{125E5076-3810-47DD-B79F-674D7AD40C01}</a:tableStyleId>
              </a:tblPr>
              <a:tblGrid>
                <a:gridCol w="1206500">
                  <a:extLst>
                    <a:ext uri="{9D8B030D-6E8A-4147-A177-3AD203B41FA5}">
                      <a16:colId xmlns:a16="http://schemas.microsoft.com/office/drawing/2014/main" val="1393249637"/>
                    </a:ext>
                  </a:extLst>
                </a:gridCol>
                <a:gridCol w="1048699">
                  <a:extLst>
                    <a:ext uri="{9D8B030D-6E8A-4147-A177-3AD203B41FA5}">
                      <a16:colId xmlns:a16="http://schemas.microsoft.com/office/drawing/2014/main" val="215596344"/>
                    </a:ext>
                  </a:extLst>
                </a:gridCol>
                <a:gridCol w="1257179">
                  <a:extLst>
                    <a:ext uri="{9D8B030D-6E8A-4147-A177-3AD203B41FA5}">
                      <a16:colId xmlns:a16="http://schemas.microsoft.com/office/drawing/2014/main" val="2888684701"/>
                    </a:ext>
                  </a:extLst>
                </a:gridCol>
                <a:gridCol w="1235701">
                  <a:extLst>
                    <a:ext uri="{9D8B030D-6E8A-4147-A177-3AD203B41FA5}">
                      <a16:colId xmlns:a16="http://schemas.microsoft.com/office/drawing/2014/main" val="3682865347"/>
                    </a:ext>
                  </a:extLst>
                </a:gridCol>
                <a:gridCol w="939194">
                  <a:extLst>
                    <a:ext uri="{9D8B030D-6E8A-4147-A177-3AD203B41FA5}">
                      <a16:colId xmlns:a16="http://schemas.microsoft.com/office/drawing/2014/main" val="2982109229"/>
                    </a:ext>
                  </a:extLst>
                </a:gridCol>
                <a:gridCol w="1085140">
                  <a:extLst>
                    <a:ext uri="{9D8B030D-6E8A-4147-A177-3AD203B41FA5}">
                      <a16:colId xmlns:a16="http://schemas.microsoft.com/office/drawing/2014/main" val="1745678458"/>
                    </a:ext>
                  </a:extLst>
                </a:gridCol>
                <a:gridCol w="793248">
                  <a:extLst>
                    <a:ext uri="{9D8B030D-6E8A-4147-A177-3AD203B41FA5}">
                      <a16:colId xmlns:a16="http://schemas.microsoft.com/office/drawing/2014/main" val="326652569"/>
                    </a:ext>
                  </a:extLst>
                </a:gridCol>
                <a:gridCol w="939194">
                  <a:extLst>
                    <a:ext uri="{9D8B030D-6E8A-4147-A177-3AD203B41FA5}">
                      <a16:colId xmlns:a16="http://schemas.microsoft.com/office/drawing/2014/main" val="1262593624"/>
                    </a:ext>
                  </a:extLst>
                </a:gridCol>
                <a:gridCol w="939194">
                  <a:extLst>
                    <a:ext uri="{9D8B030D-6E8A-4147-A177-3AD203B41FA5}">
                      <a16:colId xmlns:a16="http://schemas.microsoft.com/office/drawing/2014/main" val="2331975823"/>
                    </a:ext>
                  </a:extLst>
                </a:gridCol>
                <a:gridCol w="939194">
                  <a:extLst>
                    <a:ext uri="{9D8B030D-6E8A-4147-A177-3AD203B41FA5}">
                      <a16:colId xmlns:a16="http://schemas.microsoft.com/office/drawing/2014/main" val="3530298472"/>
                    </a:ext>
                  </a:extLst>
                </a:gridCol>
              </a:tblGrid>
              <a:tr h="370840">
                <a:tc>
                  <a:txBody>
                    <a:bodyPr/>
                    <a:lstStyle/>
                    <a:p>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Baseline </a:t>
                      </a:r>
                      <a:r>
                        <a:rPr lang="de-DE" sz="1600" err="1"/>
                        <a:t>Stratified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Logistic</a:t>
                      </a:r>
                      <a:r>
                        <a:rPr lang="de-DE" sz="1600"/>
                        <a:t> Regression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Decision</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Random Forest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AdaBoost</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SVM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KNN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Nearest</a:t>
                      </a:r>
                      <a:r>
                        <a:rPr lang="de-DE" sz="1600"/>
                        <a:t> </a:t>
                      </a:r>
                      <a:r>
                        <a:rPr lang="de-DE" sz="1600" err="1"/>
                        <a:t>Centroid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Naive Bayes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extLst>
                  <a:ext uri="{0D108BD9-81ED-4DB2-BD59-A6C34878D82A}">
                    <a16:rowId xmlns:a16="http://schemas.microsoft.com/office/drawing/2014/main" val="658831306"/>
                  </a:ext>
                </a:extLst>
              </a:tr>
              <a:tr h="370840">
                <a:tc>
                  <a:txBody>
                    <a:bodyPr/>
                    <a:lstStyle/>
                    <a:p>
                      <a:r>
                        <a:rPr lang="de-DE" b="0" err="1">
                          <a:solidFill>
                            <a:srgbClr val="003056"/>
                          </a:solidFill>
                        </a:rPr>
                        <a:t>Accuracy</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i="1">
                          <a:solidFill>
                            <a:schemeClr val="tx1"/>
                          </a:solidFill>
                          <a:effectLst/>
                        </a:rPr>
                        <a:t>0.7343</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0.7535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0.7467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0.4792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0.7433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0.6902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0.7356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959317997"/>
                  </a:ext>
                </a:extLst>
              </a:tr>
              <a:tr h="370840">
                <a:tc>
                  <a:txBody>
                    <a:bodyPr/>
                    <a:lstStyle/>
                    <a:p>
                      <a:r>
                        <a:rPr lang="de-DE" b="0">
                          <a:solidFill>
                            <a:srgbClr val="003056"/>
                          </a:solidFill>
                        </a:rPr>
                        <a:t>Precision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a:r>
                        <a:rPr lang="en-DE" sz="1600" i="1">
                          <a:solidFill>
                            <a:schemeClr val="tx1"/>
                          </a:solidFill>
                          <a:effectLst/>
                        </a:rPr>
                        <a:t>0.8419</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0.9431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a:rPr>
                        <a:t>0.9428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0.9341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0.9303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0.9354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602992996"/>
                  </a:ext>
                </a:extLst>
              </a:tr>
              <a:tr h="370840">
                <a:tc>
                  <a:txBody>
                    <a:bodyPr/>
                    <a:lstStyle/>
                    <a:p>
                      <a:r>
                        <a:rPr lang="de-DE" b="0">
                          <a:solidFill>
                            <a:srgbClr val="003056"/>
                          </a:solidFill>
                        </a:rPr>
                        <a:t>Precision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i="1">
                          <a:solidFill>
                            <a:schemeClr val="tx1"/>
                          </a:solidFill>
                          <a:effectLst/>
                        </a:rPr>
                        <a:t>0.1547</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0.3395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0.3153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0.3583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0.3507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0.1857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0.3448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0.3051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0.3411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2422891630"/>
                  </a:ext>
                </a:extLst>
              </a:tr>
              <a:tr h="370840">
                <a:tc>
                  <a:txBody>
                    <a:bodyPr/>
                    <a:lstStyle/>
                    <a:p>
                      <a:r>
                        <a:rPr lang="de-DE" b="0">
                          <a:solidFill>
                            <a:srgbClr val="003056"/>
                          </a:solidFill>
                        </a:rPr>
                        <a:t>Recall 0</a:t>
                      </a:r>
                    </a:p>
                    <a:p>
                      <a:pPr lvl="0">
                        <a:buNone/>
                      </a:pPr>
                      <a:r>
                        <a:rPr lang="de-DE" sz="1400" b="0">
                          <a:solidFill>
                            <a:srgbClr val="003056"/>
                          </a:solidFill>
                        </a:rPr>
                        <a:t>(</a:t>
                      </a:r>
                      <a:r>
                        <a:rPr lang="de-DE" sz="1400" b="0" err="1">
                          <a:solidFill>
                            <a:srgbClr val="003056"/>
                          </a:solidFill>
                        </a:rPr>
                        <a:t>specificity</a:t>
                      </a:r>
                      <a:r>
                        <a:rPr lang="de-DE" sz="1400" b="0">
                          <a:solidFill>
                            <a:srgbClr val="003056"/>
                          </a:solidFill>
                        </a:rPr>
                        <a: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algn="ctr" defTabSz="914305" rtl="0" eaLnBrk="1" fontAlgn="b" latinLnBrk="0" hangingPunct="1"/>
                      <a:r>
                        <a:rPr lang="en-DE" sz="1600" b="1" i="1" u="none" strike="noStrike" kern="1200">
                          <a:solidFill>
                            <a:schemeClr val="tx1"/>
                          </a:solidFill>
                          <a:effectLst/>
                          <a:latin typeface="Aptos Narrow"/>
                          <a:ea typeface="+mn-ea"/>
                          <a:cs typeface="+mn-cs"/>
                        </a:rPr>
                        <a:t>0.8429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0.7205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0.684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0.7611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0.753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0.4415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0.7516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0.6779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2038729304"/>
                  </a:ext>
                </a:extLst>
              </a:tr>
              <a:tr h="370840">
                <a:tc>
                  <a:txBody>
                    <a:bodyPr/>
                    <a:lstStyle/>
                    <a:p>
                      <a:r>
                        <a:rPr lang="de-DE" b="0">
                          <a:solidFill>
                            <a:srgbClr val="003056"/>
                          </a:solidFill>
                        </a:rPr>
                        <a:t>Recall 1 </a:t>
                      </a:r>
                      <a:r>
                        <a:rPr lang="de-DE" sz="1400" b="0">
                          <a:solidFill>
                            <a:srgbClr val="003056"/>
                          </a:solidFill>
                        </a:rPr>
                        <a:t>(</a:t>
                      </a:r>
                      <a:r>
                        <a:rPr lang="de-DE" sz="1400" b="0" err="1">
                          <a:solidFill>
                            <a:srgbClr val="003056"/>
                          </a:solidFill>
                        </a:rPr>
                        <a:t>sensitivity</a:t>
                      </a:r>
                      <a:r>
                        <a:rPr lang="de-DE" sz="1400" b="0">
                          <a:solidFill>
                            <a:srgbClr val="003056"/>
                          </a:solidFill>
                        </a:rPr>
                        <a:t>)</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0.1538</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0.7678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algn="ctr" defTabSz="914305" rtl="0" eaLnBrk="1" fontAlgn="b" latinLnBrk="0" hangingPunct="1"/>
                      <a:r>
                        <a:rPr lang="en-DE" sz="1600" b="0" i="0" u="none" strike="noStrike" kern="1200">
                          <a:solidFill>
                            <a:schemeClr val="tx1"/>
                          </a:solidFill>
                          <a:effectLst/>
                          <a:latin typeface="Aptos Narrow"/>
                          <a:ea typeface="+mn-ea"/>
                          <a:cs typeface="+mn-cs"/>
                        </a:rPr>
                        <a:t>0.7781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0.7131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0.7132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0.7562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0.7279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1443475521"/>
                  </a:ext>
                </a:extLst>
              </a:tr>
              <a:tr h="370840">
                <a:tc>
                  <a:txBody>
                    <a:bodyPr/>
                    <a:lstStyle/>
                    <a:p>
                      <a:r>
                        <a:rPr lang="de-DE" b="0">
                          <a:solidFill>
                            <a:srgbClr val="003056"/>
                          </a:solidFill>
                        </a:rPr>
                        <a:t>F1-Score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1" i="1" kern="1200">
                          <a:solidFill>
                            <a:schemeClr val="tx1"/>
                          </a:solidFill>
                          <a:effectLst/>
                          <a:latin typeface="+mn-lt"/>
                          <a:ea typeface="+mn-ea"/>
                          <a:cs typeface="+mn-cs"/>
                        </a:rPr>
                        <a:t>0.8424</a:t>
                      </a:r>
                      <a:endParaRPr lang="en-DE" sz="1600" b="1"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0.7928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0.8388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0.8336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0.5882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0.8314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0.7866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0.8244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253124950"/>
                  </a:ext>
                </a:extLst>
              </a:tr>
              <a:tr h="370840">
                <a:tc>
                  <a:txBody>
                    <a:bodyPr/>
                    <a:lstStyle/>
                    <a:p>
                      <a:r>
                        <a:rPr lang="de-DE" b="0">
                          <a:solidFill>
                            <a:srgbClr val="003056"/>
                          </a:solidFill>
                        </a:rPr>
                        <a:t>F1-Score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0.1542</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0.4708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0.4488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0.477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0.4702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0.2918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0.4617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0.4348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0.4645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3333747847"/>
                  </a:ext>
                </a:extLst>
              </a:tr>
            </a:tbl>
          </a:graphicData>
        </a:graphic>
      </p:graphicFrame>
      <p:sp>
        <p:nvSpPr>
          <p:cNvPr id="11" name="Textfeld 10">
            <a:extLst>
              <a:ext uri="{FF2B5EF4-FFF2-40B4-BE49-F238E27FC236}">
                <a16:creationId xmlns:a16="http://schemas.microsoft.com/office/drawing/2014/main" id="{CCFF0542-B05B-C1B9-CC7A-85072582AA81}"/>
              </a:ext>
            </a:extLst>
          </p:cNvPr>
          <p:cNvSpPr txBox="1"/>
          <p:nvPr/>
        </p:nvSpPr>
        <p:spPr>
          <a:xfrm>
            <a:off x="1080000" y="5596491"/>
            <a:ext cx="3573506" cy="30777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de-DE" sz="1400">
                <a:solidFill>
                  <a:srgbClr val="7F7F7F"/>
                </a:solidFill>
                <a:ea typeface="Calibri"/>
                <a:cs typeface="Calibri"/>
              </a:rPr>
              <a:t>Classes: 0 (</a:t>
            </a:r>
            <a:r>
              <a:rPr lang="de-DE" sz="1400" err="1">
                <a:solidFill>
                  <a:srgbClr val="7F7F7F"/>
                </a:solidFill>
                <a:ea typeface="Calibri"/>
                <a:cs typeface="Calibri"/>
              </a:rPr>
              <a:t>no</a:t>
            </a:r>
            <a:r>
              <a:rPr lang="de-DE" sz="1400">
                <a:solidFill>
                  <a:srgbClr val="7F7F7F"/>
                </a:solidFill>
                <a:ea typeface="Calibri"/>
                <a:cs typeface="Calibri"/>
              </a:rPr>
              <a:t>-diabetes), 1 (</a:t>
            </a:r>
            <a:r>
              <a:rPr lang="de-DE" sz="1400" err="1">
                <a:solidFill>
                  <a:srgbClr val="7F7F7F"/>
                </a:solidFill>
                <a:ea typeface="Calibri"/>
                <a:cs typeface="Calibri"/>
              </a:rPr>
              <a:t>diabetes</a:t>
            </a:r>
            <a:r>
              <a:rPr lang="de-DE" sz="1400">
                <a:solidFill>
                  <a:srgbClr val="7F7F7F"/>
                </a:solidFill>
                <a:ea typeface="Calibri"/>
                <a:cs typeface="Calibri"/>
              </a:rPr>
              <a:t>)</a:t>
            </a:r>
            <a:endParaRPr lang="de-DE" sz="1400"/>
          </a:p>
        </p:txBody>
      </p:sp>
    </p:spTree>
    <p:extLst>
      <p:ext uri="{BB962C8B-B14F-4D97-AF65-F5344CB8AC3E}">
        <p14:creationId xmlns:p14="http://schemas.microsoft.com/office/powerpoint/2010/main" val="343415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7BC6C-AFFC-9F8B-FEF7-EE4004A3A48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F3B177-201E-39BA-60BF-811BEDA18115}"/>
              </a:ext>
            </a:extLst>
          </p:cNvPr>
          <p:cNvSpPr>
            <a:spLocks noGrp="1"/>
          </p:cNvSpPr>
          <p:nvPr>
            <p:ph type="title"/>
          </p:nvPr>
        </p:nvSpPr>
        <p:spPr/>
        <p:txBody>
          <a:bodyPr/>
          <a:lstStyle/>
          <a:p>
            <a:r>
              <a:rPr lang="en-US"/>
              <a:t>Comparison and Evaluation</a:t>
            </a:r>
            <a:br>
              <a:rPr lang="en-US"/>
            </a:br>
            <a:r>
              <a:rPr lang="en-US"/>
              <a:t>of the Best Models of Each Classifier</a:t>
            </a:r>
            <a:endParaRPr lang="en-US" b="0"/>
          </a:p>
          <a:p>
            <a:endParaRPr lang="en-US">
              <a:ea typeface="Calibri"/>
              <a:cs typeface="Calibri"/>
            </a:endParaRPr>
          </a:p>
        </p:txBody>
      </p:sp>
      <p:sp>
        <p:nvSpPr>
          <p:cNvPr id="4" name="Datumsplatzhalter 3">
            <a:extLst>
              <a:ext uri="{FF2B5EF4-FFF2-40B4-BE49-F238E27FC236}">
                <a16:creationId xmlns:a16="http://schemas.microsoft.com/office/drawing/2014/main" id="{29D30AEC-51DE-B8F7-141E-18CC589C5493}"/>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FDE8EAF9-BD40-2976-EEC8-8FDBA755AC41}"/>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56ADCCC0-7393-F602-3AF9-65BA44D0E784}"/>
              </a:ext>
            </a:extLst>
          </p:cNvPr>
          <p:cNvSpPr>
            <a:spLocks noGrp="1"/>
          </p:cNvSpPr>
          <p:nvPr>
            <p:ph type="sldNum" sz="quarter" idx="12"/>
          </p:nvPr>
        </p:nvSpPr>
        <p:spPr/>
        <p:txBody>
          <a:bodyPr/>
          <a:lstStyle/>
          <a:p>
            <a:fld id="{FC0CC166-4E39-43B8-AB91-BDD1C4C9E224}" type="slidenum">
              <a:rPr lang="de-DE" smtClean="0"/>
              <a:t>12</a:t>
            </a:fld>
            <a:endParaRPr lang="de-DE"/>
          </a:p>
        </p:txBody>
      </p:sp>
      <p:graphicFrame>
        <p:nvGraphicFramePr>
          <p:cNvPr id="10" name="Inhaltsplatzhalter 9">
            <a:extLst>
              <a:ext uri="{FF2B5EF4-FFF2-40B4-BE49-F238E27FC236}">
                <a16:creationId xmlns:a16="http://schemas.microsoft.com/office/drawing/2014/main" id="{055D669E-C005-9673-99EB-C0B5A123B903}"/>
              </a:ext>
            </a:extLst>
          </p:cNvPr>
          <p:cNvGraphicFramePr>
            <a:graphicFrameLocks noGrp="1"/>
          </p:cNvGraphicFramePr>
          <p:nvPr>
            <p:ph sz="half" idx="1"/>
            <p:extLst>
              <p:ext uri="{D42A27DB-BD31-4B8C-83A1-F6EECF244321}">
                <p14:modId xmlns:p14="http://schemas.microsoft.com/office/powerpoint/2010/main" val="1199999359"/>
              </p:ext>
            </p:extLst>
          </p:nvPr>
        </p:nvGraphicFramePr>
        <p:xfrm>
          <a:off x="436369" y="1846800"/>
          <a:ext cx="11322437" cy="3586480"/>
        </p:xfrm>
        <a:graphic>
          <a:graphicData uri="http://schemas.openxmlformats.org/drawingml/2006/table">
            <a:tbl>
              <a:tblPr firstRow="1" bandRow="1">
                <a:tableStyleId>{125E5076-3810-47DD-B79F-674D7AD40C01}</a:tableStyleId>
              </a:tblPr>
              <a:tblGrid>
                <a:gridCol w="1206500">
                  <a:extLst>
                    <a:ext uri="{9D8B030D-6E8A-4147-A177-3AD203B41FA5}">
                      <a16:colId xmlns:a16="http://schemas.microsoft.com/office/drawing/2014/main" val="1393249637"/>
                    </a:ext>
                  </a:extLst>
                </a:gridCol>
                <a:gridCol w="1048699">
                  <a:extLst>
                    <a:ext uri="{9D8B030D-6E8A-4147-A177-3AD203B41FA5}">
                      <a16:colId xmlns:a16="http://schemas.microsoft.com/office/drawing/2014/main" val="215596344"/>
                    </a:ext>
                  </a:extLst>
                </a:gridCol>
                <a:gridCol w="1257179">
                  <a:extLst>
                    <a:ext uri="{9D8B030D-6E8A-4147-A177-3AD203B41FA5}">
                      <a16:colId xmlns:a16="http://schemas.microsoft.com/office/drawing/2014/main" val="2888684701"/>
                    </a:ext>
                  </a:extLst>
                </a:gridCol>
                <a:gridCol w="1235701">
                  <a:extLst>
                    <a:ext uri="{9D8B030D-6E8A-4147-A177-3AD203B41FA5}">
                      <a16:colId xmlns:a16="http://schemas.microsoft.com/office/drawing/2014/main" val="3682865347"/>
                    </a:ext>
                  </a:extLst>
                </a:gridCol>
                <a:gridCol w="939194">
                  <a:extLst>
                    <a:ext uri="{9D8B030D-6E8A-4147-A177-3AD203B41FA5}">
                      <a16:colId xmlns:a16="http://schemas.microsoft.com/office/drawing/2014/main" val="2982109229"/>
                    </a:ext>
                  </a:extLst>
                </a:gridCol>
                <a:gridCol w="1085140">
                  <a:extLst>
                    <a:ext uri="{9D8B030D-6E8A-4147-A177-3AD203B41FA5}">
                      <a16:colId xmlns:a16="http://schemas.microsoft.com/office/drawing/2014/main" val="1745678458"/>
                    </a:ext>
                  </a:extLst>
                </a:gridCol>
                <a:gridCol w="793248">
                  <a:extLst>
                    <a:ext uri="{9D8B030D-6E8A-4147-A177-3AD203B41FA5}">
                      <a16:colId xmlns:a16="http://schemas.microsoft.com/office/drawing/2014/main" val="326652569"/>
                    </a:ext>
                  </a:extLst>
                </a:gridCol>
                <a:gridCol w="939194">
                  <a:extLst>
                    <a:ext uri="{9D8B030D-6E8A-4147-A177-3AD203B41FA5}">
                      <a16:colId xmlns:a16="http://schemas.microsoft.com/office/drawing/2014/main" val="1262593624"/>
                    </a:ext>
                  </a:extLst>
                </a:gridCol>
                <a:gridCol w="939194">
                  <a:extLst>
                    <a:ext uri="{9D8B030D-6E8A-4147-A177-3AD203B41FA5}">
                      <a16:colId xmlns:a16="http://schemas.microsoft.com/office/drawing/2014/main" val="2331975823"/>
                    </a:ext>
                  </a:extLst>
                </a:gridCol>
                <a:gridCol w="939194">
                  <a:extLst>
                    <a:ext uri="{9D8B030D-6E8A-4147-A177-3AD203B41FA5}">
                      <a16:colId xmlns:a16="http://schemas.microsoft.com/office/drawing/2014/main" val="3530298472"/>
                    </a:ext>
                  </a:extLst>
                </a:gridCol>
                <a:gridCol w="939194">
                  <a:extLst>
                    <a:ext uri="{9D8B030D-6E8A-4147-A177-3AD203B41FA5}">
                      <a16:colId xmlns:a16="http://schemas.microsoft.com/office/drawing/2014/main" val="3367820874"/>
                    </a:ext>
                  </a:extLst>
                </a:gridCol>
              </a:tblGrid>
              <a:tr h="370840">
                <a:tc>
                  <a:txBody>
                    <a:bodyPr/>
                    <a:lstStyle/>
                    <a:p>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Baseline </a:t>
                      </a:r>
                      <a:r>
                        <a:rPr lang="de-DE" sz="1600" err="1"/>
                        <a:t>Stratified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Logistic</a:t>
                      </a:r>
                      <a:r>
                        <a:rPr lang="de-DE" sz="1600"/>
                        <a:t> Regression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Decision</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Random Forest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AdaBoost</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SVM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KNN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Nearest</a:t>
                      </a:r>
                      <a:r>
                        <a:rPr lang="de-DE" sz="1600"/>
                        <a:t> </a:t>
                      </a:r>
                      <a:r>
                        <a:rPr lang="de-DE" sz="1600" err="1"/>
                        <a:t>Centroid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Naive Bayes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Neural</a:t>
                      </a:r>
                      <a:r>
                        <a:rPr lang="de-DE" sz="1600"/>
                        <a:t> Network</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extLst>
                  <a:ext uri="{0D108BD9-81ED-4DB2-BD59-A6C34878D82A}">
                    <a16:rowId xmlns:a16="http://schemas.microsoft.com/office/drawing/2014/main" val="658831306"/>
                  </a:ext>
                </a:extLst>
              </a:tr>
              <a:tr h="370840">
                <a:tc>
                  <a:txBody>
                    <a:bodyPr/>
                    <a:lstStyle/>
                    <a:p>
                      <a:r>
                        <a:rPr lang="de-DE" b="0" err="1">
                          <a:solidFill>
                            <a:srgbClr val="003056"/>
                          </a:solidFill>
                        </a:rPr>
                        <a:t>Accuracy</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b="0" i="1">
                          <a:solidFill>
                            <a:schemeClr val="tx1"/>
                          </a:solidFill>
                          <a:effectLst/>
                        </a:rPr>
                        <a:t>0.7343</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0.7535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0.7467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0.4792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0.7433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0.6902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0.7356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0.7775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959317997"/>
                  </a:ext>
                </a:extLst>
              </a:tr>
              <a:tr h="370840">
                <a:tc>
                  <a:txBody>
                    <a:bodyPr/>
                    <a:lstStyle/>
                    <a:p>
                      <a:r>
                        <a:rPr lang="de-DE" b="0">
                          <a:solidFill>
                            <a:srgbClr val="003056"/>
                          </a:solidFill>
                        </a:rPr>
                        <a:t>Precision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a:r>
                        <a:rPr lang="en-DE" sz="1600" b="0" i="1">
                          <a:solidFill>
                            <a:schemeClr val="tx1"/>
                          </a:solidFill>
                          <a:effectLst/>
                        </a:rPr>
                        <a:t>0.8419</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0.9431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a:rPr>
                        <a:t>0.9428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0.9341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0.9303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0.9354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0.9191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602992996"/>
                  </a:ext>
                </a:extLst>
              </a:tr>
              <a:tr h="370840">
                <a:tc>
                  <a:txBody>
                    <a:bodyPr/>
                    <a:lstStyle/>
                    <a:p>
                      <a:r>
                        <a:rPr lang="de-DE" b="0">
                          <a:solidFill>
                            <a:srgbClr val="003056"/>
                          </a:solidFill>
                        </a:rPr>
                        <a:t>Precision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b="0" i="1">
                          <a:solidFill>
                            <a:schemeClr val="tx1"/>
                          </a:solidFill>
                          <a:effectLst/>
                        </a:rPr>
                        <a:t>0.1547</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0.3395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0.3153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0.3583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0.3507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0.1857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0.3448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0.3051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0.3411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0.3753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422891630"/>
                  </a:ext>
                </a:extLst>
              </a:tr>
              <a:tr h="370840">
                <a:tc>
                  <a:txBody>
                    <a:bodyPr/>
                    <a:lstStyle/>
                    <a:p>
                      <a:r>
                        <a:rPr lang="de-DE" b="0">
                          <a:solidFill>
                            <a:srgbClr val="003056"/>
                          </a:solidFill>
                        </a:rPr>
                        <a:t>Recall 0</a:t>
                      </a:r>
                    </a:p>
                    <a:p>
                      <a:pPr lvl="0">
                        <a:buNone/>
                      </a:pPr>
                      <a:r>
                        <a:rPr lang="de-DE" sz="1400" b="0">
                          <a:solidFill>
                            <a:srgbClr val="003056"/>
                          </a:solidFill>
                        </a:rPr>
                        <a:t>(</a:t>
                      </a:r>
                      <a:r>
                        <a:rPr lang="de-DE" sz="1400" b="0" err="1">
                          <a:solidFill>
                            <a:srgbClr val="003056"/>
                          </a:solidFill>
                        </a:rPr>
                        <a:t>specificity</a:t>
                      </a:r>
                      <a:r>
                        <a:rPr lang="de-DE" sz="1400" b="0">
                          <a:solidFill>
                            <a:srgbClr val="003056"/>
                          </a:solidFill>
                        </a:rPr>
                        <a: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1" i="1" kern="1200">
                          <a:solidFill>
                            <a:schemeClr val="tx1"/>
                          </a:solidFill>
                          <a:effectLst/>
                          <a:latin typeface="+mn-lt"/>
                          <a:ea typeface="+mn-ea"/>
                          <a:cs typeface="+mn-cs"/>
                        </a:rPr>
                        <a:t>0.8429</a:t>
                      </a:r>
                      <a:endParaRPr lang="en-DE" sz="1600" b="1"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0.7205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0.684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0.7611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0.753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0.4415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0.7516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0.6779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0.8068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038729304"/>
                  </a:ext>
                </a:extLst>
              </a:tr>
              <a:tr h="370840">
                <a:tc>
                  <a:txBody>
                    <a:bodyPr/>
                    <a:lstStyle/>
                    <a:p>
                      <a:r>
                        <a:rPr lang="de-DE" b="0">
                          <a:solidFill>
                            <a:srgbClr val="003056"/>
                          </a:solidFill>
                        </a:rPr>
                        <a:t>Recall 1 </a:t>
                      </a:r>
                      <a:r>
                        <a:rPr lang="de-DE" sz="1400" b="0">
                          <a:solidFill>
                            <a:srgbClr val="003056"/>
                          </a:solidFill>
                        </a:rPr>
                        <a:t>(</a:t>
                      </a:r>
                      <a:r>
                        <a:rPr lang="de-DE" sz="1400" b="0" err="1">
                          <a:solidFill>
                            <a:srgbClr val="003056"/>
                          </a:solidFill>
                        </a:rPr>
                        <a:t>sensitivity</a:t>
                      </a:r>
                      <a:r>
                        <a:rPr lang="de-DE" sz="1400" b="0">
                          <a:solidFill>
                            <a:srgbClr val="003056"/>
                          </a:solidFill>
                        </a:rPr>
                        <a:t>)</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0.1538</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0.7678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0.7781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a:rPr>
                        <a:t>0.7131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0.7132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0.7562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0.7279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0.6205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1443475521"/>
                  </a:ext>
                </a:extLst>
              </a:tr>
              <a:tr h="370840">
                <a:tc>
                  <a:txBody>
                    <a:bodyPr/>
                    <a:lstStyle/>
                    <a:p>
                      <a:r>
                        <a:rPr lang="de-DE" b="0">
                          <a:solidFill>
                            <a:srgbClr val="003056"/>
                          </a:solidFill>
                        </a:rPr>
                        <a:t>F1-Score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1" i="1" kern="1200">
                          <a:solidFill>
                            <a:schemeClr val="tx1"/>
                          </a:solidFill>
                          <a:effectLst/>
                          <a:latin typeface="+mn-lt"/>
                          <a:ea typeface="+mn-ea"/>
                          <a:cs typeface="+mn-cs"/>
                        </a:rPr>
                        <a:t>0.8424</a:t>
                      </a:r>
                      <a:endParaRPr lang="de-DE" sz="1600" b="1" i="1" u="none" strike="noStrike">
                        <a:solidFill>
                          <a:schemeClr val="tx1"/>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0.7928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0.8388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DE" sz="1600" b="0" i="0" u="none" strike="noStrike">
                          <a:solidFill>
                            <a:schemeClr val="tx1"/>
                          </a:solidFill>
                          <a:effectLst/>
                          <a:latin typeface="Aptos Narrow"/>
                        </a:rPr>
                        <a:t>0.8336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0.5882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0.8314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0.7866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a:rPr>
                        <a:t>0.8244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0.8593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253124950"/>
                  </a:ext>
                </a:extLst>
              </a:tr>
              <a:tr h="0">
                <a:tc>
                  <a:txBody>
                    <a:bodyPr/>
                    <a:lstStyle/>
                    <a:p>
                      <a:r>
                        <a:rPr lang="de-DE" b="0">
                          <a:solidFill>
                            <a:srgbClr val="003056"/>
                          </a:solidFill>
                        </a:rPr>
                        <a:t>F1-Score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0.1542</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0.4708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0.4488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0.477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a:rPr>
                        <a:t>0.4702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0.2918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0.4617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0.4348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a:rPr>
                        <a:t>0.4645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0.4677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3333747847"/>
                  </a:ext>
                </a:extLst>
              </a:tr>
            </a:tbl>
          </a:graphicData>
        </a:graphic>
      </p:graphicFrame>
      <p:sp>
        <p:nvSpPr>
          <p:cNvPr id="11" name="Textfeld 10">
            <a:extLst>
              <a:ext uri="{FF2B5EF4-FFF2-40B4-BE49-F238E27FC236}">
                <a16:creationId xmlns:a16="http://schemas.microsoft.com/office/drawing/2014/main" id="{38969A31-311D-D9DE-E524-62A00B379101}"/>
              </a:ext>
            </a:extLst>
          </p:cNvPr>
          <p:cNvSpPr txBox="1"/>
          <p:nvPr/>
        </p:nvSpPr>
        <p:spPr>
          <a:xfrm>
            <a:off x="1080000" y="5596491"/>
            <a:ext cx="3573506" cy="30777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de-DE" sz="1400">
                <a:solidFill>
                  <a:srgbClr val="7F7F7F"/>
                </a:solidFill>
                <a:ea typeface="Calibri"/>
                <a:cs typeface="Calibri"/>
              </a:rPr>
              <a:t>Classes: 0 (no-diabetes), 1 (</a:t>
            </a:r>
            <a:r>
              <a:rPr lang="de-DE" sz="1400" err="1">
                <a:solidFill>
                  <a:srgbClr val="7F7F7F"/>
                </a:solidFill>
                <a:ea typeface="Calibri"/>
                <a:cs typeface="Calibri"/>
              </a:rPr>
              <a:t>diabetes</a:t>
            </a:r>
            <a:r>
              <a:rPr lang="de-DE" sz="1400">
                <a:solidFill>
                  <a:srgbClr val="7F7F7F"/>
                </a:solidFill>
                <a:ea typeface="Calibri"/>
                <a:cs typeface="Calibri"/>
              </a:rPr>
              <a:t>)</a:t>
            </a:r>
            <a:endParaRPr lang="de-DE" sz="1400"/>
          </a:p>
        </p:txBody>
      </p:sp>
    </p:spTree>
    <p:extLst>
      <p:ext uri="{BB962C8B-B14F-4D97-AF65-F5344CB8AC3E}">
        <p14:creationId xmlns:p14="http://schemas.microsoft.com/office/powerpoint/2010/main" val="2875509582"/>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34D8D-0C05-9245-9064-6A65486DB0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E0E2ED-20C3-3EBA-EE03-D875C8E7BE06}"/>
              </a:ext>
            </a:extLst>
          </p:cNvPr>
          <p:cNvSpPr>
            <a:spLocks noGrp="1"/>
          </p:cNvSpPr>
          <p:nvPr>
            <p:ph type="title"/>
          </p:nvPr>
        </p:nvSpPr>
        <p:spPr/>
        <p:txBody>
          <a:bodyPr/>
          <a:lstStyle/>
          <a:p>
            <a:r>
              <a:rPr lang="en-US"/>
              <a:t>Evaluation</a:t>
            </a:r>
          </a:p>
        </p:txBody>
      </p:sp>
      <p:sp>
        <p:nvSpPr>
          <p:cNvPr id="4" name="Datumsplatzhalter 3">
            <a:extLst>
              <a:ext uri="{FF2B5EF4-FFF2-40B4-BE49-F238E27FC236}">
                <a16:creationId xmlns:a16="http://schemas.microsoft.com/office/drawing/2014/main" id="{8BB0C93D-5990-783E-510D-64929DBE8634}"/>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97F5FAC2-95C2-1D46-AF70-C21F9CF397A0}"/>
              </a:ext>
            </a:extLst>
          </p:cNvPr>
          <p:cNvSpPr>
            <a:spLocks noGrp="1"/>
          </p:cNvSpPr>
          <p:nvPr>
            <p:ph type="ftr" sz="quarter" idx="11"/>
          </p:nvPr>
        </p:nvSpPr>
        <p:spPr/>
        <p:txBody>
          <a:bodyPr/>
          <a:lstStyle/>
          <a:p>
            <a:r>
              <a:rPr lang="de-DE"/>
              <a:t>Diabetes Risk Prediction</a:t>
            </a:r>
          </a:p>
        </p:txBody>
      </p:sp>
      <p:sp>
        <p:nvSpPr>
          <p:cNvPr id="6" name="Foliennummernplatzhalter 5">
            <a:extLst>
              <a:ext uri="{FF2B5EF4-FFF2-40B4-BE49-F238E27FC236}">
                <a16:creationId xmlns:a16="http://schemas.microsoft.com/office/drawing/2014/main" id="{B501D7D6-2C1A-DBEE-5E5D-033E8AB88811}"/>
              </a:ext>
            </a:extLst>
          </p:cNvPr>
          <p:cNvSpPr>
            <a:spLocks noGrp="1"/>
          </p:cNvSpPr>
          <p:nvPr>
            <p:ph type="sldNum" sz="quarter" idx="12"/>
          </p:nvPr>
        </p:nvSpPr>
        <p:spPr/>
        <p:txBody>
          <a:bodyPr/>
          <a:lstStyle/>
          <a:p>
            <a:fld id="{FC0CC166-4E39-43B8-AB91-BDD1C4C9E224}" type="slidenum">
              <a:rPr lang="de-DE" smtClean="0"/>
              <a:t>13</a:t>
            </a:fld>
            <a:endParaRPr lang="de-DE"/>
          </a:p>
        </p:txBody>
      </p:sp>
      <p:sp>
        <p:nvSpPr>
          <p:cNvPr id="12" name="TextBox 11">
            <a:extLst>
              <a:ext uri="{FF2B5EF4-FFF2-40B4-BE49-F238E27FC236}">
                <a16:creationId xmlns:a16="http://schemas.microsoft.com/office/drawing/2014/main" id="{71715AAC-5126-E298-497E-6B408D5E6A14}"/>
              </a:ext>
            </a:extLst>
          </p:cNvPr>
          <p:cNvSpPr txBox="1"/>
          <p:nvPr/>
        </p:nvSpPr>
        <p:spPr>
          <a:xfrm>
            <a:off x="969149" y="5696528"/>
            <a:ext cx="4774065" cy="276999"/>
          </a:xfrm>
          <a:prstGeom prst="rect">
            <a:avLst/>
          </a:prstGeom>
          <a:noFill/>
        </p:spPr>
        <p:txBody>
          <a:bodyPr wrap="square" lIns="91440" tIns="45720" rIns="91440" bIns="45720" rtlCol="0" anchor="t">
            <a:spAutoFit/>
          </a:bodyPr>
          <a:lstStyle/>
          <a:p>
            <a:pPr algn="ctr"/>
            <a:r>
              <a:rPr lang="en-DE" sz="1200">
                <a:solidFill>
                  <a:srgbClr val="7F7F7F"/>
                </a:solidFill>
              </a:rPr>
              <a:t>Fig 1: Precision-Recall Curve with Average Precision (AP)</a:t>
            </a:r>
          </a:p>
        </p:txBody>
      </p:sp>
      <p:sp>
        <p:nvSpPr>
          <p:cNvPr id="13" name="TextBox 12">
            <a:extLst>
              <a:ext uri="{FF2B5EF4-FFF2-40B4-BE49-F238E27FC236}">
                <a16:creationId xmlns:a16="http://schemas.microsoft.com/office/drawing/2014/main" id="{CF86DBFC-82BC-E7F8-C694-4017FF5AB3BF}"/>
              </a:ext>
            </a:extLst>
          </p:cNvPr>
          <p:cNvSpPr txBox="1"/>
          <p:nvPr/>
        </p:nvSpPr>
        <p:spPr>
          <a:xfrm>
            <a:off x="6451962" y="5696528"/>
            <a:ext cx="4774065" cy="276999"/>
          </a:xfrm>
          <a:prstGeom prst="rect">
            <a:avLst/>
          </a:prstGeom>
          <a:noFill/>
        </p:spPr>
        <p:txBody>
          <a:bodyPr wrap="square" lIns="91440" tIns="45720" rIns="91440" bIns="45720" rtlCol="0" anchor="t">
            <a:spAutoFit/>
          </a:bodyPr>
          <a:lstStyle/>
          <a:p>
            <a:pPr algn="ctr"/>
            <a:r>
              <a:rPr lang="en-DE" sz="1200">
                <a:solidFill>
                  <a:srgbClr val="7F7F7F"/>
                </a:solidFill>
              </a:rPr>
              <a:t>Fig 2: Zoomed in Precision-Recall Curve</a:t>
            </a:r>
          </a:p>
        </p:txBody>
      </p:sp>
      <p:pic>
        <p:nvPicPr>
          <p:cNvPr id="3" name="Picture 2">
            <a:extLst>
              <a:ext uri="{FF2B5EF4-FFF2-40B4-BE49-F238E27FC236}">
                <a16:creationId xmlns:a16="http://schemas.microsoft.com/office/drawing/2014/main" id="{9658E956-A70F-EC88-19C4-4E881D161E7F}"/>
              </a:ext>
            </a:extLst>
          </p:cNvPr>
          <p:cNvPicPr>
            <a:picLocks noChangeAspect="1"/>
          </p:cNvPicPr>
          <p:nvPr/>
        </p:nvPicPr>
        <p:blipFill>
          <a:blip r:embed="rId3"/>
          <a:stretch>
            <a:fillRect/>
          </a:stretch>
        </p:blipFill>
        <p:spPr>
          <a:xfrm>
            <a:off x="726714" y="1243069"/>
            <a:ext cx="5016500" cy="4381500"/>
          </a:xfrm>
          <a:prstGeom prst="rect">
            <a:avLst/>
          </a:prstGeom>
        </p:spPr>
      </p:pic>
      <p:pic>
        <p:nvPicPr>
          <p:cNvPr id="7" name="Picture 6">
            <a:extLst>
              <a:ext uri="{FF2B5EF4-FFF2-40B4-BE49-F238E27FC236}">
                <a16:creationId xmlns:a16="http://schemas.microsoft.com/office/drawing/2014/main" id="{4A2B2745-217B-7922-265E-CBC0BFA5986A}"/>
              </a:ext>
            </a:extLst>
          </p:cNvPr>
          <p:cNvPicPr>
            <a:picLocks noChangeAspect="1"/>
          </p:cNvPicPr>
          <p:nvPr/>
        </p:nvPicPr>
        <p:blipFill>
          <a:blip r:embed="rId4"/>
          <a:stretch>
            <a:fillRect/>
          </a:stretch>
        </p:blipFill>
        <p:spPr>
          <a:xfrm>
            <a:off x="6330744" y="1239044"/>
            <a:ext cx="5016500" cy="4381500"/>
          </a:xfrm>
          <a:prstGeom prst="rect">
            <a:avLst/>
          </a:prstGeom>
        </p:spPr>
      </p:pic>
    </p:spTree>
    <p:extLst>
      <p:ext uri="{BB962C8B-B14F-4D97-AF65-F5344CB8AC3E}">
        <p14:creationId xmlns:p14="http://schemas.microsoft.com/office/powerpoint/2010/main" val="2659504423"/>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D6790-C323-9843-4B5C-96FB00DA60D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9CF180B-45F1-AD00-EDE2-42AE6DE0CC7C}"/>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EC2B776F-E2C6-009B-D6AF-0184BCB62266}"/>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63E2B7FE-B204-A0F5-232A-C3785891499B}"/>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258810E6-64FB-28AF-610D-1C65F75FABA6}"/>
              </a:ext>
            </a:extLst>
          </p:cNvPr>
          <p:cNvSpPr>
            <a:spLocks noGrp="1"/>
          </p:cNvSpPr>
          <p:nvPr>
            <p:ph type="sldNum" sz="quarter" idx="12"/>
          </p:nvPr>
        </p:nvSpPr>
        <p:spPr/>
        <p:txBody>
          <a:bodyPr/>
          <a:lstStyle/>
          <a:p>
            <a:fld id="{FC0CC166-4E39-43B8-AB91-BDD1C4C9E224}" type="slidenum">
              <a:rPr lang="en-US" noProof="0" smtClean="0"/>
              <a:t>14</a:t>
            </a:fld>
            <a:endParaRPr lang="en-US" noProof="0"/>
          </a:p>
        </p:txBody>
      </p:sp>
      <p:sp>
        <p:nvSpPr>
          <p:cNvPr id="16" name="Pfeil: Chevron 15">
            <a:extLst>
              <a:ext uri="{FF2B5EF4-FFF2-40B4-BE49-F238E27FC236}">
                <a16:creationId xmlns:a16="http://schemas.microsoft.com/office/drawing/2014/main" id="{E251F7B7-32CC-B409-DC01-D83AB6EBFA7A}"/>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9" name="Pfeil: Chevron 18">
            <a:extLst>
              <a:ext uri="{FF2B5EF4-FFF2-40B4-BE49-F238E27FC236}">
                <a16:creationId xmlns:a16="http://schemas.microsoft.com/office/drawing/2014/main" id="{88071968-1A8C-9E5D-8283-269900D6328E}"/>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p>
        </p:txBody>
      </p:sp>
      <p:sp>
        <p:nvSpPr>
          <p:cNvPr id="22" name="Pfeil: Chevron 21">
            <a:extLst>
              <a:ext uri="{FF2B5EF4-FFF2-40B4-BE49-F238E27FC236}">
                <a16:creationId xmlns:a16="http://schemas.microsoft.com/office/drawing/2014/main" id="{8C13E871-CF30-60CD-A848-2752A29E71F1}"/>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Models</a:t>
            </a:r>
            <a:endParaRPr lang="de-DE">
              <a:solidFill>
                <a:srgbClr val="003056"/>
              </a:solidFill>
              <a:ea typeface="Calibri"/>
              <a:cs typeface="Calibri"/>
            </a:endParaRPr>
          </a:p>
        </p:txBody>
      </p:sp>
      <p:sp>
        <p:nvSpPr>
          <p:cNvPr id="25" name="Pfeil: Chevron 24">
            <a:extLst>
              <a:ext uri="{FF2B5EF4-FFF2-40B4-BE49-F238E27FC236}">
                <a16:creationId xmlns:a16="http://schemas.microsoft.com/office/drawing/2014/main" id="{FBE78099-9649-666C-7C64-66C41E2BF029}"/>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ea typeface="Calibri"/>
                <a:cs typeface="Calibri"/>
              </a:rPr>
              <a:t>Metrics</a:t>
            </a:r>
            <a:endParaRPr lang="de-DE">
              <a:solidFill>
                <a:schemeClr val="bg1"/>
              </a:solidFill>
              <a:ea typeface="Calibri"/>
              <a:cs typeface="Calibri"/>
            </a:endParaRPr>
          </a:p>
        </p:txBody>
      </p:sp>
      <p:sp>
        <p:nvSpPr>
          <p:cNvPr id="28" name="Pfeil: Chevron 27">
            <a:extLst>
              <a:ext uri="{FF2B5EF4-FFF2-40B4-BE49-F238E27FC236}">
                <a16:creationId xmlns:a16="http://schemas.microsoft.com/office/drawing/2014/main" id="{FADF7F10-F6CC-3447-CFD0-B4CB962CEA52}"/>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spTree>
    <p:extLst>
      <p:ext uri="{BB962C8B-B14F-4D97-AF65-F5344CB8AC3E}">
        <p14:creationId xmlns:p14="http://schemas.microsoft.com/office/powerpoint/2010/main" val="209297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C81A1-32F3-C4DC-CB30-C3FC5C2E00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02ADD77-BC47-680D-E260-39FDAD72E156}"/>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E109C4E7-C27D-0CD4-B3E3-5F5ED92B63AC}"/>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EF8FBCBF-30E1-0384-7F3A-47CBAF3D8068}"/>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74C4D4B8-CAE1-D37C-3E2D-2A355AD9EABC}"/>
              </a:ext>
            </a:extLst>
          </p:cNvPr>
          <p:cNvSpPr>
            <a:spLocks noGrp="1"/>
          </p:cNvSpPr>
          <p:nvPr>
            <p:ph type="sldNum" sz="quarter" idx="12"/>
          </p:nvPr>
        </p:nvSpPr>
        <p:spPr/>
        <p:txBody>
          <a:bodyPr/>
          <a:lstStyle/>
          <a:p>
            <a:fld id="{FC0CC166-4E39-43B8-AB91-BDD1C4C9E224}" type="slidenum">
              <a:rPr lang="en-US" noProof="0" smtClean="0"/>
              <a:t>15</a:t>
            </a:fld>
            <a:endParaRPr lang="en-US" noProof="0"/>
          </a:p>
        </p:txBody>
      </p:sp>
      <p:sp>
        <p:nvSpPr>
          <p:cNvPr id="4" name="Inhaltsplatzhalter 9">
            <a:extLst>
              <a:ext uri="{FF2B5EF4-FFF2-40B4-BE49-F238E27FC236}">
                <a16:creationId xmlns:a16="http://schemas.microsoft.com/office/drawing/2014/main" id="{7DEFAD2E-566B-7C30-0937-F1358F3FE748}"/>
              </a:ext>
            </a:extLst>
          </p:cNvPr>
          <p:cNvSpPr txBox="1">
            <a:spLocks/>
          </p:cNvSpPr>
          <p:nvPr/>
        </p:nvSpPr>
        <p:spPr>
          <a:xfrm>
            <a:off x="642017" y="4396547"/>
            <a:ext cx="2900379" cy="42171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Imbalanced Dataset</a:t>
            </a:r>
            <a:endParaRPr lang="de-DE"/>
          </a:p>
        </p:txBody>
      </p:sp>
      <p:sp>
        <p:nvSpPr>
          <p:cNvPr id="12" name="Inhaltsplatzhalter 9">
            <a:extLst>
              <a:ext uri="{FF2B5EF4-FFF2-40B4-BE49-F238E27FC236}">
                <a16:creationId xmlns:a16="http://schemas.microsoft.com/office/drawing/2014/main" id="{E846B817-1862-FB56-058C-D1F79579D23B}"/>
              </a:ext>
            </a:extLst>
          </p:cNvPr>
          <p:cNvSpPr txBox="1">
            <a:spLocks/>
          </p:cNvSpPr>
          <p:nvPr/>
        </p:nvSpPr>
        <p:spPr>
          <a:xfrm>
            <a:off x="642017" y="4761385"/>
            <a:ext cx="2900379" cy="79567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No Diabetes (0): 86.07%</a:t>
            </a:r>
          </a:p>
          <a:p>
            <a:pPr marL="269875" indent="-182563">
              <a:spcBef>
                <a:spcPts val="0"/>
              </a:spcBef>
            </a:pPr>
            <a:r>
              <a:rPr lang="en-US" sz="1800">
                <a:ea typeface="Calibri"/>
                <a:cs typeface="Calibri"/>
              </a:rPr>
              <a:t>Diabetes (1): 13.93%</a:t>
            </a:r>
          </a:p>
        </p:txBody>
      </p:sp>
      <p:sp>
        <p:nvSpPr>
          <p:cNvPr id="15" name="Pfeil: Chevron 15">
            <a:extLst>
              <a:ext uri="{FF2B5EF4-FFF2-40B4-BE49-F238E27FC236}">
                <a16:creationId xmlns:a16="http://schemas.microsoft.com/office/drawing/2014/main" id="{318136D3-59A1-CB27-AF8F-529E1217FA7E}"/>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7" name="Pfeil: Chevron 18">
            <a:extLst>
              <a:ext uri="{FF2B5EF4-FFF2-40B4-BE49-F238E27FC236}">
                <a16:creationId xmlns:a16="http://schemas.microsoft.com/office/drawing/2014/main" id="{DBB6F9DB-21EE-6ADF-ABC0-B1B1835EFF91}"/>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p>
        </p:txBody>
      </p:sp>
      <p:sp>
        <p:nvSpPr>
          <p:cNvPr id="18" name="Pfeil: Chevron 21">
            <a:extLst>
              <a:ext uri="{FF2B5EF4-FFF2-40B4-BE49-F238E27FC236}">
                <a16:creationId xmlns:a16="http://schemas.microsoft.com/office/drawing/2014/main" id="{1FD0A8BC-3367-EC55-564D-44C77C13F763}"/>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Models</a:t>
            </a:r>
            <a:endParaRPr lang="de-DE">
              <a:solidFill>
                <a:srgbClr val="003056"/>
              </a:solidFill>
              <a:ea typeface="Calibri"/>
              <a:cs typeface="Calibri"/>
            </a:endParaRPr>
          </a:p>
        </p:txBody>
      </p:sp>
      <p:sp>
        <p:nvSpPr>
          <p:cNvPr id="20" name="Pfeil: Chevron 24">
            <a:extLst>
              <a:ext uri="{FF2B5EF4-FFF2-40B4-BE49-F238E27FC236}">
                <a16:creationId xmlns:a16="http://schemas.microsoft.com/office/drawing/2014/main" id="{5D297700-83A7-7154-475A-3AADE80B13EA}"/>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ea typeface="Calibri"/>
                <a:cs typeface="Calibri"/>
              </a:rPr>
              <a:t>Metrics</a:t>
            </a:r>
            <a:endParaRPr lang="de-DE">
              <a:solidFill>
                <a:schemeClr val="bg1"/>
              </a:solidFill>
              <a:ea typeface="Calibri"/>
              <a:cs typeface="Calibri"/>
            </a:endParaRPr>
          </a:p>
        </p:txBody>
      </p:sp>
      <p:sp>
        <p:nvSpPr>
          <p:cNvPr id="21" name="Pfeil: Chevron 27">
            <a:extLst>
              <a:ext uri="{FF2B5EF4-FFF2-40B4-BE49-F238E27FC236}">
                <a16:creationId xmlns:a16="http://schemas.microsoft.com/office/drawing/2014/main" id="{4FF33A97-D5C5-196B-9A48-E62EEA1726B8}"/>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grpSp>
        <p:nvGrpSpPr>
          <p:cNvPr id="56" name="Group 55">
            <a:extLst>
              <a:ext uri="{FF2B5EF4-FFF2-40B4-BE49-F238E27FC236}">
                <a16:creationId xmlns:a16="http://schemas.microsoft.com/office/drawing/2014/main" id="{F9A0E19F-E3AE-466C-FD48-069A09ECA842}"/>
              </a:ext>
            </a:extLst>
          </p:cNvPr>
          <p:cNvGrpSpPr/>
          <p:nvPr/>
        </p:nvGrpSpPr>
        <p:grpSpPr>
          <a:xfrm>
            <a:off x="1932671" y="3948015"/>
            <a:ext cx="132542" cy="445656"/>
            <a:chOff x="8391480" y="3051499"/>
            <a:chExt cx="132542" cy="445656"/>
          </a:xfrm>
        </p:grpSpPr>
        <p:cxnSp>
          <p:nvCxnSpPr>
            <p:cNvPr id="57" name="Gerade Verbindung mit Pfeil 45">
              <a:extLst>
                <a:ext uri="{FF2B5EF4-FFF2-40B4-BE49-F238E27FC236}">
                  <a16:creationId xmlns:a16="http://schemas.microsoft.com/office/drawing/2014/main" id="{DC88001B-7955-35DB-CF9E-0B7CF3B603C2}"/>
                </a:ext>
              </a:extLst>
            </p:cNvPr>
            <p:cNvCxnSpPr>
              <a:cxnSpLocks/>
              <a:stCxn id="58" idx="4"/>
              <a:endCxn id="59"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8" name="Ellipse 46">
              <a:extLst>
                <a:ext uri="{FF2B5EF4-FFF2-40B4-BE49-F238E27FC236}">
                  <a16:creationId xmlns:a16="http://schemas.microsoft.com/office/drawing/2014/main" id="{DC6E0C5F-9B4D-B8AC-80D0-D10622C1DC32}"/>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47">
              <a:extLst>
                <a:ext uri="{FF2B5EF4-FFF2-40B4-BE49-F238E27FC236}">
                  <a16:creationId xmlns:a16="http://schemas.microsoft.com/office/drawing/2014/main" id="{34BC2E8C-CCBE-1FC7-FF06-73186A59A054}"/>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8634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3CE67-2B3B-413A-61EE-C09F048D077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400A03C-C2C3-2FAD-309B-CDCD391E7846}"/>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7D40CC7F-6128-3E39-1DF7-B3E90C084E4F}"/>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24039335-169E-C0FA-1EDA-9198082A4354}"/>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BFDA3387-2FC7-E1FB-0E4C-DBBDA6D030AE}"/>
              </a:ext>
            </a:extLst>
          </p:cNvPr>
          <p:cNvSpPr>
            <a:spLocks noGrp="1"/>
          </p:cNvSpPr>
          <p:nvPr>
            <p:ph type="sldNum" sz="quarter" idx="12"/>
          </p:nvPr>
        </p:nvSpPr>
        <p:spPr/>
        <p:txBody>
          <a:bodyPr/>
          <a:lstStyle/>
          <a:p>
            <a:fld id="{FC0CC166-4E39-43B8-AB91-BDD1C4C9E224}" type="slidenum">
              <a:rPr lang="en-US" noProof="0" smtClean="0"/>
              <a:t>16</a:t>
            </a:fld>
            <a:endParaRPr lang="en-US" noProof="0"/>
          </a:p>
        </p:txBody>
      </p:sp>
      <p:sp>
        <p:nvSpPr>
          <p:cNvPr id="4" name="Inhaltsplatzhalter 9">
            <a:extLst>
              <a:ext uri="{FF2B5EF4-FFF2-40B4-BE49-F238E27FC236}">
                <a16:creationId xmlns:a16="http://schemas.microsoft.com/office/drawing/2014/main" id="{0E874849-E6D3-99F8-8801-B821CEFB9F89}"/>
              </a:ext>
            </a:extLst>
          </p:cNvPr>
          <p:cNvSpPr txBox="1">
            <a:spLocks/>
          </p:cNvSpPr>
          <p:nvPr/>
        </p:nvSpPr>
        <p:spPr>
          <a:xfrm>
            <a:off x="642017" y="4396547"/>
            <a:ext cx="2900379" cy="42171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Imbalanced Dataset</a:t>
            </a:r>
            <a:endParaRPr lang="de-DE"/>
          </a:p>
        </p:txBody>
      </p:sp>
      <p:sp>
        <p:nvSpPr>
          <p:cNvPr id="12" name="Inhaltsplatzhalter 9">
            <a:extLst>
              <a:ext uri="{FF2B5EF4-FFF2-40B4-BE49-F238E27FC236}">
                <a16:creationId xmlns:a16="http://schemas.microsoft.com/office/drawing/2014/main" id="{AA229A4A-6F8C-CE0A-1833-92E7F798CE95}"/>
              </a:ext>
            </a:extLst>
          </p:cNvPr>
          <p:cNvSpPr txBox="1">
            <a:spLocks/>
          </p:cNvSpPr>
          <p:nvPr/>
        </p:nvSpPr>
        <p:spPr>
          <a:xfrm>
            <a:off x="642017" y="4761385"/>
            <a:ext cx="2900379" cy="79567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No Diabetes (0): 86.07%</a:t>
            </a:r>
          </a:p>
          <a:p>
            <a:pPr marL="269875" indent="-182563">
              <a:spcBef>
                <a:spcPts val="0"/>
              </a:spcBef>
            </a:pPr>
            <a:r>
              <a:rPr lang="en-US" sz="1800">
                <a:ea typeface="Calibri"/>
                <a:cs typeface="Calibri"/>
              </a:rPr>
              <a:t>Diabetes (1): 13.93%</a:t>
            </a:r>
          </a:p>
        </p:txBody>
      </p:sp>
      <p:sp>
        <p:nvSpPr>
          <p:cNvPr id="6" name="Inhaltsplatzhalter 9">
            <a:extLst>
              <a:ext uri="{FF2B5EF4-FFF2-40B4-BE49-F238E27FC236}">
                <a16:creationId xmlns:a16="http://schemas.microsoft.com/office/drawing/2014/main" id="{00DDE5B3-5939-0BDD-7C9D-C76899F96F9E}"/>
              </a:ext>
            </a:extLst>
          </p:cNvPr>
          <p:cNvSpPr txBox="1">
            <a:spLocks/>
          </p:cNvSpPr>
          <p:nvPr/>
        </p:nvSpPr>
        <p:spPr>
          <a:xfrm>
            <a:off x="2656573" y="1634678"/>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Oversampling works best for most models</a:t>
            </a:r>
          </a:p>
        </p:txBody>
      </p:sp>
      <p:sp>
        <p:nvSpPr>
          <p:cNvPr id="14" name="Inhaltsplatzhalter 9">
            <a:extLst>
              <a:ext uri="{FF2B5EF4-FFF2-40B4-BE49-F238E27FC236}">
                <a16:creationId xmlns:a16="http://schemas.microsoft.com/office/drawing/2014/main" id="{54C8E180-1CA1-E26E-2E31-63498EB06632}"/>
              </a:ext>
            </a:extLst>
          </p:cNvPr>
          <p:cNvSpPr txBox="1">
            <a:spLocks/>
          </p:cNvSpPr>
          <p:nvPr/>
        </p:nvSpPr>
        <p:spPr>
          <a:xfrm>
            <a:off x="2586463" y="2253382"/>
            <a:ext cx="3511124" cy="741379"/>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de-DE" sz="2000" dirty="0" err="1">
                <a:ea typeface="Calibri"/>
                <a:cs typeface="Calibri"/>
              </a:rPr>
              <a:t>Balancing</a:t>
            </a:r>
            <a:r>
              <a:rPr lang="de-DE" sz="2000" dirty="0">
                <a:ea typeface="Calibri"/>
                <a:cs typeface="Calibri"/>
              </a:rPr>
              <a:t> </a:t>
            </a:r>
            <a:r>
              <a:rPr lang="de-DE" sz="2000" dirty="0" err="1">
                <a:ea typeface="Calibri"/>
                <a:cs typeface="Calibri"/>
              </a:rPr>
              <a:t>underrepresentation</a:t>
            </a:r>
            <a:r>
              <a:rPr lang="de-DE" sz="2000" dirty="0">
                <a:ea typeface="Calibri"/>
                <a:cs typeface="Calibri"/>
              </a:rPr>
              <a:t> </a:t>
            </a:r>
            <a:r>
              <a:rPr lang="de-DE" sz="2000" dirty="0" err="1">
                <a:ea typeface="Calibri"/>
                <a:cs typeface="Calibri"/>
              </a:rPr>
              <a:t>of</a:t>
            </a:r>
            <a:r>
              <a:rPr lang="de-DE" sz="2000" dirty="0">
                <a:ea typeface="Calibri"/>
                <a:cs typeface="Calibri"/>
              </a:rPr>
              <a:t> </a:t>
            </a:r>
            <a:r>
              <a:rPr lang="de-DE" sz="2000" dirty="0" err="1">
                <a:ea typeface="Calibri"/>
                <a:cs typeface="Calibri"/>
              </a:rPr>
              <a:t>minority</a:t>
            </a:r>
            <a:r>
              <a:rPr lang="de-DE" sz="2000" dirty="0">
                <a:ea typeface="Calibri"/>
                <a:cs typeface="Calibri"/>
              </a:rPr>
              <a:t> </a:t>
            </a:r>
            <a:r>
              <a:rPr lang="de-DE" sz="2000" dirty="0" err="1">
                <a:ea typeface="Calibri"/>
                <a:cs typeface="Calibri"/>
              </a:rPr>
              <a:t>class</a:t>
            </a:r>
            <a:r>
              <a:rPr lang="de-DE" sz="2000" dirty="0">
                <a:ea typeface="Calibri"/>
                <a:cs typeface="Calibri"/>
              </a:rPr>
              <a:t> (Diabetes 1)</a:t>
            </a:r>
          </a:p>
        </p:txBody>
      </p:sp>
      <p:sp>
        <p:nvSpPr>
          <p:cNvPr id="15" name="Pfeil: Chevron 15">
            <a:extLst>
              <a:ext uri="{FF2B5EF4-FFF2-40B4-BE49-F238E27FC236}">
                <a16:creationId xmlns:a16="http://schemas.microsoft.com/office/drawing/2014/main" id="{E0B444E4-927F-DAAF-0D03-35530ADBA597}"/>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7" name="Pfeil: Chevron 18">
            <a:extLst>
              <a:ext uri="{FF2B5EF4-FFF2-40B4-BE49-F238E27FC236}">
                <a16:creationId xmlns:a16="http://schemas.microsoft.com/office/drawing/2014/main" id="{6FEBA8CE-E6CE-3937-8B47-CD0A503374B0}"/>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p>
        </p:txBody>
      </p:sp>
      <p:sp>
        <p:nvSpPr>
          <p:cNvPr id="18" name="Pfeil: Chevron 21">
            <a:extLst>
              <a:ext uri="{FF2B5EF4-FFF2-40B4-BE49-F238E27FC236}">
                <a16:creationId xmlns:a16="http://schemas.microsoft.com/office/drawing/2014/main" id="{68203C98-ABC6-F32E-3644-3F7B643AB79C}"/>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Models</a:t>
            </a:r>
            <a:endParaRPr lang="de-DE">
              <a:solidFill>
                <a:srgbClr val="003056"/>
              </a:solidFill>
              <a:ea typeface="Calibri"/>
              <a:cs typeface="Calibri"/>
            </a:endParaRPr>
          </a:p>
        </p:txBody>
      </p:sp>
      <p:sp>
        <p:nvSpPr>
          <p:cNvPr id="20" name="Pfeil: Chevron 24">
            <a:extLst>
              <a:ext uri="{FF2B5EF4-FFF2-40B4-BE49-F238E27FC236}">
                <a16:creationId xmlns:a16="http://schemas.microsoft.com/office/drawing/2014/main" id="{19FAFFBB-BBBD-1177-AC29-D4C73EFE4430}"/>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ea typeface="Calibri"/>
                <a:cs typeface="Calibri"/>
              </a:rPr>
              <a:t>Metrics</a:t>
            </a:r>
            <a:endParaRPr lang="de-DE">
              <a:solidFill>
                <a:schemeClr val="bg1"/>
              </a:solidFill>
              <a:ea typeface="Calibri"/>
              <a:cs typeface="Calibri"/>
            </a:endParaRPr>
          </a:p>
        </p:txBody>
      </p:sp>
      <p:sp>
        <p:nvSpPr>
          <p:cNvPr id="21" name="Pfeil: Chevron 27">
            <a:extLst>
              <a:ext uri="{FF2B5EF4-FFF2-40B4-BE49-F238E27FC236}">
                <a16:creationId xmlns:a16="http://schemas.microsoft.com/office/drawing/2014/main" id="{8944E36E-D29D-312A-E238-2E1A356F929D}"/>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grpSp>
        <p:nvGrpSpPr>
          <p:cNvPr id="52" name="Group 51">
            <a:extLst>
              <a:ext uri="{FF2B5EF4-FFF2-40B4-BE49-F238E27FC236}">
                <a16:creationId xmlns:a16="http://schemas.microsoft.com/office/drawing/2014/main" id="{481BD17C-A190-20AE-0DFF-A844DB95E787}"/>
              </a:ext>
            </a:extLst>
          </p:cNvPr>
          <p:cNvGrpSpPr/>
          <p:nvPr/>
        </p:nvGrpSpPr>
        <p:grpSpPr>
          <a:xfrm>
            <a:off x="4026056" y="3046225"/>
            <a:ext cx="132542" cy="445656"/>
            <a:chOff x="8391480" y="3051499"/>
            <a:chExt cx="132542" cy="445656"/>
          </a:xfrm>
        </p:grpSpPr>
        <p:cxnSp>
          <p:nvCxnSpPr>
            <p:cNvPr id="53" name="Gerade Verbindung mit Pfeil 45">
              <a:extLst>
                <a:ext uri="{FF2B5EF4-FFF2-40B4-BE49-F238E27FC236}">
                  <a16:creationId xmlns:a16="http://schemas.microsoft.com/office/drawing/2014/main" id="{E012E4BB-38CA-BF7B-F035-564D069E2748}"/>
                </a:ext>
              </a:extLst>
            </p:cNvPr>
            <p:cNvCxnSpPr>
              <a:cxnSpLocks/>
              <a:stCxn id="54" idx="4"/>
              <a:endCxn id="55"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4" name="Ellipse 46">
              <a:extLst>
                <a:ext uri="{FF2B5EF4-FFF2-40B4-BE49-F238E27FC236}">
                  <a16:creationId xmlns:a16="http://schemas.microsoft.com/office/drawing/2014/main" id="{ABF0BB0A-25A9-2BFA-360C-3C54C675B4E8}"/>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47">
              <a:extLst>
                <a:ext uri="{FF2B5EF4-FFF2-40B4-BE49-F238E27FC236}">
                  <a16:creationId xmlns:a16="http://schemas.microsoft.com/office/drawing/2014/main" id="{F525E296-CD2A-08AD-9B81-9CD66E344400}"/>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oup 55">
            <a:extLst>
              <a:ext uri="{FF2B5EF4-FFF2-40B4-BE49-F238E27FC236}">
                <a16:creationId xmlns:a16="http://schemas.microsoft.com/office/drawing/2014/main" id="{03E5A9CD-22CF-996A-CA0C-3E2F4B7FF0C7}"/>
              </a:ext>
            </a:extLst>
          </p:cNvPr>
          <p:cNvGrpSpPr/>
          <p:nvPr/>
        </p:nvGrpSpPr>
        <p:grpSpPr>
          <a:xfrm>
            <a:off x="1932671" y="3948015"/>
            <a:ext cx="132542" cy="445656"/>
            <a:chOff x="8391480" y="3051499"/>
            <a:chExt cx="132542" cy="445656"/>
          </a:xfrm>
        </p:grpSpPr>
        <p:cxnSp>
          <p:nvCxnSpPr>
            <p:cNvPr id="57" name="Gerade Verbindung mit Pfeil 45">
              <a:extLst>
                <a:ext uri="{FF2B5EF4-FFF2-40B4-BE49-F238E27FC236}">
                  <a16:creationId xmlns:a16="http://schemas.microsoft.com/office/drawing/2014/main" id="{036C695C-7CEB-3233-B682-0421E6476314}"/>
                </a:ext>
              </a:extLst>
            </p:cNvPr>
            <p:cNvCxnSpPr>
              <a:cxnSpLocks/>
              <a:stCxn id="58" idx="4"/>
              <a:endCxn id="59"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8" name="Ellipse 46">
              <a:extLst>
                <a:ext uri="{FF2B5EF4-FFF2-40B4-BE49-F238E27FC236}">
                  <a16:creationId xmlns:a16="http://schemas.microsoft.com/office/drawing/2014/main" id="{A066662B-5289-0908-2FA8-D12EE59D3E80}"/>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47">
              <a:extLst>
                <a:ext uri="{FF2B5EF4-FFF2-40B4-BE49-F238E27FC236}">
                  <a16:creationId xmlns:a16="http://schemas.microsoft.com/office/drawing/2014/main" id="{47A334A2-39D8-C62F-EFAA-F0964B5DA17C}"/>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03396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B3D89-1972-ED90-CEB2-917DE162708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1372859-828E-65A4-5B6A-3AD5186780AB}"/>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C9D88962-B8AC-6544-AD16-E73FCF594F55}"/>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702F20E6-3A4B-B906-A435-C594EE46D2C2}"/>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20C3D05B-03E9-803F-E0A2-F4219762E0C7}"/>
              </a:ext>
            </a:extLst>
          </p:cNvPr>
          <p:cNvSpPr>
            <a:spLocks noGrp="1"/>
          </p:cNvSpPr>
          <p:nvPr>
            <p:ph type="sldNum" sz="quarter" idx="12"/>
          </p:nvPr>
        </p:nvSpPr>
        <p:spPr/>
        <p:txBody>
          <a:bodyPr/>
          <a:lstStyle/>
          <a:p>
            <a:fld id="{FC0CC166-4E39-43B8-AB91-BDD1C4C9E224}" type="slidenum">
              <a:rPr lang="en-US" noProof="0" smtClean="0"/>
              <a:t>17</a:t>
            </a:fld>
            <a:endParaRPr lang="en-US" noProof="0"/>
          </a:p>
        </p:txBody>
      </p:sp>
      <p:sp>
        <p:nvSpPr>
          <p:cNvPr id="4" name="Inhaltsplatzhalter 9">
            <a:extLst>
              <a:ext uri="{FF2B5EF4-FFF2-40B4-BE49-F238E27FC236}">
                <a16:creationId xmlns:a16="http://schemas.microsoft.com/office/drawing/2014/main" id="{01E381BA-48C5-7378-B6D5-61FAF55F5A3F}"/>
              </a:ext>
            </a:extLst>
          </p:cNvPr>
          <p:cNvSpPr txBox="1">
            <a:spLocks/>
          </p:cNvSpPr>
          <p:nvPr/>
        </p:nvSpPr>
        <p:spPr>
          <a:xfrm>
            <a:off x="642017" y="4396547"/>
            <a:ext cx="2900379" cy="42171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Imbalanced Dataset</a:t>
            </a:r>
            <a:endParaRPr lang="de-DE"/>
          </a:p>
        </p:txBody>
      </p:sp>
      <p:sp>
        <p:nvSpPr>
          <p:cNvPr id="5" name="Inhaltsplatzhalter 9">
            <a:extLst>
              <a:ext uri="{FF2B5EF4-FFF2-40B4-BE49-F238E27FC236}">
                <a16:creationId xmlns:a16="http://schemas.microsoft.com/office/drawing/2014/main" id="{4E0C6A29-2ABE-D0D0-48EC-C3B100B0207D}"/>
              </a:ext>
            </a:extLst>
          </p:cNvPr>
          <p:cNvSpPr txBox="1">
            <a:spLocks/>
          </p:cNvSpPr>
          <p:nvPr/>
        </p:nvSpPr>
        <p:spPr>
          <a:xfrm>
            <a:off x="4442855" y="4344673"/>
            <a:ext cx="3449683" cy="728913"/>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Forest is best performing "traditional" model</a:t>
            </a:r>
          </a:p>
        </p:txBody>
      </p:sp>
      <p:sp>
        <p:nvSpPr>
          <p:cNvPr id="12" name="Inhaltsplatzhalter 9">
            <a:extLst>
              <a:ext uri="{FF2B5EF4-FFF2-40B4-BE49-F238E27FC236}">
                <a16:creationId xmlns:a16="http://schemas.microsoft.com/office/drawing/2014/main" id="{AF5C72BF-6BED-1226-08DB-61BFF4821EAF}"/>
              </a:ext>
            </a:extLst>
          </p:cNvPr>
          <p:cNvSpPr txBox="1">
            <a:spLocks/>
          </p:cNvSpPr>
          <p:nvPr/>
        </p:nvSpPr>
        <p:spPr>
          <a:xfrm>
            <a:off x="642017" y="4761385"/>
            <a:ext cx="2900379" cy="79567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No Diabetes (0): 86.07%</a:t>
            </a:r>
          </a:p>
          <a:p>
            <a:pPr marL="269875" indent="-182563">
              <a:spcBef>
                <a:spcPts val="0"/>
              </a:spcBef>
            </a:pPr>
            <a:r>
              <a:rPr lang="en-US" sz="1800">
                <a:ea typeface="Calibri"/>
                <a:cs typeface="Calibri"/>
              </a:rPr>
              <a:t>Diabetes (1): 13.93%</a:t>
            </a:r>
          </a:p>
        </p:txBody>
      </p:sp>
      <p:sp>
        <p:nvSpPr>
          <p:cNvPr id="29" name="Inhaltsplatzhalter 9">
            <a:extLst>
              <a:ext uri="{FF2B5EF4-FFF2-40B4-BE49-F238E27FC236}">
                <a16:creationId xmlns:a16="http://schemas.microsoft.com/office/drawing/2014/main" id="{F1220A87-A1A2-DC3C-40F8-29821A75B1FE}"/>
              </a:ext>
            </a:extLst>
          </p:cNvPr>
          <p:cNvSpPr txBox="1">
            <a:spLocks/>
          </p:cNvSpPr>
          <p:nvPr/>
        </p:nvSpPr>
        <p:spPr>
          <a:xfrm>
            <a:off x="4834029" y="4982927"/>
            <a:ext cx="3058509" cy="79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245">
              <a:spcBef>
                <a:spcPts val="0"/>
              </a:spcBef>
            </a:pPr>
            <a:r>
              <a:rPr lang="en-US" sz="1800" dirty="0">
                <a:ea typeface="Calibri"/>
                <a:cs typeface="Calibri"/>
              </a:rPr>
              <a:t>Averages predictions of multiple decision trees</a:t>
            </a:r>
          </a:p>
        </p:txBody>
      </p:sp>
      <p:sp>
        <p:nvSpPr>
          <p:cNvPr id="6" name="Inhaltsplatzhalter 9">
            <a:extLst>
              <a:ext uri="{FF2B5EF4-FFF2-40B4-BE49-F238E27FC236}">
                <a16:creationId xmlns:a16="http://schemas.microsoft.com/office/drawing/2014/main" id="{2DBE4F56-C1DD-2C6A-E617-8FF530519CC1}"/>
              </a:ext>
            </a:extLst>
          </p:cNvPr>
          <p:cNvSpPr txBox="1">
            <a:spLocks/>
          </p:cNvSpPr>
          <p:nvPr/>
        </p:nvSpPr>
        <p:spPr>
          <a:xfrm>
            <a:off x="2656573" y="1634678"/>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Oversampling works best for most models</a:t>
            </a:r>
          </a:p>
        </p:txBody>
      </p:sp>
      <p:sp>
        <p:nvSpPr>
          <p:cNvPr id="14" name="Inhaltsplatzhalter 9">
            <a:extLst>
              <a:ext uri="{FF2B5EF4-FFF2-40B4-BE49-F238E27FC236}">
                <a16:creationId xmlns:a16="http://schemas.microsoft.com/office/drawing/2014/main" id="{B054C899-BD05-70F1-880D-B2182657C313}"/>
              </a:ext>
            </a:extLst>
          </p:cNvPr>
          <p:cNvSpPr txBox="1">
            <a:spLocks/>
          </p:cNvSpPr>
          <p:nvPr/>
        </p:nvSpPr>
        <p:spPr>
          <a:xfrm>
            <a:off x="2586463" y="2253382"/>
            <a:ext cx="3511124" cy="741379"/>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de-DE" sz="2000" dirty="0" err="1">
                <a:ea typeface="Calibri"/>
                <a:cs typeface="Calibri"/>
              </a:rPr>
              <a:t>Balancing</a:t>
            </a:r>
            <a:r>
              <a:rPr lang="de-DE" sz="2000" dirty="0">
                <a:ea typeface="Calibri"/>
                <a:cs typeface="Calibri"/>
              </a:rPr>
              <a:t> </a:t>
            </a:r>
            <a:r>
              <a:rPr lang="de-DE" sz="2000" dirty="0" err="1">
                <a:ea typeface="Calibri"/>
                <a:cs typeface="Calibri"/>
              </a:rPr>
              <a:t>underrepresentation</a:t>
            </a:r>
            <a:r>
              <a:rPr lang="de-DE" sz="2000" dirty="0">
                <a:ea typeface="Calibri"/>
                <a:cs typeface="Calibri"/>
              </a:rPr>
              <a:t> </a:t>
            </a:r>
            <a:r>
              <a:rPr lang="de-DE" sz="2000" dirty="0" err="1">
                <a:ea typeface="Calibri"/>
                <a:cs typeface="Calibri"/>
              </a:rPr>
              <a:t>of</a:t>
            </a:r>
            <a:r>
              <a:rPr lang="de-DE" sz="2000" dirty="0">
                <a:ea typeface="Calibri"/>
                <a:cs typeface="Calibri"/>
              </a:rPr>
              <a:t> </a:t>
            </a:r>
            <a:r>
              <a:rPr lang="de-DE" sz="2000" dirty="0" err="1">
                <a:ea typeface="Calibri"/>
                <a:cs typeface="Calibri"/>
              </a:rPr>
              <a:t>minority</a:t>
            </a:r>
            <a:r>
              <a:rPr lang="de-DE" sz="2000" dirty="0">
                <a:ea typeface="Calibri"/>
                <a:cs typeface="Calibri"/>
              </a:rPr>
              <a:t> </a:t>
            </a:r>
            <a:r>
              <a:rPr lang="de-DE" sz="2000" dirty="0" err="1">
                <a:ea typeface="Calibri"/>
                <a:cs typeface="Calibri"/>
              </a:rPr>
              <a:t>class</a:t>
            </a:r>
            <a:r>
              <a:rPr lang="de-DE" sz="2000" dirty="0">
                <a:ea typeface="Calibri"/>
                <a:cs typeface="Calibri"/>
              </a:rPr>
              <a:t> (Diabetes 1)</a:t>
            </a:r>
          </a:p>
        </p:txBody>
      </p:sp>
      <p:sp>
        <p:nvSpPr>
          <p:cNvPr id="15" name="Pfeil: Chevron 15">
            <a:extLst>
              <a:ext uri="{FF2B5EF4-FFF2-40B4-BE49-F238E27FC236}">
                <a16:creationId xmlns:a16="http://schemas.microsoft.com/office/drawing/2014/main" id="{2B9395DA-3B7D-750F-2AD8-D5635ABBA31D}"/>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7" name="Pfeil: Chevron 18">
            <a:extLst>
              <a:ext uri="{FF2B5EF4-FFF2-40B4-BE49-F238E27FC236}">
                <a16:creationId xmlns:a16="http://schemas.microsoft.com/office/drawing/2014/main" id="{EECCFC51-B376-D546-3AE2-E753B6FF6A78}"/>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p>
        </p:txBody>
      </p:sp>
      <p:sp>
        <p:nvSpPr>
          <p:cNvPr id="18" name="Pfeil: Chevron 21">
            <a:extLst>
              <a:ext uri="{FF2B5EF4-FFF2-40B4-BE49-F238E27FC236}">
                <a16:creationId xmlns:a16="http://schemas.microsoft.com/office/drawing/2014/main" id="{253F6FCC-8D6F-A928-BC95-8BF4DF18A77B}"/>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Models</a:t>
            </a:r>
            <a:endParaRPr lang="de-DE">
              <a:solidFill>
                <a:srgbClr val="003056"/>
              </a:solidFill>
              <a:ea typeface="Calibri"/>
              <a:cs typeface="Calibri"/>
            </a:endParaRPr>
          </a:p>
        </p:txBody>
      </p:sp>
      <p:sp>
        <p:nvSpPr>
          <p:cNvPr id="20" name="Pfeil: Chevron 24">
            <a:extLst>
              <a:ext uri="{FF2B5EF4-FFF2-40B4-BE49-F238E27FC236}">
                <a16:creationId xmlns:a16="http://schemas.microsoft.com/office/drawing/2014/main" id="{212DE8EF-E406-5665-8CCE-E4E41F8EBB04}"/>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ea typeface="Calibri"/>
                <a:cs typeface="Calibri"/>
              </a:rPr>
              <a:t>Metrics</a:t>
            </a:r>
            <a:endParaRPr lang="de-DE">
              <a:solidFill>
                <a:schemeClr val="bg1"/>
              </a:solidFill>
              <a:ea typeface="Calibri"/>
              <a:cs typeface="Calibri"/>
            </a:endParaRPr>
          </a:p>
        </p:txBody>
      </p:sp>
      <p:sp>
        <p:nvSpPr>
          <p:cNvPr id="21" name="Pfeil: Chevron 27">
            <a:extLst>
              <a:ext uri="{FF2B5EF4-FFF2-40B4-BE49-F238E27FC236}">
                <a16:creationId xmlns:a16="http://schemas.microsoft.com/office/drawing/2014/main" id="{CAB15E45-8014-11CF-61E9-1B7260A7FBC3}"/>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cxnSp>
        <p:nvCxnSpPr>
          <p:cNvPr id="23" name="Gerade Verbindung mit Pfeil 39">
            <a:extLst>
              <a:ext uri="{FF2B5EF4-FFF2-40B4-BE49-F238E27FC236}">
                <a16:creationId xmlns:a16="http://schemas.microsoft.com/office/drawing/2014/main" id="{97DF3B69-9249-477C-4E43-7693F20F07AA}"/>
              </a:ext>
            </a:extLst>
          </p:cNvPr>
          <p:cNvCxnSpPr>
            <a:cxnSpLocks/>
          </p:cNvCxnSpPr>
          <p:nvPr/>
        </p:nvCxnSpPr>
        <p:spPr>
          <a:xfrm>
            <a:off x="6101016" y="4090788"/>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24" name="Ellipse 40">
            <a:extLst>
              <a:ext uri="{FF2B5EF4-FFF2-40B4-BE49-F238E27FC236}">
                <a16:creationId xmlns:a16="http://schemas.microsoft.com/office/drawing/2014/main" id="{2A083FFE-182F-9C76-19B4-625C612D6B79}"/>
              </a:ext>
            </a:extLst>
          </p:cNvPr>
          <p:cNvSpPr/>
          <p:nvPr/>
        </p:nvSpPr>
        <p:spPr>
          <a:xfrm>
            <a:off x="6035155" y="3951290"/>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41">
            <a:extLst>
              <a:ext uri="{FF2B5EF4-FFF2-40B4-BE49-F238E27FC236}">
                <a16:creationId xmlns:a16="http://schemas.microsoft.com/office/drawing/2014/main" id="{64D40185-F402-6E65-C5D2-9A0E0E8AE692}"/>
              </a:ext>
            </a:extLst>
          </p:cNvPr>
          <p:cNvSpPr/>
          <p:nvPr/>
        </p:nvSpPr>
        <p:spPr>
          <a:xfrm>
            <a:off x="6035155" y="4257448"/>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2" name="Group 51">
            <a:extLst>
              <a:ext uri="{FF2B5EF4-FFF2-40B4-BE49-F238E27FC236}">
                <a16:creationId xmlns:a16="http://schemas.microsoft.com/office/drawing/2014/main" id="{409FA03A-87D8-3FD7-6D86-9D6A7CAED727}"/>
              </a:ext>
            </a:extLst>
          </p:cNvPr>
          <p:cNvGrpSpPr/>
          <p:nvPr/>
        </p:nvGrpSpPr>
        <p:grpSpPr>
          <a:xfrm>
            <a:off x="4026056" y="3046225"/>
            <a:ext cx="132542" cy="445656"/>
            <a:chOff x="8391480" y="3051499"/>
            <a:chExt cx="132542" cy="445656"/>
          </a:xfrm>
        </p:grpSpPr>
        <p:cxnSp>
          <p:nvCxnSpPr>
            <p:cNvPr id="53" name="Gerade Verbindung mit Pfeil 45">
              <a:extLst>
                <a:ext uri="{FF2B5EF4-FFF2-40B4-BE49-F238E27FC236}">
                  <a16:creationId xmlns:a16="http://schemas.microsoft.com/office/drawing/2014/main" id="{530E8B39-D3F1-AA71-6144-4BF73B7F6423}"/>
                </a:ext>
              </a:extLst>
            </p:cNvPr>
            <p:cNvCxnSpPr>
              <a:cxnSpLocks/>
              <a:stCxn id="54" idx="4"/>
              <a:endCxn id="55"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4" name="Ellipse 46">
              <a:extLst>
                <a:ext uri="{FF2B5EF4-FFF2-40B4-BE49-F238E27FC236}">
                  <a16:creationId xmlns:a16="http://schemas.microsoft.com/office/drawing/2014/main" id="{E9910ADE-4731-C565-F632-30B834684008}"/>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47">
              <a:extLst>
                <a:ext uri="{FF2B5EF4-FFF2-40B4-BE49-F238E27FC236}">
                  <a16:creationId xmlns:a16="http://schemas.microsoft.com/office/drawing/2014/main" id="{B984FF15-28C9-46D2-17BB-C80F329FAC81}"/>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oup 55">
            <a:extLst>
              <a:ext uri="{FF2B5EF4-FFF2-40B4-BE49-F238E27FC236}">
                <a16:creationId xmlns:a16="http://schemas.microsoft.com/office/drawing/2014/main" id="{6700B4BA-0B89-55B2-4DEF-82F015928639}"/>
              </a:ext>
            </a:extLst>
          </p:cNvPr>
          <p:cNvGrpSpPr/>
          <p:nvPr/>
        </p:nvGrpSpPr>
        <p:grpSpPr>
          <a:xfrm>
            <a:off x="1932671" y="3948015"/>
            <a:ext cx="132542" cy="445656"/>
            <a:chOff x="8391480" y="3051499"/>
            <a:chExt cx="132542" cy="445656"/>
          </a:xfrm>
        </p:grpSpPr>
        <p:cxnSp>
          <p:nvCxnSpPr>
            <p:cNvPr id="57" name="Gerade Verbindung mit Pfeil 45">
              <a:extLst>
                <a:ext uri="{FF2B5EF4-FFF2-40B4-BE49-F238E27FC236}">
                  <a16:creationId xmlns:a16="http://schemas.microsoft.com/office/drawing/2014/main" id="{A45A1A5B-CD43-A985-842A-836539E95E2B}"/>
                </a:ext>
              </a:extLst>
            </p:cNvPr>
            <p:cNvCxnSpPr>
              <a:cxnSpLocks/>
              <a:stCxn id="58" idx="4"/>
              <a:endCxn id="59"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8" name="Ellipse 46">
              <a:extLst>
                <a:ext uri="{FF2B5EF4-FFF2-40B4-BE49-F238E27FC236}">
                  <a16:creationId xmlns:a16="http://schemas.microsoft.com/office/drawing/2014/main" id="{2B176132-4138-6353-516C-41B468AD910F}"/>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47">
              <a:extLst>
                <a:ext uri="{FF2B5EF4-FFF2-40B4-BE49-F238E27FC236}">
                  <a16:creationId xmlns:a16="http://schemas.microsoft.com/office/drawing/2014/main" id="{337766A2-96BA-6BF3-34E5-9C234995DDB8}"/>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01580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39BFB-3BAA-8157-F9F4-46A2A663458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1D10413-6EF0-A5FE-DDEC-B84E923C812B}"/>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8968A7B0-F480-EA38-ABF1-EE1066884DEE}"/>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AE7E641D-A323-01D4-03A8-B862DB13660D}"/>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06C4365D-8990-2B71-6BE2-08FDA7ED6061}"/>
              </a:ext>
            </a:extLst>
          </p:cNvPr>
          <p:cNvSpPr>
            <a:spLocks noGrp="1"/>
          </p:cNvSpPr>
          <p:nvPr>
            <p:ph type="sldNum" sz="quarter" idx="12"/>
          </p:nvPr>
        </p:nvSpPr>
        <p:spPr/>
        <p:txBody>
          <a:bodyPr/>
          <a:lstStyle/>
          <a:p>
            <a:fld id="{FC0CC166-4E39-43B8-AB91-BDD1C4C9E224}" type="slidenum">
              <a:rPr lang="en-US" noProof="0" smtClean="0"/>
              <a:t>18</a:t>
            </a:fld>
            <a:endParaRPr lang="en-US" noProof="0"/>
          </a:p>
        </p:txBody>
      </p:sp>
      <p:sp>
        <p:nvSpPr>
          <p:cNvPr id="4" name="Inhaltsplatzhalter 9">
            <a:extLst>
              <a:ext uri="{FF2B5EF4-FFF2-40B4-BE49-F238E27FC236}">
                <a16:creationId xmlns:a16="http://schemas.microsoft.com/office/drawing/2014/main" id="{1E205290-EED0-38BA-075E-6B73311BA779}"/>
              </a:ext>
            </a:extLst>
          </p:cNvPr>
          <p:cNvSpPr txBox="1">
            <a:spLocks/>
          </p:cNvSpPr>
          <p:nvPr/>
        </p:nvSpPr>
        <p:spPr>
          <a:xfrm>
            <a:off x="642017" y="4396547"/>
            <a:ext cx="2900379" cy="42171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Imbalanced Dataset</a:t>
            </a:r>
            <a:endParaRPr lang="de-DE"/>
          </a:p>
        </p:txBody>
      </p:sp>
      <p:sp>
        <p:nvSpPr>
          <p:cNvPr id="3" name="Inhaltsplatzhalter 9">
            <a:extLst>
              <a:ext uri="{FF2B5EF4-FFF2-40B4-BE49-F238E27FC236}">
                <a16:creationId xmlns:a16="http://schemas.microsoft.com/office/drawing/2014/main" id="{B1174E33-778E-1801-634C-7F242D500257}"/>
              </a:ext>
            </a:extLst>
          </p:cNvPr>
          <p:cNvSpPr txBox="1">
            <a:spLocks/>
          </p:cNvSpPr>
          <p:nvPr/>
        </p:nvSpPr>
        <p:spPr>
          <a:xfrm>
            <a:off x="6718502" y="1569561"/>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Recall on positive class is important for our use case</a:t>
            </a:r>
          </a:p>
        </p:txBody>
      </p:sp>
      <p:sp>
        <p:nvSpPr>
          <p:cNvPr id="5" name="Inhaltsplatzhalter 9">
            <a:extLst>
              <a:ext uri="{FF2B5EF4-FFF2-40B4-BE49-F238E27FC236}">
                <a16:creationId xmlns:a16="http://schemas.microsoft.com/office/drawing/2014/main" id="{06F82001-F0D2-DC44-B9BC-933404ECD870}"/>
              </a:ext>
            </a:extLst>
          </p:cNvPr>
          <p:cNvSpPr txBox="1">
            <a:spLocks/>
          </p:cNvSpPr>
          <p:nvPr/>
        </p:nvSpPr>
        <p:spPr>
          <a:xfrm>
            <a:off x="4442855" y="4344673"/>
            <a:ext cx="3449683" cy="728913"/>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Forest is best performing "traditional" model</a:t>
            </a:r>
          </a:p>
        </p:txBody>
      </p:sp>
      <p:sp>
        <p:nvSpPr>
          <p:cNvPr id="11" name="Inhaltsplatzhalter 9">
            <a:extLst>
              <a:ext uri="{FF2B5EF4-FFF2-40B4-BE49-F238E27FC236}">
                <a16:creationId xmlns:a16="http://schemas.microsoft.com/office/drawing/2014/main" id="{80FA89AF-EC43-AAAC-251C-667E987D5910}"/>
              </a:ext>
            </a:extLst>
          </p:cNvPr>
          <p:cNvSpPr txBox="1">
            <a:spLocks/>
          </p:cNvSpPr>
          <p:nvPr/>
        </p:nvSpPr>
        <p:spPr>
          <a:xfrm>
            <a:off x="6718502" y="2151258"/>
            <a:ext cx="3353968" cy="924024"/>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de-DE" sz="2000" dirty="0" err="1">
                <a:ea typeface="Calibri"/>
                <a:cs typeface="Calibri"/>
              </a:rPr>
              <a:t>False</a:t>
            </a:r>
            <a:r>
              <a:rPr lang="de-DE" sz="2000" dirty="0">
                <a:ea typeface="Calibri"/>
                <a:cs typeface="Calibri"/>
              </a:rPr>
              <a:t> Positives </a:t>
            </a:r>
            <a:r>
              <a:rPr lang="de-DE" sz="2000" dirty="0" err="1">
                <a:ea typeface="Calibri"/>
                <a:cs typeface="Calibri"/>
              </a:rPr>
              <a:t>more</a:t>
            </a:r>
            <a:r>
              <a:rPr lang="de-DE" sz="2000" dirty="0">
                <a:ea typeface="Calibri"/>
                <a:cs typeface="Calibri"/>
              </a:rPr>
              <a:t> </a:t>
            </a:r>
            <a:r>
              <a:rPr lang="de-DE" sz="2000" dirty="0" err="1">
                <a:ea typeface="Calibri"/>
                <a:cs typeface="Calibri"/>
              </a:rPr>
              <a:t>bearable</a:t>
            </a:r>
            <a:r>
              <a:rPr lang="de-DE" sz="2000" dirty="0">
                <a:ea typeface="Calibri"/>
                <a:cs typeface="Calibri"/>
              </a:rPr>
              <a:t> </a:t>
            </a:r>
            <a:r>
              <a:rPr lang="de-DE" sz="2000" dirty="0" err="1">
                <a:ea typeface="Calibri"/>
                <a:cs typeface="Calibri"/>
              </a:rPr>
              <a:t>than</a:t>
            </a:r>
            <a:r>
              <a:rPr lang="de-DE" sz="2000" dirty="0">
                <a:ea typeface="Calibri"/>
                <a:cs typeface="Calibri"/>
              </a:rPr>
              <a:t> </a:t>
            </a:r>
            <a:r>
              <a:rPr lang="de-DE" sz="2000" dirty="0" err="1">
                <a:ea typeface="Calibri"/>
                <a:cs typeface="Calibri"/>
              </a:rPr>
              <a:t>False</a:t>
            </a:r>
            <a:r>
              <a:rPr lang="de-DE" sz="2000" dirty="0">
                <a:ea typeface="Calibri"/>
                <a:cs typeface="Calibri"/>
              </a:rPr>
              <a:t> Negatives</a:t>
            </a:r>
          </a:p>
        </p:txBody>
      </p:sp>
      <p:sp>
        <p:nvSpPr>
          <p:cNvPr id="12" name="Inhaltsplatzhalter 9">
            <a:extLst>
              <a:ext uri="{FF2B5EF4-FFF2-40B4-BE49-F238E27FC236}">
                <a16:creationId xmlns:a16="http://schemas.microsoft.com/office/drawing/2014/main" id="{3A9DEC3E-2E71-30F1-2738-BBFCE7F6D9C2}"/>
              </a:ext>
            </a:extLst>
          </p:cNvPr>
          <p:cNvSpPr txBox="1">
            <a:spLocks/>
          </p:cNvSpPr>
          <p:nvPr/>
        </p:nvSpPr>
        <p:spPr>
          <a:xfrm>
            <a:off x="642017" y="4761385"/>
            <a:ext cx="2900379" cy="79567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No Diabetes (0): 86.07%</a:t>
            </a:r>
          </a:p>
          <a:p>
            <a:pPr marL="269875" indent="-182563">
              <a:spcBef>
                <a:spcPts val="0"/>
              </a:spcBef>
            </a:pPr>
            <a:r>
              <a:rPr lang="en-US" sz="1800">
                <a:ea typeface="Calibri"/>
                <a:cs typeface="Calibri"/>
              </a:rPr>
              <a:t>Diabetes (1): 13.93%</a:t>
            </a:r>
          </a:p>
        </p:txBody>
      </p:sp>
      <p:sp>
        <p:nvSpPr>
          <p:cNvPr id="29" name="Inhaltsplatzhalter 9">
            <a:extLst>
              <a:ext uri="{FF2B5EF4-FFF2-40B4-BE49-F238E27FC236}">
                <a16:creationId xmlns:a16="http://schemas.microsoft.com/office/drawing/2014/main" id="{1B00C110-E781-3EC2-CEC1-CCDDDB4F444B}"/>
              </a:ext>
            </a:extLst>
          </p:cNvPr>
          <p:cNvSpPr txBox="1">
            <a:spLocks/>
          </p:cNvSpPr>
          <p:nvPr/>
        </p:nvSpPr>
        <p:spPr>
          <a:xfrm>
            <a:off x="4834029" y="4982927"/>
            <a:ext cx="3058509" cy="79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245">
              <a:spcBef>
                <a:spcPts val="0"/>
              </a:spcBef>
            </a:pPr>
            <a:r>
              <a:rPr lang="en-US" sz="1800" dirty="0">
                <a:ea typeface="Calibri"/>
                <a:cs typeface="Calibri"/>
              </a:rPr>
              <a:t>Averages predictions of multiple decision trees</a:t>
            </a:r>
          </a:p>
        </p:txBody>
      </p:sp>
      <p:sp>
        <p:nvSpPr>
          <p:cNvPr id="6" name="Inhaltsplatzhalter 9">
            <a:extLst>
              <a:ext uri="{FF2B5EF4-FFF2-40B4-BE49-F238E27FC236}">
                <a16:creationId xmlns:a16="http://schemas.microsoft.com/office/drawing/2014/main" id="{F7A14351-16A8-F732-2964-CEBFBD018C92}"/>
              </a:ext>
            </a:extLst>
          </p:cNvPr>
          <p:cNvSpPr txBox="1">
            <a:spLocks/>
          </p:cNvSpPr>
          <p:nvPr/>
        </p:nvSpPr>
        <p:spPr>
          <a:xfrm>
            <a:off x="2656573" y="1634678"/>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Oversampling works best for most models</a:t>
            </a:r>
          </a:p>
        </p:txBody>
      </p:sp>
      <p:sp>
        <p:nvSpPr>
          <p:cNvPr id="14" name="Inhaltsplatzhalter 9">
            <a:extLst>
              <a:ext uri="{FF2B5EF4-FFF2-40B4-BE49-F238E27FC236}">
                <a16:creationId xmlns:a16="http://schemas.microsoft.com/office/drawing/2014/main" id="{4E8C3C8E-3284-0E49-20F8-811DAC2A6376}"/>
              </a:ext>
            </a:extLst>
          </p:cNvPr>
          <p:cNvSpPr txBox="1">
            <a:spLocks/>
          </p:cNvSpPr>
          <p:nvPr/>
        </p:nvSpPr>
        <p:spPr>
          <a:xfrm>
            <a:off x="2586463" y="2253382"/>
            <a:ext cx="3511124" cy="741379"/>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de-DE" sz="2000" dirty="0" err="1">
                <a:ea typeface="Calibri"/>
                <a:cs typeface="Calibri"/>
              </a:rPr>
              <a:t>Balancing</a:t>
            </a:r>
            <a:r>
              <a:rPr lang="de-DE" sz="2000" dirty="0">
                <a:ea typeface="Calibri"/>
                <a:cs typeface="Calibri"/>
              </a:rPr>
              <a:t> </a:t>
            </a:r>
            <a:r>
              <a:rPr lang="de-DE" sz="2000" dirty="0" err="1">
                <a:ea typeface="Calibri"/>
                <a:cs typeface="Calibri"/>
              </a:rPr>
              <a:t>underrepresentation</a:t>
            </a:r>
            <a:r>
              <a:rPr lang="de-DE" sz="2000" dirty="0">
                <a:ea typeface="Calibri"/>
                <a:cs typeface="Calibri"/>
              </a:rPr>
              <a:t> </a:t>
            </a:r>
            <a:r>
              <a:rPr lang="de-DE" sz="2000" dirty="0" err="1">
                <a:ea typeface="Calibri"/>
                <a:cs typeface="Calibri"/>
              </a:rPr>
              <a:t>of</a:t>
            </a:r>
            <a:r>
              <a:rPr lang="de-DE" sz="2000" dirty="0">
                <a:ea typeface="Calibri"/>
                <a:cs typeface="Calibri"/>
              </a:rPr>
              <a:t> </a:t>
            </a:r>
            <a:r>
              <a:rPr lang="de-DE" sz="2000" dirty="0" err="1">
                <a:ea typeface="Calibri"/>
                <a:cs typeface="Calibri"/>
              </a:rPr>
              <a:t>minority</a:t>
            </a:r>
            <a:r>
              <a:rPr lang="de-DE" sz="2000" dirty="0">
                <a:ea typeface="Calibri"/>
                <a:cs typeface="Calibri"/>
              </a:rPr>
              <a:t> </a:t>
            </a:r>
            <a:r>
              <a:rPr lang="de-DE" sz="2000" dirty="0" err="1">
                <a:ea typeface="Calibri"/>
                <a:cs typeface="Calibri"/>
              </a:rPr>
              <a:t>class</a:t>
            </a:r>
            <a:r>
              <a:rPr lang="de-DE" sz="2000" dirty="0">
                <a:ea typeface="Calibri"/>
                <a:cs typeface="Calibri"/>
              </a:rPr>
              <a:t> (Diabetes 1)</a:t>
            </a:r>
          </a:p>
        </p:txBody>
      </p:sp>
      <p:sp>
        <p:nvSpPr>
          <p:cNvPr id="15" name="Pfeil: Chevron 15">
            <a:extLst>
              <a:ext uri="{FF2B5EF4-FFF2-40B4-BE49-F238E27FC236}">
                <a16:creationId xmlns:a16="http://schemas.microsoft.com/office/drawing/2014/main" id="{DD53F07E-D581-1677-03E7-4FEAC489B035}"/>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7" name="Pfeil: Chevron 18">
            <a:extLst>
              <a:ext uri="{FF2B5EF4-FFF2-40B4-BE49-F238E27FC236}">
                <a16:creationId xmlns:a16="http://schemas.microsoft.com/office/drawing/2014/main" id="{85660BDB-6AF1-C2D6-62E2-4E0829A06F9E}"/>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p>
        </p:txBody>
      </p:sp>
      <p:sp>
        <p:nvSpPr>
          <p:cNvPr id="18" name="Pfeil: Chevron 21">
            <a:extLst>
              <a:ext uri="{FF2B5EF4-FFF2-40B4-BE49-F238E27FC236}">
                <a16:creationId xmlns:a16="http://schemas.microsoft.com/office/drawing/2014/main" id="{8F6E8917-3D42-5F33-B008-8CDD8D5CBA91}"/>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Models</a:t>
            </a:r>
            <a:endParaRPr lang="de-DE">
              <a:solidFill>
                <a:srgbClr val="003056"/>
              </a:solidFill>
              <a:ea typeface="Calibri"/>
              <a:cs typeface="Calibri"/>
            </a:endParaRPr>
          </a:p>
        </p:txBody>
      </p:sp>
      <p:sp>
        <p:nvSpPr>
          <p:cNvPr id="20" name="Pfeil: Chevron 24">
            <a:extLst>
              <a:ext uri="{FF2B5EF4-FFF2-40B4-BE49-F238E27FC236}">
                <a16:creationId xmlns:a16="http://schemas.microsoft.com/office/drawing/2014/main" id="{9450AB16-190E-C667-F4DC-97AD9C72F5F9}"/>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ea typeface="Calibri"/>
                <a:cs typeface="Calibri"/>
              </a:rPr>
              <a:t>Metrics</a:t>
            </a:r>
            <a:endParaRPr lang="de-DE">
              <a:solidFill>
                <a:schemeClr val="bg1"/>
              </a:solidFill>
              <a:ea typeface="Calibri"/>
              <a:cs typeface="Calibri"/>
            </a:endParaRPr>
          </a:p>
        </p:txBody>
      </p:sp>
      <p:sp>
        <p:nvSpPr>
          <p:cNvPr id="21" name="Pfeil: Chevron 27">
            <a:extLst>
              <a:ext uri="{FF2B5EF4-FFF2-40B4-BE49-F238E27FC236}">
                <a16:creationId xmlns:a16="http://schemas.microsoft.com/office/drawing/2014/main" id="{18B4DD4B-5EBA-D4DD-EA5D-DDAC99294315}"/>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cxnSp>
        <p:nvCxnSpPr>
          <p:cNvPr id="23" name="Gerade Verbindung mit Pfeil 39">
            <a:extLst>
              <a:ext uri="{FF2B5EF4-FFF2-40B4-BE49-F238E27FC236}">
                <a16:creationId xmlns:a16="http://schemas.microsoft.com/office/drawing/2014/main" id="{6D59F63E-EED5-E710-D433-45B7B4A499C4}"/>
              </a:ext>
            </a:extLst>
          </p:cNvPr>
          <p:cNvCxnSpPr>
            <a:cxnSpLocks/>
          </p:cNvCxnSpPr>
          <p:nvPr/>
        </p:nvCxnSpPr>
        <p:spPr>
          <a:xfrm>
            <a:off x="6101016" y="4090788"/>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24" name="Ellipse 40">
            <a:extLst>
              <a:ext uri="{FF2B5EF4-FFF2-40B4-BE49-F238E27FC236}">
                <a16:creationId xmlns:a16="http://schemas.microsoft.com/office/drawing/2014/main" id="{FD9692B9-71D6-CAD7-7810-88A94DE5DADB}"/>
              </a:ext>
            </a:extLst>
          </p:cNvPr>
          <p:cNvSpPr/>
          <p:nvPr/>
        </p:nvSpPr>
        <p:spPr>
          <a:xfrm>
            <a:off x="6035155" y="3951290"/>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41">
            <a:extLst>
              <a:ext uri="{FF2B5EF4-FFF2-40B4-BE49-F238E27FC236}">
                <a16:creationId xmlns:a16="http://schemas.microsoft.com/office/drawing/2014/main" id="{BEE6BA68-EE60-A436-70FA-668BE0256F0F}"/>
              </a:ext>
            </a:extLst>
          </p:cNvPr>
          <p:cNvSpPr/>
          <p:nvPr/>
        </p:nvSpPr>
        <p:spPr>
          <a:xfrm>
            <a:off x="6035155" y="4257448"/>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oup 26">
            <a:extLst>
              <a:ext uri="{FF2B5EF4-FFF2-40B4-BE49-F238E27FC236}">
                <a16:creationId xmlns:a16="http://schemas.microsoft.com/office/drawing/2014/main" id="{E6F70F6B-5F74-7039-DA50-2EF2B3160DA2}"/>
              </a:ext>
            </a:extLst>
          </p:cNvPr>
          <p:cNvGrpSpPr/>
          <p:nvPr/>
        </p:nvGrpSpPr>
        <p:grpSpPr>
          <a:xfrm>
            <a:off x="8391480" y="3051499"/>
            <a:ext cx="132542" cy="445656"/>
            <a:chOff x="8391480" y="3051499"/>
            <a:chExt cx="132542" cy="445656"/>
          </a:xfrm>
        </p:grpSpPr>
        <p:cxnSp>
          <p:nvCxnSpPr>
            <p:cNvPr id="30" name="Gerade Verbindung mit Pfeil 45">
              <a:extLst>
                <a:ext uri="{FF2B5EF4-FFF2-40B4-BE49-F238E27FC236}">
                  <a16:creationId xmlns:a16="http://schemas.microsoft.com/office/drawing/2014/main" id="{34B7A6D0-BAA2-4380-2335-C2835CD4D4EF}"/>
                </a:ext>
              </a:extLst>
            </p:cNvPr>
            <p:cNvCxnSpPr>
              <a:cxnSpLocks/>
              <a:stCxn id="31" idx="4"/>
              <a:endCxn id="32"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31" name="Ellipse 46">
              <a:extLst>
                <a:ext uri="{FF2B5EF4-FFF2-40B4-BE49-F238E27FC236}">
                  <a16:creationId xmlns:a16="http://schemas.microsoft.com/office/drawing/2014/main" id="{79381C3B-B5C0-CD5C-3FC0-8C6566F19875}"/>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47">
              <a:extLst>
                <a:ext uri="{FF2B5EF4-FFF2-40B4-BE49-F238E27FC236}">
                  <a16:creationId xmlns:a16="http://schemas.microsoft.com/office/drawing/2014/main" id="{CDDC081E-32AD-0B33-6215-254B682D2E97}"/>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oup 51">
            <a:extLst>
              <a:ext uri="{FF2B5EF4-FFF2-40B4-BE49-F238E27FC236}">
                <a16:creationId xmlns:a16="http://schemas.microsoft.com/office/drawing/2014/main" id="{0356A87C-D162-0B8D-1021-CD9927122E6D}"/>
              </a:ext>
            </a:extLst>
          </p:cNvPr>
          <p:cNvGrpSpPr/>
          <p:nvPr/>
        </p:nvGrpSpPr>
        <p:grpSpPr>
          <a:xfrm>
            <a:off x="4026056" y="3046225"/>
            <a:ext cx="132542" cy="445656"/>
            <a:chOff x="8391480" y="3051499"/>
            <a:chExt cx="132542" cy="445656"/>
          </a:xfrm>
        </p:grpSpPr>
        <p:cxnSp>
          <p:nvCxnSpPr>
            <p:cNvPr id="53" name="Gerade Verbindung mit Pfeil 45">
              <a:extLst>
                <a:ext uri="{FF2B5EF4-FFF2-40B4-BE49-F238E27FC236}">
                  <a16:creationId xmlns:a16="http://schemas.microsoft.com/office/drawing/2014/main" id="{B5F536F0-8D4E-6816-0719-0798BC66FE17}"/>
                </a:ext>
              </a:extLst>
            </p:cNvPr>
            <p:cNvCxnSpPr>
              <a:cxnSpLocks/>
              <a:stCxn id="54" idx="4"/>
              <a:endCxn id="55"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4" name="Ellipse 46">
              <a:extLst>
                <a:ext uri="{FF2B5EF4-FFF2-40B4-BE49-F238E27FC236}">
                  <a16:creationId xmlns:a16="http://schemas.microsoft.com/office/drawing/2014/main" id="{2588DBA7-5621-072E-1724-923D401A5AF3}"/>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47">
              <a:extLst>
                <a:ext uri="{FF2B5EF4-FFF2-40B4-BE49-F238E27FC236}">
                  <a16:creationId xmlns:a16="http://schemas.microsoft.com/office/drawing/2014/main" id="{701C1DDE-ED94-1B05-4791-49E5F11EAC3D}"/>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6" name="Group 55">
            <a:extLst>
              <a:ext uri="{FF2B5EF4-FFF2-40B4-BE49-F238E27FC236}">
                <a16:creationId xmlns:a16="http://schemas.microsoft.com/office/drawing/2014/main" id="{06F13A9F-BA98-A8D9-0B7D-F88E687FA777}"/>
              </a:ext>
            </a:extLst>
          </p:cNvPr>
          <p:cNvGrpSpPr/>
          <p:nvPr/>
        </p:nvGrpSpPr>
        <p:grpSpPr>
          <a:xfrm>
            <a:off x="1932671" y="3948015"/>
            <a:ext cx="132542" cy="445656"/>
            <a:chOff x="8391480" y="3051499"/>
            <a:chExt cx="132542" cy="445656"/>
          </a:xfrm>
        </p:grpSpPr>
        <p:cxnSp>
          <p:nvCxnSpPr>
            <p:cNvPr id="57" name="Gerade Verbindung mit Pfeil 45">
              <a:extLst>
                <a:ext uri="{FF2B5EF4-FFF2-40B4-BE49-F238E27FC236}">
                  <a16:creationId xmlns:a16="http://schemas.microsoft.com/office/drawing/2014/main" id="{92755DB4-CC78-E651-241E-D5742B83609D}"/>
                </a:ext>
              </a:extLst>
            </p:cNvPr>
            <p:cNvCxnSpPr>
              <a:cxnSpLocks/>
              <a:stCxn id="58" idx="4"/>
              <a:endCxn id="59"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8" name="Ellipse 46">
              <a:extLst>
                <a:ext uri="{FF2B5EF4-FFF2-40B4-BE49-F238E27FC236}">
                  <a16:creationId xmlns:a16="http://schemas.microsoft.com/office/drawing/2014/main" id="{6B1148F4-EC4A-379B-096B-E424EB295F51}"/>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47">
              <a:extLst>
                <a:ext uri="{FF2B5EF4-FFF2-40B4-BE49-F238E27FC236}">
                  <a16:creationId xmlns:a16="http://schemas.microsoft.com/office/drawing/2014/main" id="{931F67EC-4158-197F-8CB1-65B2AB626460}"/>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57853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D9BA-3ECC-AAB7-5602-AEF38167058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943B40B-1A71-CCF7-D395-0CEEEB2BAE86}"/>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16007651-1620-160D-9933-B85D2E4EF2B2}"/>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52F22B35-CBC7-9F14-7986-5EBA3EECAA96}"/>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0E344550-14E3-43E7-0D4B-9A4BE5AB5D4F}"/>
              </a:ext>
            </a:extLst>
          </p:cNvPr>
          <p:cNvSpPr>
            <a:spLocks noGrp="1"/>
          </p:cNvSpPr>
          <p:nvPr>
            <p:ph type="sldNum" sz="quarter" idx="12"/>
          </p:nvPr>
        </p:nvSpPr>
        <p:spPr/>
        <p:txBody>
          <a:bodyPr/>
          <a:lstStyle/>
          <a:p>
            <a:fld id="{FC0CC166-4E39-43B8-AB91-BDD1C4C9E224}" type="slidenum">
              <a:rPr lang="en-US" noProof="0" smtClean="0"/>
              <a:t>19</a:t>
            </a:fld>
            <a:endParaRPr lang="en-US" noProof="0"/>
          </a:p>
        </p:txBody>
      </p:sp>
      <p:sp>
        <p:nvSpPr>
          <p:cNvPr id="4" name="Inhaltsplatzhalter 9">
            <a:extLst>
              <a:ext uri="{FF2B5EF4-FFF2-40B4-BE49-F238E27FC236}">
                <a16:creationId xmlns:a16="http://schemas.microsoft.com/office/drawing/2014/main" id="{32D301CE-8CED-426A-27DE-2F1562ADDE04}"/>
              </a:ext>
            </a:extLst>
          </p:cNvPr>
          <p:cNvSpPr txBox="1">
            <a:spLocks/>
          </p:cNvSpPr>
          <p:nvPr/>
        </p:nvSpPr>
        <p:spPr>
          <a:xfrm>
            <a:off x="642017" y="4396547"/>
            <a:ext cx="2900379" cy="42171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Imbalanced Dataset</a:t>
            </a:r>
            <a:endParaRPr lang="de-DE"/>
          </a:p>
        </p:txBody>
      </p:sp>
      <p:sp>
        <p:nvSpPr>
          <p:cNvPr id="16" name="Pfeil: Chevron 15">
            <a:extLst>
              <a:ext uri="{FF2B5EF4-FFF2-40B4-BE49-F238E27FC236}">
                <a16:creationId xmlns:a16="http://schemas.microsoft.com/office/drawing/2014/main" id="{3CC599B3-9385-68E2-544D-E4BE87CEC74A}"/>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9" name="Pfeil: Chevron 18">
            <a:extLst>
              <a:ext uri="{FF2B5EF4-FFF2-40B4-BE49-F238E27FC236}">
                <a16:creationId xmlns:a16="http://schemas.microsoft.com/office/drawing/2014/main" id="{EB0B548F-A477-739E-296A-DBFA9E069907}"/>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p>
        </p:txBody>
      </p:sp>
      <p:sp>
        <p:nvSpPr>
          <p:cNvPr id="22" name="Pfeil: Chevron 21">
            <a:extLst>
              <a:ext uri="{FF2B5EF4-FFF2-40B4-BE49-F238E27FC236}">
                <a16:creationId xmlns:a16="http://schemas.microsoft.com/office/drawing/2014/main" id="{A397ABD5-6C9B-D69E-B21E-F62DFD380C88}"/>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Models</a:t>
            </a:r>
            <a:endParaRPr lang="de-DE">
              <a:solidFill>
                <a:srgbClr val="003056"/>
              </a:solidFill>
              <a:ea typeface="Calibri"/>
              <a:cs typeface="Calibri"/>
            </a:endParaRPr>
          </a:p>
        </p:txBody>
      </p:sp>
      <p:sp>
        <p:nvSpPr>
          <p:cNvPr id="25" name="Pfeil: Chevron 24">
            <a:extLst>
              <a:ext uri="{FF2B5EF4-FFF2-40B4-BE49-F238E27FC236}">
                <a16:creationId xmlns:a16="http://schemas.microsoft.com/office/drawing/2014/main" id="{24BD9A11-F127-FB44-B6BB-4FE09103CC0A}"/>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bg1"/>
                </a:solidFill>
                <a:ea typeface="Calibri"/>
                <a:cs typeface="Calibri"/>
              </a:rPr>
              <a:t>Metrics</a:t>
            </a:r>
            <a:endParaRPr lang="de-DE">
              <a:solidFill>
                <a:schemeClr val="bg1"/>
              </a:solidFill>
              <a:ea typeface="Calibri"/>
              <a:cs typeface="Calibri"/>
            </a:endParaRPr>
          </a:p>
        </p:txBody>
      </p:sp>
      <p:sp>
        <p:nvSpPr>
          <p:cNvPr id="28" name="Pfeil: Chevron 27">
            <a:extLst>
              <a:ext uri="{FF2B5EF4-FFF2-40B4-BE49-F238E27FC236}">
                <a16:creationId xmlns:a16="http://schemas.microsoft.com/office/drawing/2014/main" id="{3BB79FCD-D51A-2738-C375-54AA54DDC158}"/>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sp>
        <p:nvSpPr>
          <p:cNvPr id="3" name="Inhaltsplatzhalter 9">
            <a:extLst>
              <a:ext uri="{FF2B5EF4-FFF2-40B4-BE49-F238E27FC236}">
                <a16:creationId xmlns:a16="http://schemas.microsoft.com/office/drawing/2014/main" id="{AE23B3AF-9901-9CF5-C602-F90C1B1ACE82}"/>
              </a:ext>
            </a:extLst>
          </p:cNvPr>
          <p:cNvSpPr txBox="1">
            <a:spLocks/>
          </p:cNvSpPr>
          <p:nvPr/>
        </p:nvSpPr>
        <p:spPr>
          <a:xfrm>
            <a:off x="6718502" y="1569561"/>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Recall on positive class is important for our use case</a:t>
            </a:r>
          </a:p>
        </p:txBody>
      </p:sp>
      <p:sp>
        <p:nvSpPr>
          <p:cNvPr id="5" name="Inhaltsplatzhalter 9">
            <a:extLst>
              <a:ext uri="{FF2B5EF4-FFF2-40B4-BE49-F238E27FC236}">
                <a16:creationId xmlns:a16="http://schemas.microsoft.com/office/drawing/2014/main" id="{7704DFDF-301A-8CC8-5B6A-5E8CC48A9A46}"/>
              </a:ext>
            </a:extLst>
          </p:cNvPr>
          <p:cNvSpPr txBox="1">
            <a:spLocks/>
          </p:cNvSpPr>
          <p:nvPr/>
        </p:nvSpPr>
        <p:spPr>
          <a:xfrm>
            <a:off x="4442855" y="4344673"/>
            <a:ext cx="3449683" cy="728913"/>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Forest is best performing "traditional" model</a:t>
            </a:r>
          </a:p>
        </p:txBody>
      </p:sp>
      <p:sp>
        <p:nvSpPr>
          <p:cNvPr id="10" name="Inhaltsplatzhalter 9">
            <a:extLst>
              <a:ext uri="{FF2B5EF4-FFF2-40B4-BE49-F238E27FC236}">
                <a16:creationId xmlns:a16="http://schemas.microsoft.com/office/drawing/2014/main" id="{5B6545DF-8787-A6E2-494D-896845A254E0}"/>
              </a:ext>
            </a:extLst>
          </p:cNvPr>
          <p:cNvSpPr txBox="1">
            <a:spLocks/>
          </p:cNvSpPr>
          <p:nvPr/>
        </p:nvSpPr>
        <p:spPr>
          <a:xfrm>
            <a:off x="8299303" y="4396547"/>
            <a:ext cx="3058508" cy="67099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Neural Networks very promising</a:t>
            </a:r>
          </a:p>
        </p:txBody>
      </p:sp>
      <p:sp>
        <p:nvSpPr>
          <p:cNvPr id="11" name="Inhaltsplatzhalter 9">
            <a:extLst>
              <a:ext uri="{FF2B5EF4-FFF2-40B4-BE49-F238E27FC236}">
                <a16:creationId xmlns:a16="http://schemas.microsoft.com/office/drawing/2014/main" id="{4699DC65-1DA5-FF2C-2305-29BB8266EA30}"/>
              </a:ext>
            </a:extLst>
          </p:cNvPr>
          <p:cNvSpPr txBox="1">
            <a:spLocks/>
          </p:cNvSpPr>
          <p:nvPr/>
        </p:nvSpPr>
        <p:spPr>
          <a:xfrm>
            <a:off x="6718502" y="2151258"/>
            <a:ext cx="3353968" cy="924024"/>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de-DE" sz="2000" dirty="0" err="1">
                <a:ea typeface="Calibri"/>
                <a:cs typeface="Calibri"/>
              </a:rPr>
              <a:t>False</a:t>
            </a:r>
            <a:r>
              <a:rPr lang="de-DE" sz="2000" dirty="0">
                <a:ea typeface="Calibri"/>
                <a:cs typeface="Calibri"/>
              </a:rPr>
              <a:t> Positives </a:t>
            </a:r>
            <a:r>
              <a:rPr lang="de-DE" sz="2000" dirty="0" err="1">
                <a:ea typeface="Calibri"/>
                <a:cs typeface="Calibri"/>
              </a:rPr>
              <a:t>more</a:t>
            </a:r>
            <a:r>
              <a:rPr lang="de-DE" sz="2000" dirty="0">
                <a:ea typeface="Calibri"/>
                <a:cs typeface="Calibri"/>
              </a:rPr>
              <a:t> </a:t>
            </a:r>
            <a:r>
              <a:rPr lang="de-DE" sz="2000" dirty="0" err="1">
                <a:ea typeface="Calibri"/>
                <a:cs typeface="Calibri"/>
              </a:rPr>
              <a:t>bearable</a:t>
            </a:r>
            <a:r>
              <a:rPr lang="de-DE" sz="2000" dirty="0">
                <a:ea typeface="Calibri"/>
                <a:cs typeface="Calibri"/>
              </a:rPr>
              <a:t> </a:t>
            </a:r>
            <a:r>
              <a:rPr lang="de-DE" sz="2000" dirty="0" err="1">
                <a:ea typeface="Calibri"/>
                <a:cs typeface="Calibri"/>
              </a:rPr>
              <a:t>than</a:t>
            </a:r>
            <a:r>
              <a:rPr lang="de-DE" sz="2000" dirty="0">
                <a:ea typeface="Calibri"/>
                <a:cs typeface="Calibri"/>
              </a:rPr>
              <a:t> </a:t>
            </a:r>
            <a:r>
              <a:rPr lang="de-DE" sz="2000" dirty="0" err="1">
                <a:ea typeface="Calibri"/>
                <a:cs typeface="Calibri"/>
              </a:rPr>
              <a:t>False</a:t>
            </a:r>
            <a:r>
              <a:rPr lang="de-DE" sz="2000" dirty="0">
                <a:ea typeface="Calibri"/>
                <a:cs typeface="Calibri"/>
              </a:rPr>
              <a:t> Negatives</a:t>
            </a:r>
          </a:p>
        </p:txBody>
      </p:sp>
      <p:sp>
        <p:nvSpPr>
          <p:cNvPr id="12" name="Inhaltsplatzhalter 9">
            <a:extLst>
              <a:ext uri="{FF2B5EF4-FFF2-40B4-BE49-F238E27FC236}">
                <a16:creationId xmlns:a16="http://schemas.microsoft.com/office/drawing/2014/main" id="{24CB2B44-0C86-E463-CA57-A169EE6AA8B7}"/>
              </a:ext>
            </a:extLst>
          </p:cNvPr>
          <p:cNvSpPr txBox="1">
            <a:spLocks/>
          </p:cNvSpPr>
          <p:nvPr/>
        </p:nvSpPr>
        <p:spPr>
          <a:xfrm>
            <a:off x="642017" y="4761385"/>
            <a:ext cx="2900379" cy="79567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No Diabetes (0): 86.07%</a:t>
            </a:r>
          </a:p>
          <a:p>
            <a:pPr marL="269875" indent="-182563">
              <a:spcBef>
                <a:spcPts val="0"/>
              </a:spcBef>
            </a:pPr>
            <a:r>
              <a:rPr lang="en-US" sz="1800">
                <a:ea typeface="Calibri"/>
                <a:cs typeface="Calibri"/>
              </a:rPr>
              <a:t>Diabetes (1): 13.93%</a:t>
            </a:r>
          </a:p>
        </p:txBody>
      </p:sp>
      <p:sp>
        <p:nvSpPr>
          <p:cNvPr id="13" name="Inhaltsplatzhalter 9">
            <a:extLst>
              <a:ext uri="{FF2B5EF4-FFF2-40B4-BE49-F238E27FC236}">
                <a16:creationId xmlns:a16="http://schemas.microsoft.com/office/drawing/2014/main" id="{6752CB3A-377F-1410-A489-E0B47BFF65C5}"/>
              </a:ext>
            </a:extLst>
          </p:cNvPr>
          <p:cNvSpPr txBox="1">
            <a:spLocks/>
          </p:cNvSpPr>
          <p:nvPr/>
        </p:nvSpPr>
        <p:spPr>
          <a:xfrm>
            <a:off x="8299303" y="4761385"/>
            <a:ext cx="3058508" cy="1250478"/>
          </a:xfrm>
          <a:prstGeom prst="roundRect">
            <a:avLst>
              <a:gd name="adj" fmla="val 40475"/>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Good results with simple network and little training</a:t>
            </a:r>
          </a:p>
        </p:txBody>
      </p:sp>
      <p:cxnSp>
        <p:nvCxnSpPr>
          <p:cNvPr id="40" name="Gerade Verbindung mit Pfeil 39">
            <a:extLst>
              <a:ext uri="{FF2B5EF4-FFF2-40B4-BE49-F238E27FC236}">
                <a16:creationId xmlns:a16="http://schemas.microsoft.com/office/drawing/2014/main" id="{CF769305-1595-60E0-39AE-14F94E7C0FE7}"/>
              </a:ext>
            </a:extLst>
          </p:cNvPr>
          <p:cNvCxnSpPr>
            <a:cxnSpLocks/>
          </p:cNvCxnSpPr>
          <p:nvPr/>
        </p:nvCxnSpPr>
        <p:spPr>
          <a:xfrm>
            <a:off x="6101016" y="4090788"/>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6DD6B764-D2BA-F1EA-7C0E-114B732E5B31}"/>
              </a:ext>
            </a:extLst>
          </p:cNvPr>
          <p:cNvSpPr/>
          <p:nvPr/>
        </p:nvSpPr>
        <p:spPr>
          <a:xfrm>
            <a:off x="6035155" y="3951290"/>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4CBEEBAF-9141-4B13-F532-A24C36B54271}"/>
              </a:ext>
            </a:extLst>
          </p:cNvPr>
          <p:cNvSpPr/>
          <p:nvPr/>
        </p:nvSpPr>
        <p:spPr>
          <a:xfrm>
            <a:off x="6035155" y="4257448"/>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1" name="Group 20">
            <a:extLst>
              <a:ext uri="{FF2B5EF4-FFF2-40B4-BE49-F238E27FC236}">
                <a16:creationId xmlns:a16="http://schemas.microsoft.com/office/drawing/2014/main" id="{B9FAD8F7-BB38-570C-A170-956460BFD566}"/>
              </a:ext>
            </a:extLst>
          </p:cNvPr>
          <p:cNvGrpSpPr/>
          <p:nvPr/>
        </p:nvGrpSpPr>
        <p:grpSpPr>
          <a:xfrm>
            <a:off x="8391480" y="3051499"/>
            <a:ext cx="132542" cy="445656"/>
            <a:chOff x="8391480" y="3051499"/>
            <a:chExt cx="132542" cy="445656"/>
          </a:xfrm>
        </p:grpSpPr>
        <p:cxnSp>
          <p:nvCxnSpPr>
            <p:cNvPr id="46" name="Gerade Verbindung mit Pfeil 45">
              <a:extLst>
                <a:ext uri="{FF2B5EF4-FFF2-40B4-BE49-F238E27FC236}">
                  <a16:creationId xmlns:a16="http://schemas.microsoft.com/office/drawing/2014/main" id="{EEC00415-C3BE-2AAE-382F-A8C03B91B7E4}"/>
                </a:ext>
              </a:extLst>
            </p:cNvPr>
            <p:cNvCxnSpPr>
              <a:cxnSpLocks/>
              <a:stCxn id="47" idx="4"/>
              <a:endCxn id="48"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7" name="Ellipse 46">
              <a:extLst>
                <a:ext uri="{FF2B5EF4-FFF2-40B4-BE49-F238E27FC236}">
                  <a16:creationId xmlns:a16="http://schemas.microsoft.com/office/drawing/2014/main" id="{F3E31023-5021-3156-21B8-5E693A660664}"/>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02BD433E-17CC-C24D-CDEA-8C96C18B02CD}"/>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9" name="Inhaltsplatzhalter 9">
            <a:extLst>
              <a:ext uri="{FF2B5EF4-FFF2-40B4-BE49-F238E27FC236}">
                <a16:creationId xmlns:a16="http://schemas.microsoft.com/office/drawing/2014/main" id="{2782F5C0-59A6-45D4-65EB-6CECADAF2946}"/>
              </a:ext>
            </a:extLst>
          </p:cNvPr>
          <p:cNvSpPr txBox="1">
            <a:spLocks/>
          </p:cNvSpPr>
          <p:nvPr/>
        </p:nvSpPr>
        <p:spPr>
          <a:xfrm>
            <a:off x="4834029" y="4982927"/>
            <a:ext cx="3058509" cy="79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245">
              <a:spcBef>
                <a:spcPts val="0"/>
              </a:spcBef>
            </a:pPr>
            <a:r>
              <a:rPr lang="en-US" sz="1800" dirty="0">
                <a:ea typeface="Calibri"/>
                <a:cs typeface="Calibri"/>
              </a:rPr>
              <a:t>Averages predictions of multiple decision trees</a:t>
            </a:r>
          </a:p>
        </p:txBody>
      </p:sp>
      <p:sp>
        <p:nvSpPr>
          <p:cNvPr id="6" name="Inhaltsplatzhalter 9">
            <a:extLst>
              <a:ext uri="{FF2B5EF4-FFF2-40B4-BE49-F238E27FC236}">
                <a16:creationId xmlns:a16="http://schemas.microsoft.com/office/drawing/2014/main" id="{422FC414-952B-9BFC-FB57-1D921FF15826}"/>
              </a:ext>
            </a:extLst>
          </p:cNvPr>
          <p:cNvSpPr txBox="1">
            <a:spLocks/>
          </p:cNvSpPr>
          <p:nvPr/>
        </p:nvSpPr>
        <p:spPr>
          <a:xfrm>
            <a:off x="2656573" y="1634678"/>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(Random) Oversampling works best for most models</a:t>
            </a:r>
          </a:p>
        </p:txBody>
      </p:sp>
      <p:sp>
        <p:nvSpPr>
          <p:cNvPr id="14" name="Inhaltsplatzhalter 9">
            <a:extLst>
              <a:ext uri="{FF2B5EF4-FFF2-40B4-BE49-F238E27FC236}">
                <a16:creationId xmlns:a16="http://schemas.microsoft.com/office/drawing/2014/main" id="{296D27B8-5422-FFBD-1710-65DFAF51E2E4}"/>
              </a:ext>
            </a:extLst>
          </p:cNvPr>
          <p:cNvSpPr txBox="1">
            <a:spLocks/>
          </p:cNvSpPr>
          <p:nvPr/>
        </p:nvSpPr>
        <p:spPr>
          <a:xfrm>
            <a:off x="2586463" y="2253382"/>
            <a:ext cx="3511124" cy="741379"/>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de-DE" sz="2000" dirty="0" err="1">
                <a:ea typeface="Calibri"/>
                <a:cs typeface="Calibri"/>
              </a:rPr>
              <a:t>Balancing</a:t>
            </a:r>
            <a:r>
              <a:rPr lang="de-DE" sz="2000" dirty="0">
                <a:ea typeface="Calibri"/>
                <a:cs typeface="Calibri"/>
              </a:rPr>
              <a:t> </a:t>
            </a:r>
            <a:r>
              <a:rPr lang="de-DE" sz="2000" dirty="0" err="1">
                <a:ea typeface="Calibri"/>
                <a:cs typeface="Calibri"/>
              </a:rPr>
              <a:t>underrepresentation</a:t>
            </a:r>
            <a:r>
              <a:rPr lang="de-DE" sz="2000" dirty="0">
                <a:ea typeface="Calibri"/>
                <a:cs typeface="Calibri"/>
              </a:rPr>
              <a:t> </a:t>
            </a:r>
            <a:r>
              <a:rPr lang="de-DE" sz="2000" dirty="0" err="1">
                <a:ea typeface="Calibri"/>
                <a:cs typeface="Calibri"/>
              </a:rPr>
              <a:t>of</a:t>
            </a:r>
            <a:r>
              <a:rPr lang="de-DE" sz="2000" dirty="0">
                <a:ea typeface="Calibri"/>
                <a:cs typeface="Calibri"/>
              </a:rPr>
              <a:t> </a:t>
            </a:r>
            <a:r>
              <a:rPr lang="de-DE" sz="2000" dirty="0" err="1">
                <a:ea typeface="Calibri"/>
                <a:cs typeface="Calibri"/>
              </a:rPr>
              <a:t>minority</a:t>
            </a:r>
            <a:r>
              <a:rPr lang="de-DE" sz="2000" dirty="0">
                <a:ea typeface="Calibri"/>
                <a:cs typeface="Calibri"/>
              </a:rPr>
              <a:t> </a:t>
            </a:r>
            <a:r>
              <a:rPr lang="de-DE" sz="2000" dirty="0" err="1">
                <a:ea typeface="Calibri"/>
                <a:cs typeface="Calibri"/>
              </a:rPr>
              <a:t>class</a:t>
            </a:r>
            <a:r>
              <a:rPr lang="de-DE" sz="2000" dirty="0">
                <a:ea typeface="Calibri"/>
                <a:cs typeface="Calibri"/>
              </a:rPr>
              <a:t> (Diabetes 1)</a:t>
            </a:r>
          </a:p>
        </p:txBody>
      </p:sp>
      <p:sp>
        <p:nvSpPr>
          <p:cNvPr id="15" name="TextBox 14">
            <a:extLst>
              <a:ext uri="{FF2B5EF4-FFF2-40B4-BE49-F238E27FC236}">
                <a16:creationId xmlns:a16="http://schemas.microsoft.com/office/drawing/2014/main" id="{E701ADE8-361C-3EE0-0A6B-4E65ABE40BF9}"/>
              </a:ext>
            </a:extLst>
          </p:cNvPr>
          <p:cNvSpPr txBox="1"/>
          <p:nvPr/>
        </p:nvSpPr>
        <p:spPr>
          <a:xfrm>
            <a:off x="11658600" y="5765800"/>
            <a:ext cx="184731" cy="369332"/>
          </a:xfrm>
          <a:prstGeom prst="rect">
            <a:avLst/>
          </a:prstGeom>
          <a:noFill/>
        </p:spPr>
        <p:txBody>
          <a:bodyPr wrap="none" rtlCol="0">
            <a:spAutoFit/>
          </a:bodyPr>
          <a:lstStyle/>
          <a:p>
            <a:endParaRPr lang="en-DE" dirty="0"/>
          </a:p>
        </p:txBody>
      </p:sp>
      <p:grpSp>
        <p:nvGrpSpPr>
          <p:cNvPr id="23" name="Group 22">
            <a:extLst>
              <a:ext uri="{FF2B5EF4-FFF2-40B4-BE49-F238E27FC236}">
                <a16:creationId xmlns:a16="http://schemas.microsoft.com/office/drawing/2014/main" id="{6AB3311A-61B4-CF81-7B67-68F155C8D7D8}"/>
              </a:ext>
            </a:extLst>
          </p:cNvPr>
          <p:cNvGrpSpPr/>
          <p:nvPr/>
        </p:nvGrpSpPr>
        <p:grpSpPr>
          <a:xfrm>
            <a:off x="9584524" y="3938818"/>
            <a:ext cx="132542" cy="445656"/>
            <a:chOff x="8391480" y="3051499"/>
            <a:chExt cx="132542" cy="445656"/>
          </a:xfrm>
        </p:grpSpPr>
        <p:cxnSp>
          <p:nvCxnSpPr>
            <p:cNvPr id="24" name="Gerade Verbindung mit Pfeil 45">
              <a:extLst>
                <a:ext uri="{FF2B5EF4-FFF2-40B4-BE49-F238E27FC236}">
                  <a16:creationId xmlns:a16="http://schemas.microsoft.com/office/drawing/2014/main" id="{AD090ABA-DCA3-7655-4A35-F27178CFE061}"/>
                </a:ext>
              </a:extLst>
            </p:cNvPr>
            <p:cNvCxnSpPr>
              <a:cxnSpLocks/>
              <a:stCxn id="26" idx="4"/>
              <a:endCxn id="27"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26" name="Ellipse 46">
              <a:extLst>
                <a:ext uri="{FF2B5EF4-FFF2-40B4-BE49-F238E27FC236}">
                  <a16:creationId xmlns:a16="http://schemas.microsoft.com/office/drawing/2014/main" id="{FA630C5E-77F1-1A80-FD11-766A10F48454}"/>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47">
              <a:extLst>
                <a:ext uri="{FF2B5EF4-FFF2-40B4-BE49-F238E27FC236}">
                  <a16:creationId xmlns:a16="http://schemas.microsoft.com/office/drawing/2014/main" id="{24243E20-5CEC-E809-6DCE-DD3670DFDEB4}"/>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 name="Group 29">
            <a:extLst>
              <a:ext uri="{FF2B5EF4-FFF2-40B4-BE49-F238E27FC236}">
                <a16:creationId xmlns:a16="http://schemas.microsoft.com/office/drawing/2014/main" id="{2C4630BD-4433-0939-23BB-1923AABA48C2}"/>
              </a:ext>
            </a:extLst>
          </p:cNvPr>
          <p:cNvGrpSpPr/>
          <p:nvPr/>
        </p:nvGrpSpPr>
        <p:grpSpPr>
          <a:xfrm>
            <a:off x="4026056" y="3046225"/>
            <a:ext cx="132542" cy="445656"/>
            <a:chOff x="8391480" y="3051499"/>
            <a:chExt cx="132542" cy="445656"/>
          </a:xfrm>
        </p:grpSpPr>
        <p:cxnSp>
          <p:nvCxnSpPr>
            <p:cNvPr id="31" name="Gerade Verbindung mit Pfeil 45">
              <a:extLst>
                <a:ext uri="{FF2B5EF4-FFF2-40B4-BE49-F238E27FC236}">
                  <a16:creationId xmlns:a16="http://schemas.microsoft.com/office/drawing/2014/main" id="{D4FA9F74-2E99-B886-6D13-1E15D7489F7C}"/>
                </a:ext>
              </a:extLst>
            </p:cNvPr>
            <p:cNvCxnSpPr>
              <a:cxnSpLocks/>
              <a:stCxn id="32" idx="4"/>
              <a:endCxn id="33"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32" name="Ellipse 46">
              <a:extLst>
                <a:ext uri="{FF2B5EF4-FFF2-40B4-BE49-F238E27FC236}">
                  <a16:creationId xmlns:a16="http://schemas.microsoft.com/office/drawing/2014/main" id="{106E1D92-F751-3BA5-14CE-43D817D6D697}"/>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47">
              <a:extLst>
                <a:ext uri="{FF2B5EF4-FFF2-40B4-BE49-F238E27FC236}">
                  <a16:creationId xmlns:a16="http://schemas.microsoft.com/office/drawing/2014/main" id="{33F065BB-E252-2764-4EA3-FF2728411520}"/>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oup 48">
            <a:extLst>
              <a:ext uri="{FF2B5EF4-FFF2-40B4-BE49-F238E27FC236}">
                <a16:creationId xmlns:a16="http://schemas.microsoft.com/office/drawing/2014/main" id="{BEF40442-D889-6E9F-1FCA-CE7342CBB380}"/>
              </a:ext>
            </a:extLst>
          </p:cNvPr>
          <p:cNvGrpSpPr/>
          <p:nvPr/>
        </p:nvGrpSpPr>
        <p:grpSpPr>
          <a:xfrm>
            <a:off x="1932671" y="3948015"/>
            <a:ext cx="132542" cy="445656"/>
            <a:chOff x="8391480" y="3051499"/>
            <a:chExt cx="132542" cy="445656"/>
          </a:xfrm>
        </p:grpSpPr>
        <p:cxnSp>
          <p:nvCxnSpPr>
            <p:cNvPr id="50" name="Gerade Verbindung mit Pfeil 45">
              <a:extLst>
                <a:ext uri="{FF2B5EF4-FFF2-40B4-BE49-F238E27FC236}">
                  <a16:creationId xmlns:a16="http://schemas.microsoft.com/office/drawing/2014/main" id="{F4511C1E-0BF7-0B86-DB29-F1BB45CCA951}"/>
                </a:ext>
              </a:extLst>
            </p:cNvPr>
            <p:cNvCxnSpPr>
              <a:cxnSpLocks/>
              <a:stCxn id="51" idx="4"/>
              <a:endCxn id="52"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51" name="Ellipse 46">
              <a:extLst>
                <a:ext uri="{FF2B5EF4-FFF2-40B4-BE49-F238E27FC236}">
                  <a16:creationId xmlns:a16="http://schemas.microsoft.com/office/drawing/2014/main" id="{2EB6726B-8247-845B-8258-E1A4E51A5286}"/>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47">
              <a:extLst>
                <a:ext uri="{FF2B5EF4-FFF2-40B4-BE49-F238E27FC236}">
                  <a16:creationId xmlns:a16="http://schemas.microsoft.com/office/drawing/2014/main" id="{F823D291-477E-7355-431F-A7FBFC23A293}"/>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55120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705AF-5558-A3BD-BFBD-DB516A1FB3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4C4DEA1-A3E1-DAF5-C515-1DC1AD1D8F4B}"/>
              </a:ext>
            </a:extLst>
          </p:cNvPr>
          <p:cNvSpPr>
            <a:spLocks noGrp="1"/>
          </p:cNvSpPr>
          <p:nvPr>
            <p:ph type="title"/>
          </p:nvPr>
        </p:nvSpPr>
        <p:spPr>
          <a:xfrm>
            <a:off x="1080000" y="612001"/>
            <a:ext cx="7177827" cy="1008000"/>
          </a:xfrm>
        </p:spPr>
        <p:txBody>
          <a:bodyPr/>
          <a:lstStyle/>
          <a:p>
            <a:r>
              <a:rPr lang="en-US"/>
              <a:t>Diabetes: A Growing Disease with Serious Complications</a:t>
            </a:r>
          </a:p>
        </p:txBody>
      </p:sp>
      <p:sp>
        <p:nvSpPr>
          <p:cNvPr id="3" name="Inhaltsplatzhalter 2">
            <a:extLst>
              <a:ext uri="{FF2B5EF4-FFF2-40B4-BE49-F238E27FC236}">
                <a16:creationId xmlns:a16="http://schemas.microsoft.com/office/drawing/2014/main" id="{58877A86-8E04-2241-CCF3-9F521AC03B4A}"/>
              </a:ext>
            </a:extLst>
          </p:cNvPr>
          <p:cNvSpPr>
            <a:spLocks noGrp="1"/>
          </p:cNvSpPr>
          <p:nvPr>
            <p:ph sz="half" idx="1"/>
          </p:nvPr>
        </p:nvSpPr>
        <p:spPr>
          <a:xfrm>
            <a:off x="1079999" y="1846800"/>
            <a:ext cx="4780800" cy="913070"/>
          </a:xfrm>
        </p:spPr>
        <p:txBody>
          <a:bodyPr wrap="square" numCol="1">
            <a:spAutoFit/>
          </a:bodyPr>
          <a:lstStyle/>
          <a:p>
            <a:pPr marL="0" indent="0">
              <a:buNone/>
            </a:pPr>
            <a:r>
              <a:rPr lang="en-US" sz="2000" b="1"/>
              <a:t>Diabetes</a:t>
            </a:r>
            <a:endParaRPr lang="en-US" b="1"/>
          </a:p>
          <a:p>
            <a:pPr marL="160338" indent="-160338">
              <a:spcBef>
                <a:spcPts val="200"/>
              </a:spcBef>
            </a:pPr>
            <a:r>
              <a:rPr lang="en-US" sz="1800"/>
              <a:t>Blood sugar disease </a:t>
            </a:r>
          </a:p>
          <a:p>
            <a:pPr marL="160338" indent="-160338">
              <a:spcBef>
                <a:spcPts val="200"/>
              </a:spcBef>
            </a:pPr>
            <a:r>
              <a:rPr lang="en-US" sz="1800"/>
              <a:t>Body unable to produce or use insulin effectively</a:t>
            </a:r>
            <a:endParaRPr lang="en-US" sz="2000" b="1"/>
          </a:p>
        </p:txBody>
      </p:sp>
      <p:sp>
        <p:nvSpPr>
          <p:cNvPr id="4" name="Datumsplatzhalter 3">
            <a:extLst>
              <a:ext uri="{FF2B5EF4-FFF2-40B4-BE49-F238E27FC236}">
                <a16:creationId xmlns:a16="http://schemas.microsoft.com/office/drawing/2014/main" id="{19E086AD-B76E-B066-E452-8A518C97274D}"/>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8209C706-7FE5-3910-53F0-EA46097242D4}"/>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7B37FE4F-CC50-EAB8-C6AA-81F92F476A75}"/>
              </a:ext>
            </a:extLst>
          </p:cNvPr>
          <p:cNvSpPr>
            <a:spLocks noGrp="1"/>
          </p:cNvSpPr>
          <p:nvPr>
            <p:ph type="sldNum" sz="quarter" idx="12"/>
          </p:nvPr>
        </p:nvSpPr>
        <p:spPr>
          <a:xfrm>
            <a:off x="9720000" y="6314401"/>
            <a:ext cx="1395175" cy="180042"/>
          </a:xfrm>
        </p:spPr>
        <p:txBody>
          <a:bodyPr/>
          <a:lstStyle/>
          <a:p>
            <a:fld id="{FC0CC166-4E39-43B8-AB91-BDD1C4C9E224}" type="slidenum">
              <a:rPr lang="de-DE" smtClean="0"/>
              <a:t>2</a:t>
            </a:fld>
            <a:endParaRPr lang="de-DE"/>
          </a:p>
        </p:txBody>
      </p:sp>
      <p:pic>
        <p:nvPicPr>
          <p:cNvPr id="13" name="Bildplatzhalter 12" descr="Ein Bild, das Text, Diagramm, Screenshot, Schrift enthält.&#10;&#10;Automatisch generierte Beschreibung">
            <a:extLst>
              <a:ext uri="{FF2B5EF4-FFF2-40B4-BE49-F238E27FC236}">
                <a16:creationId xmlns:a16="http://schemas.microsoft.com/office/drawing/2014/main" id="{0386AEA4-AC68-CF1D-CC5B-CD34994FEC9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217" r="53730"/>
          <a:stretch/>
        </p:blipFill>
        <p:spPr>
          <a:xfrm>
            <a:off x="6930097" y="1672148"/>
            <a:ext cx="4185077" cy="3917886"/>
          </a:xfrm>
        </p:spPr>
      </p:pic>
      <p:sp>
        <p:nvSpPr>
          <p:cNvPr id="34" name="Inhaltsplatzhalter 2">
            <a:extLst>
              <a:ext uri="{FF2B5EF4-FFF2-40B4-BE49-F238E27FC236}">
                <a16:creationId xmlns:a16="http://schemas.microsoft.com/office/drawing/2014/main" id="{6AE39B1B-2759-BF7B-4DBF-FEA9D66A2494}"/>
              </a:ext>
            </a:extLst>
          </p:cNvPr>
          <p:cNvSpPr txBox="1">
            <a:spLocks/>
          </p:cNvSpPr>
          <p:nvPr/>
        </p:nvSpPr>
        <p:spPr>
          <a:xfrm>
            <a:off x="1079999" y="3090301"/>
            <a:ext cx="4780799" cy="1215717"/>
          </a:xfrm>
          <a:prstGeom prst="rect">
            <a:avLst/>
          </a:prstGeom>
        </p:spPr>
        <p:txBody>
          <a:bodyPr vert="horz" wrap="square" lIns="0" tIns="0" rIns="0" bIns="0" numCol="1" rtlCol="0" anchor="t">
            <a:sp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Font typeface="Arial" panose="020B0604020202020204" pitchFamily="34" charset="0"/>
              <a:buNone/>
            </a:pPr>
            <a:r>
              <a:rPr lang="en-US" sz="2000" b="1"/>
              <a:t>Prevalence in the US</a:t>
            </a:r>
          </a:p>
          <a:p>
            <a:pPr marL="180975" indent="-160338">
              <a:spcBef>
                <a:spcPts val="200"/>
              </a:spcBef>
            </a:pPr>
            <a:r>
              <a:rPr lang="en-US" sz="1800"/>
              <a:t>34+ million Americans diagnosed (CDC, 2018)</a:t>
            </a:r>
          </a:p>
          <a:p>
            <a:pPr marL="180975" indent="-160338">
              <a:spcBef>
                <a:spcPts val="200"/>
              </a:spcBef>
            </a:pPr>
            <a:r>
              <a:rPr lang="en-US" sz="1800"/>
              <a:t>88 million at risk due to prediabetes</a:t>
            </a:r>
          </a:p>
          <a:p>
            <a:pPr marL="180975" indent="-160338">
              <a:spcBef>
                <a:spcPts val="200"/>
              </a:spcBef>
            </a:pPr>
            <a:r>
              <a:rPr lang="en-US" sz="1800"/>
              <a:t>$400 billion annual costs</a:t>
            </a:r>
          </a:p>
        </p:txBody>
      </p:sp>
      <p:sp>
        <p:nvSpPr>
          <p:cNvPr id="7" name="Textfeld 6">
            <a:extLst>
              <a:ext uri="{FF2B5EF4-FFF2-40B4-BE49-F238E27FC236}">
                <a16:creationId xmlns:a16="http://schemas.microsoft.com/office/drawing/2014/main" id="{442F8872-6FA3-4C51-56DD-D1E3018A113B}"/>
              </a:ext>
            </a:extLst>
          </p:cNvPr>
          <p:cNvSpPr txBox="1"/>
          <p:nvPr/>
        </p:nvSpPr>
        <p:spPr>
          <a:xfrm>
            <a:off x="6930097" y="5600735"/>
            <a:ext cx="4185077" cy="430887"/>
          </a:xfrm>
          <a:prstGeom prst="rect">
            <a:avLst/>
          </a:prstGeom>
          <a:noFill/>
        </p:spPr>
        <p:txBody>
          <a:bodyPr wrap="square" rtlCol="0">
            <a:spAutoFit/>
          </a:bodyPr>
          <a:lstStyle/>
          <a:p>
            <a:r>
              <a:rPr lang="en-US" sz="1100" b="0" i="0">
                <a:effectLst/>
                <a:latin typeface="BlinkMacSystemFont"/>
              </a:rPr>
              <a:t>Source: </a:t>
            </a:r>
            <a:r>
              <a:rPr lang="en-US" sz="1100" b="0" i="1">
                <a:effectLst/>
                <a:latin typeface="BlinkMacSystemFont"/>
              </a:rPr>
              <a:t>Global incidence, prevalence, and mortality of type 1 diabetes in 2021 with projection to 2040: a modelling study</a:t>
            </a:r>
            <a:endParaRPr lang="en-US" sz="1100" i="1"/>
          </a:p>
        </p:txBody>
      </p:sp>
      <p:pic>
        <p:nvPicPr>
          <p:cNvPr id="21" name="Grafik 20" descr="Herz Organ Silhouette">
            <a:extLst>
              <a:ext uri="{FF2B5EF4-FFF2-40B4-BE49-F238E27FC236}">
                <a16:creationId xmlns:a16="http://schemas.microsoft.com/office/drawing/2014/main" id="{5C0CC813-59F6-A751-B144-B55971F9C4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5068" y="5062202"/>
            <a:ext cx="468000" cy="468000"/>
          </a:xfrm>
          <a:prstGeom prst="rect">
            <a:avLst/>
          </a:prstGeom>
        </p:spPr>
      </p:pic>
      <p:sp>
        <p:nvSpPr>
          <p:cNvPr id="22" name="Textfeld 21">
            <a:extLst>
              <a:ext uri="{FF2B5EF4-FFF2-40B4-BE49-F238E27FC236}">
                <a16:creationId xmlns:a16="http://schemas.microsoft.com/office/drawing/2014/main" id="{F306F8C6-E8E0-AE9C-1AB3-54313748DDCD}"/>
              </a:ext>
            </a:extLst>
          </p:cNvPr>
          <p:cNvSpPr txBox="1"/>
          <p:nvPr/>
        </p:nvSpPr>
        <p:spPr>
          <a:xfrm>
            <a:off x="1096190" y="5591001"/>
            <a:ext cx="1365758" cy="276999"/>
          </a:xfrm>
          <a:prstGeom prst="rect">
            <a:avLst/>
          </a:prstGeom>
          <a:noFill/>
        </p:spPr>
        <p:txBody>
          <a:bodyPr wrap="none" lIns="0" tIns="0" rIns="0" bIns="0" rtlCol="0">
            <a:spAutoFit/>
          </a:bodyPr>
          <a:lstStyle/>
          <a:p>
            <a:pPr algn="ctr"/>
            <a:r>
              <a:rPr lang="en-US">
                <a:solidFill>
                  <a:srgbClr val="003056"/>
                </a:solidFill>
              </a:rPr>
              <a:t>Heart diseases</a:t>
            </a:r>
          </a:p>
        </p:txBody>
      </p:sp>
      <p:pic>
        <p:nvPicPr>
          <p:cNvPr id="17" name="Grafik 16">
            <a:extLst>
              <a:ext uri="{FF2B5EF4-FFF2-40B4-BE49-F238E27FC236}">
                <a16:creationId xmlns:a16="http://schemas.microsoft.com/office/drawing/2014/main" id="{CCA77D8C-BE76-F932-C81D-E039A0657331}"/>
              </a:ext>
            </a:extLst>
          </p:cNvPr>
          <p:cNvPicPr>
            <a:picLocks noChangeAspect="1"/>
          </p:cNvPicPr>
          <p:nvPr/>
        </p:nvPicPr>
        <p:blipFill>
          <a:blip r:embed="rId5">
            <a:extLst>
              <a:ext uri="{28A0092B-C50C-407E-A947-70E740481C1C}">
                <a14:useLocalDpi xmlns:a14="http://schemas.microsoft.com/office/drawing/2010/main" val="0"/>
              </a:ext>
            </a:extLst>
          </a:blip>
          <a:srcRect l="13896" t="14324" r="13115" b="12688"/>
          <a:stretch/>
        </p:blipFill>
        <p:spPr>
          <a:xfrm>
            <a:off x="3255050" y="5062202"/>
            <a:ext cx="468000" cy="468000"/>
          </a:xfrm>
          <a:prstGeom prst="rect">
            <a:avLst/>
          </a:prstGeom>
          <a:noFill/>
        </p:spPr>
      </p:pic>
      <p:sp>
        <p:nvSpPr>
          <p:cNvPr id="19" name="Textfeld 18">
            <a:extLst>
              <a:ext uri="{FF2B5EF4-FFF2-40B4-BE49-F238E27FC236}">
                <a16:creationId xmlns:a16="http://schemas.microsoft.com/office/drawing/2014/main" id="{86541B4E-D092-E751-81B1-B867A077A0CA}"/>
              </a:ext>
            </a:extLst>
          </p:cNvPr>
          <p:cNvSpPr txBox="1"/>
          <p:nvPr/>
        </p:nvSpPr>
        <p:spPr>
          <a:xfrm>
            <a:off x="2829959" y="5591001"/>
            <a:ext cx="1318182" cy="276999"/>
          </a:xfrm>
          <a:prstGeom prst="rect">
            <a:avLst/>
          </a:prstGeom>
          <a:noFill/>
        </p:spPr>
        <p:txBody>
          <a:bodyPr wrap="none" lIns="0" tIns="0" rIns="0" bIns="0" rtlCol="0">
            <a:spAutoFit/>
          </a:bodyPr>
          <a:lstStyle/>
          <a:p>
            <a:pPr algn="ctr"/>
            <a:r>
              <a:rPr lang="en-US">
                <a:solidFill>
                  <a:srgbClr val="003056"/>
                </a:solidFill>
              </a:rPr>
              <a:t>Kidney Failure</a:t>
            </a:r>
          </a:p>
        </p:txBody>
      </p:sp>
      <p:pic>
        <p:nvPicPr>
          <p:cNvPr id="15" name="Grafik 14" descr="Auge Silhouette">
            <a:extLst>
              <a:ext uri="{FF2B5EF4-FFF2-40B4-BE49-F238E27FC236}">
                <a16:creationId xmlns:a16="http://schemas.microsoft.com/office/drawing/2014/main" id="{17192430-CBD1-A31B-62CD-2619C91FC8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2747" y="5062202"/>
            <a:ext cx="468000" cy="468000"/>
          </a:xfrm>
          <a:prstGeom prst="rect">
            <a:avLst/>
          </a:prstGeom>
        </p:spPr>
      </p:pic>
      <p:sp>
        <p:nvSpPr>
          <p:cNvPr id="16" name="Textfeld 15">
            <a:extLst>
              <a:ext uri="{FF2B5EF4-FFF2-40B4-BE49-F238E27FC236}">
                <a16:creationId xmlns:a16="http://schemas.microsoft.com/office/drawing/2014/main" id="{5D32C2CD-9C82-0F87-E530-4E2D83AF7E4C}"/>
              </a:ext>
            </a:extLst>
          </p:cNvPr>
          <p:cNvSpPr txBox="1"/>
          <p:nvPr/>
        </p:nvSpPr>
        <p:spPr>
          <a:xfrm>
            <a:off x="4535389" y="5591001"/>
            <a:ext cx="1022717" cy="276999"/>
          </a:xfrm>
          <a:prstGeom prst="rect">
            <a:avLst/>
          </a:prstGeom>
          <a:noFill/>
        </p:spPr>
        <p:txBody>
          <a:bodyPr wrap="none" lIns="0" tIns="0" rIns="0" bIns="0" rtlCol="0">
            <a:spAutoFit/>
          </a:bodyPr>
          <a:lstStyle/>
          <a:p>
            <a:pPr algn="ctr"/>
            <a:r>
              <a:rPr lang="en-US">
                <a:solidFill>
                  <a:srgbClr val="003056"/>
                </a:solidFill>
              </a:rPr>
              <a:t>Vision Loss</a:t>
            </a:r>
          </a:p>
        </p:txBody>
      </p:sp>
      <p:sp>
        <p:nvSpPr>
          <p:cNvPr id="14" name="Inhaltsplatzhalter 2">
            <a:extLst>
              <a:ext uri="{FF2B5EF4-FFF2-40B4-BE49-F238E27FC236}">
                <a16:creationId xmlns:a16="http://schemas.microsoft.com/office/drawing/2014/main" id="{78FC8699-6298-30C3-3FEB-34A2A2C4A9CB}"/>
              </a:ext>
            </a:extLst>
          </p:cNvPr>
          <p:cNvSpPr txBox="1">
            <a:spLocks/>
          </p:cNvSpPr>
          <p:nvPr/>
        </p:nvSpPr>
        <p:spPr>
          <a:xfrm>
            <a:off x="1079999" y="4636449"/>
            <a:ext cx="4482001" cy="307777"/>
          </a:xfrm>
          <a:prstGeom prst="rect">
            <a:avLst/>
          </a:prstGeom>
        </p:spPr>
        <p:txBody>
          <a:bodyPr vert="horz" lIns="0" tIns="0" rIns="0" bIns="0" numCol="1" rtlCol="0" anchor="t">
            <a:sp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0637" indent="0">
              <a:spcBef>
                <a:spcPts val="1000"/>
              </a:spcBef>
              <a:buFont typeface="Arial" panose="020B0604020202020204" pitchFamily="34" charset="0"/>
              <a:buNone/>
            </a:pPr>
            <a:r>
              <a:rPr lang="en-US" sz="2000" b="1"/>
              <a:t>Possible Complications</a:t>
            </a:r>
          </a:p>
        </p:txBody>
      </p:sp>
      <p:sp>
        <p:nvSpPr>
          <p:cNvPr id="9" name="Rechteck: abgerundete Ecken 8">
            <a:extLst>
              <a:ext uri="{FF2B5EF4-FFF2-40B4-BE49-F238E27FC236}">
                <a16:creationId xmlns:a16="http://schemas.microsoft.com/office/drawing/2014/main" id="{A15ED050-7053-E651-F812-A643BA910239}"/>
              </a:ext>
            </a:extLst>
          </p:cNvPr>
          <p:cNvSpPr/>
          <p:nvPr/>
        </p:nvSpPr>
        <p:spPr>
          <a:xfrm>
            <a:off x="6334375" y="-3229200"/>
            <a:ext cx="4780800" cy="2990851"/>
          </a:xfrm>
          <a:prstGeom prst="roundRect">
            <a:avLst/>
          </a:prstGeom>
          <a:solidFill>
            <a:srgbClr val="BFCBD5"/>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4000" b="1">
                <a:solidFill>
                  <a:schemeClr val="accent2"/>
                </a:solidFill>
              </a:rPr>
              <a:t>Project Goal</a:t>
            </a:r>
            <a:endParaRPr lang="en-US" sz="4000" b="1">
              <a:solidFill>
                <a:schemeClr val="accent2"/>
              </a:solidFill>
              <a:ea typeface="Calibri"/>
              <a:cs typeface="Calibri"/>
            </a:endParaRPr>
          </a:p>
          <a:p>
            <a:pPr algn="ctr"/>
            <a:endParaRPr lang="en-US" sz="2000">
              <a:solidFill>
                <a:srgbClr val="003056"/>
              </a:solidFill>
            </a:endParaRPr>
          </a:p>
          <a:p>
            <a:pPr algn="ctr"/>
            <a:r>
              <a:rPr lang="en-US" sz="2400">
                <a:solidFill>
                  <a:srgbClr val="003056"/>
                </a:solidFill>
              </a:rPr>
              <a:t>Develop accurate predictive model to enable early diabetes detection and mitigate disease progression</a:t>
            </a:r>
          </a:p>
        </p:txBody>
      </p:sp>
    </p:spTree>
    <p:extLst>
      <p:ext uri="{BB962C8B-B14F-4D97-AF65-F5344CB8AC3E}">
        <p14:creationId xmlns:p14="http://schemas.microsoft.com/office/powerpoint/2010/main" val="2486393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1B12A-BE42-2BBC-19A5-355C4807587E}"/>
              </a:ext>
            </a:extLst>
          </p:cNvPr>
          <p:cNvSpPr>
            <a:spLocks noGrp="1"/>
          </p:cNvSpPr>
          <p:nvPr>
            <p:ph type="ctrTitle"/>
          </p:nvPr>
        </p:nvSpPr>
        <p:spPr>
          <a:xfrm>
            <a:off x="913588" y="2971264"/>
            <a:ext cx="10368000" cy="875032"/>
          </a:xfrm>
        </p:spPr>
        <p:txBody>
          <a:bodyPr/>
          <a:lstStyle/>
          <a:p>
            <a:r>
              <a:rPr lang="en-US" sz="5400"/>
              <a:t>Any questions? Let’s discuss!</a:t>
            </a:r>
          </a:p>
        </p:txBody>
      </p:sp>
      <p:sp>
        <p:nvSpPr>
          <p:cNvPr id="4" name="Datumsplatzhalter 3">
            <a:extLst>
              <a:ext uri="{FF2B5EF4-FFF2-40B4-BE49-F238E27FC236}">
                <a16:creationId xmlns:a16="http://schemas.microsoft.com/office/drawing/2014/main" id="{D749A9A6-E4A2-EFE3-8B14-6174EE0AF184}"/>
              </a:ext>
            </a:extLst>
          </p:cNvPr>
          <p:cNvSpPr>
            <a:spLocks noGrp="1"/>
          </p:cNvSpPr>
          <p:nvPr>
            <p:ph type="dt" sz="half" idx="10"/>
          </p:nvPr>
        </p:nvSpPr>
        <p:spPr/>
        <p:txBody>
          <a:bodyPr/>
          <a:lstStyle/>
          <a:p>
            <a:fld id="{5C3810DC-C66C-42D7-AC1A-E1EF7AD4B3A1}" type="datetime1">
              <a:rPr lang="en-US" smtClean="0"/>
              <a:t>12/1/24</a:t>
            </a:fld>
            <a:endParaRPr lang="de-DE"/>
          </a:p>
        </p:txBody>
      </p:sp>
      <p:sp>
        <p:nvSpPr>
          <p:cNvPr id="5" name="Fußzeilenplatzhalter 4">
            <a:extLst>
              <a:ext uri="{FF2B5EF4-FFF2-40B4-BE49-F238E27FC236}">
                <a16:creationId xmlns:a16="http://schemas.microsoft.com/office/drawing/2014/main" id="{FB14F484-724D-0404-6D5A-1910D74B0E17}"/>
              </a:ext>
            </a:extLst>
          </p:cNvPr>
          <p:cNvSpPr>
            <a:spLocks noGrp="1"/>
          </p:cNvSpPr>
          <p:nvPr>
            <p:ph type="ftr" sz="quarter" idx="11"/>
          </p:nvPr>
        </p:nvSpPr>
        <p:spPr/>
        <p:txBody>
          <a:bodyPr/>
          <a:lstStyle/>
          <a:p>
            <a:r>
              <a:rPr lang="de-DE"/>
              <a:t>Diabetes Risk Prediction</a:t>
            </a:r>
          </a:p>
        </p:txBody>
      </p:sp>
      <p:sp>
        <p:nvSpPr>
          <p:cNvPr id="6" name="Foliennummernplatzhalter 5">
            <a:extLst>
              <a:ext uri="{FF2B5EF4-FFF2-40B4-BE49-F238E27FC236}">
                <a16:creationId xmlns:a16="http://schemas.microsoft.com/office/drawing/2014/main" id="{DB64B369-4DFE-7B46-2F00-85C0EF5F12BD}"/>
              </a:ext>
            </a:extLst>
          </p:cNvPr>
          <p:cNvSpPr>
            <a:spLocks noGrp="1"/>
          </p:cNvSpPr>
          <p:nvPr>
            <p:ph type="sldNum" sz="quarter" idx="12"/>
          </p:nvPr>
        </p:nvSpPr>
        <p:spPr/>
        <p:txBody>
          <a:bodyPr/>
          <a:lstStyle/>
          <a:p>
            <a:fld id="{FC0CC166-4E39-43B8-AB91-BDD1C4C9E224}" type="slidenum">
              <a:rPr lang="de-DE" smtClean="0"/>
              <a:t>20</a:t>
            </a:fld>
            <a:endParaRPr lang="de-DE"/>
          </a:p>
        </p:txBody>
      </p:sp>
      <p:sp>
        <p:nvSpPr>
          <p:cNvPr id="3" name="Textfeld 2">
            <a:extLst>
              <a:ext uri="{FF2B5EF4-FFF2-40B4-BE49-F238E27FC236}">
                <a16:creationId xmlns:a16="http://schemas.microsoft.com/office/drawing/2014/main" id="{45DD2506-6762-DDBF-C658-113638B1DE07}"/>
              </a:ext>
            </a:extLst>
          </p:cNvPr>
          <p:cNvSpPr txBox="1"/>
          <p:nvPr/>
        </p:nvSpPr>
        <p:spPr>
          <a:xfrm>
            <a:off x="1084450" y="1986193"/>
            <a:ext cx="10187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3600" b="1" err="1">
                <a:solidFill>
                  <a:srgbClr val="4C6E88"/>
                </a:solidFill>
                <a:ea typeface="Calibri"/>
                <a:cs typeface="Calibri"/>
              </a:rPr>
              <a:t>Thank</a:t>
            </a:r>
            <a:r>
              <a:rPr lang="de-DE" sz="3600" b="1">
                <a:solidFill>
                  <a:srgbClr val="4C6E88"/>
                </a:solidFill>
                <a:ea typeface="Calibri"/>
                <a:cs typeface="Calibri"/>
              </a:rPr>
              <a:t> you!</a:t>
            </a:r>
          </a:p>
        </p:txBody>
      </p:sp>
    </p:spTree>
    <p:extLst>
      <p:ext uri="{BB962C8B-B14F-4D97-AF65-F5344CB8AC3E}">
        <p14:creationId xmlns:p14="http://schemas.microsoft.com/office/powerpoint/2010/main" val="401096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2B00E1-ACC2-E2B3-F3B6-34D51B6114D9}"/>
              </a:ext>
            </a:extLst>
          </p:cNvPr>
          <p:cNvSpPr>
            <a:spLocks noGrp="1"/>
          </p:cNvSpPr>
          <p:nvPr>
            <p:ph type="title"/>
          </p:nvPr>
        </p:nvSpPr>
        <p:spPr/>
        <p:txBody>
          <a:bodyPr/>
          <a:lstStyle/>
          <a:p>
            <a:pPr algn="l"/>
            <a:r>
              <a:rPr lang="en-US" dirty="0"/>
              <a:t>Team Information and Contact Details</a:t>
            </a:r>
            <a:br>
              <a:rPr lang="en-US" dirty="0"/>
            </a:br>
            <a:r>
              <a:rPr lang="en-GB" b="0" i="0" dirty="0">
                <a:solidFill>
                  <a:srgbClr val="1F2328"/>
                </a:solidFill>
                <a:effectLst/>
                <a:latin typeface="+mn-lt"/>
              </a:rPr>
              <a:t>11 -  Support Vector Superstars</a:t>
            </a:r>
            <a:br>
              <a:rPr lang="en-GB" dirty="0"/>
            </a:br>
            <a:endParaRPr lang="en-US" dirty="0"/>
          </a:p>
        </p:txBody>
      </p:sp>
      <p:sp>
        <p:nvSpPr>
          <p:cNvPr id="3" name="Inhaltsplatzhalter 2">
            <a:extLst>
              <a:ext uri="{FF2B5EF4-FFF2-40B4-BE49-F238E27FC236}">
                <a16:creationId xmlns:a16="http://schemas.microsoft.com/office/drawing/2014/main" id="{7644D9DE-93D5-ABCB-3610-8B15923C83E0}"/>
              </a:ext>
            </a:extLst>
          </p:cNvPr>
          <p:cNvSpPr>
            <a:spLocks noGrp="1"/>
          </p:cNvSpPr>
          <p:nvPr>
            <p:ph idx="1"/>
          </p:nvPr>
        </p:nvSpPr>
        <p:spPr/>
        <p:txBody>
          <a:bodyPr/>
          <a:lstStyle/>
          <a:p>
            <a:pPr marL="0" indent="0">
              <a:buNone/>
            </a:pPr>
            <a:r>
              <a:rPr lang="en-US" sz="2000" b="1" dirty="0"/>
              <a:t>Matthias Fast, 2111111 </a:t>
            </a:r>
            <a:r>
              <a:rPr lang="en-US" sz="2000" dirty="0"/>
              <a:t>– </a:t>
            </a:r>
            <a:r>
              <a:rPr lang="en-US" sz="2000" dirty="0" err="1"/>
              <a:t>matthias.fast@students.uni-mannheim.de</a:t>
            </a:r>
            <a:endParaRPr lang="en-US" sz="2000" dirty="0"/>
          </a:p>
          <a:p>
            <a:pPr marL="0" indent="0">
              <a:buNone/>
            </a:pPr>
            <a:endParaRPr lang="en-US" sz="1200" dirty="0"/>
          </a:p>
          <a:p>
            <a:pPr marL="0" indent="0">
              <a:buNone/>
            </a:pPr>
            <a:r>
              <a:rPr lang="en-US" sz="2000" b="1" dirty="0"/>
              <a:t>Philipp </a:t>
            </a:r>
            <a:r>
              <a:rPr lang="en-US" sz="2000" b="1" dirty="0" err="1"/>
              <a:t>Gänz</a:t>
            </a:r>
            <a:r>
              <a:rPr lang="en-US" sz="2000" b="1" dirty="0"/>
              <a:t>, 1736316</a:t>
            </a:r>
            <a:r>
              <a:rPr lang="en-US" sz="2000" dirty="0"/>
              <a:t> – </a:t>
            </a:r>
            <a:r>
              <a:rPr lang="en-US" sz="2000" dirty="0" err="1"/>
              <a:t>philipp.robert.gaenz@students.uni-mannheim.de</a:t>
            </a:r>
            <a:endParaRPr lang="en-US" sz="2000" dirty="0"/>
          </a:p>
          <a:p>
            <a:pPr marL="0" indent="0">
              <a:buNone/>
            </a:pPr>
            <a:endParaRPr lang="en-US" sz="1200" dirty="0"/>
          </a:p>
          <a:p>
            <a:pPr marL="0" indent="0">
              <a:buNone/>
            </a:pPr>
            <a:r>
              <a:rPr lang="en-US" sz="2000" b="1" dirty="0"/>
              <a:t>Salome </a:t>
            </a:r>
            <a:r>
              <a:rPr lang="en-US" sz="2000" b="1" dirty="0" err="1"/>
              <a:t>Heckenthaler</a:t>
            </a:r>
            <a:r>
              <a:rPr lang="en-US" sz="2000" b="1" dirty="0"/>
              <a:t>, 1742998</a:t>
            </a:r>
            <a:r>
              <a:rPr lang="en-US" sz="2000" dirty="0"/>
              <a:t> – </a:t>
            </a:r>
            <a:r>
              <a:rPr lang="en-US" sz="2000" dirty="0" err="1"/>
              <a:t>salome.heckenthaler@students.uni-mannheim.de</a:t>
            </a:r>
            <a:endParaRPr lang="en-US" sz="2000" b="1" dirty="0"/>
          </a:p>
          <a:p>
            <a:pPr marL="0" indent="0">
              <a:buNone/>
            </a:pPr>
            <a:endParaRPr lang="en-US" sz="1200" dirty="0"/>
          </a:p>
          <a:p>
            <a:pPr marL="0" indent="0">
              <a:buNone/>
            </a:pPr>
            <a:r>
              <a:rPr lang="en-US" sz="2000" b="1" dirty="0"/>
              <a:t>Patricia </a:t>
            </a:r>
            <a:r>
              <a:rPr lang="en-US" sz="2000" b="1" dirty="0" err="1"/>
              <a:t>Paskuda</a:t>
            </a:r>
            <a:r>
              <a:rPr lang="en-US" sz="2000" b="1" dirty="0"/>
              <a:t>, 2119717</a:t>
            </a:r>
            <a:r>
              <a:rPr lang="en-US" sz="2000" dirty="0"/>
              <a:t> – </a:t>
            </a:r>
            <a:r>
              <a:rPr lang="en-US" sz="2000" dirty="0" err="1"/>
              <a:t>patricia.paskuda@students.uni-mannheim.de</a:t>
            </a:r>
            <a:endParaRPr lang="en-US" sz="2000" b="1" dirty="0"/>
          </a:p>
          <a:p>
            <a:pPr marL="0" indent="0">
              <a:buNone/>
            </a:pPr>
            <a:endParaRPr lang="en-US" sz="1200" dirty="0"/>
          </a:p>
          <a:p>
            <a:pPr marL="0" indent="0">
              <a:buNone/>
            </a:pPr>
            <a:r>
              <a:rPr lang="en-US" sz="2000" b="1" dirty="0"/>
              <a:t>Benedikt Prisett, 2119134</a:t>
            </a:r>
            <a:r>
              <a:rPr lang="en-US" sz="2000" dirty="0"/>
              <a:t> – </a:t>
            </a:r>
            <a:r>
              <a:rPr lang="en-US" sz="2000" dirty="0" err="1"/>
              <a:t>benedikt.prisett@students.uni-mannheim.de</a:t>
            </a:r>
            <a:endParaRPr lang="en-US" sz="2000" b="1" dirty="0"/>
          </a:p>
        </p:txBody>
      </p:sp>
      <p:sp>
        <p:nvSpPr>
          <p:cNvPr id="4" name="Datumsplatzhalter 3">
            <a:extLst>
              <a:ext uri="{FF2B5EF4-FFF2-40B4-BE49-F238E27FC236}">
                <a16:creationId xmlns:a16="http://schemas.microsoft.com/office/drawing/2014/main" id="{F1302B23-04D7-E503-C2FC-80F3B38112EB}"/>
              </a:ext>
            </a:extLst>
          </p:cNvPr>
          <p:cNvSpPr>
            <a:spLocks noGrp="1"/>
          </p:cNvSpPr>
          <p:nvPr>
            <p:ph type="dt" sz="half" idx="10"/>
          </p:nvPr>
        </p:nvSpPr>
        <p:spPr/>
        <p:txBody>
          <a:bodyPr/>
          <a:lstStyle/>
          <a:p>
            <a:fld id="{B22ED7AE-589B-4E64-9148-9B0CA99676D3}" type="datetime1">
              <a:rPr lang="en-US" smtClean="0"/>
              <a:t>12/1/24</a:t>
            </a:fld>
            <a:endParaRPr lang="de-DE"/>
          </a:p>
        </p:txBody>
      </p:sp>
      <p:sp>
        <p:nvSpPr>
          <p:cNvPr id="5" name="Fußzeilenplatzhalter 4">
            <a:extLst>
              <a:ext uri="{FF2B5EF4-FFF2-40B4-BE49-F238E27FC236}">
                <a16:creationId xmlns:a16="http://schemas.microsoft.com/office/drawing/2014/main" id="{5F660FB3-51B8-CC80-43D0-8AD46069C4EC}"/>
              </a:ext>
            </a:extLst>
          </p:cNvPr>
          <p:cNvSpPr>
            <a:spLocks noGrp="1"/>
          </p:cNvSpPr>
          <p:nvPr>
            <p:ph type="ftr" sz="quarter" idx="11"/>
          </p:nvPr>
        </p:nvSpPr>
        <p:spPr/>
        <p:txBody>
          <a:bodyPr/>
          <a:lstStyle/>
          <a:p>
            <a:r>
              <a:rPr lang="de-DE"/>
              <a:t>Diabetes Risk Prediction</a:t>
            </a:r>
          </a:p>
        </p:txBody>
      </p:sp>
      <p:sp>
        <p:nvSpPr>
          <p:cNvPr id="6" name="Foliennummernplatzhalter 5">
            <a:extLst>
              <a:ext uri="{FF2B5EF4-FFF2-40B4-BE49-F238E27FC236}">
                <a16:creationId xmlns:a16="http://schemas.microsoft.com/office/drawing/2014/main" id="{A86EC133-A8BB-AFE6-9E84-42E410FB634F}"/>
              </a:ext>
            </a:extLst>
          </p:cNvPr>
          <p:cNvSpPr>
            <a:spLocks noGrp="1"/>
          </p:cNvSpPr>
          <p:nvPr>
            <p:ph type="sldNum" sz="quarter" idx="12"/>
          </p:nvPr>
        </p:nvSpPr>
        <p:spPr/>
        <p:txBody>
          <a:bodyPr/>
          <a:lstStyle/>
          <a:p>
            <a:fld id="{FC0CC166-4E39-43B8-AB91-BDD1C4C9E224}" type="slidenum">
              <a:rPr lang="de-DE" smtClean="0"/>
              <a:t>21</a:t>
            </a:fld>
            <a:endParaRPr lang="de-DE"/>
          </a:p>
        </p:txBody>
      </p:sp>
    </p:spTree>
    <p:extLst>
      <p:ext uri="{BB962C8B-B14F-4D97-AF65-F5344CB8AC3E}">
        <p14:creationId xmlns:p14="http://schemas.microsoft.com/office/powerpoint/2010/main" val="268927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C9C44-6FF7-47A7-5CF5-FBDA2C007EE0}"/>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96C6EF92-D429-71F3-0935-33BC26814E5A}"/>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3FCF3AF9-7B63-7F7D-F201-D0E32564CA12}"/>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789789D4-C6AD-7641-5371-FBEF353181B3}"/>
              </a:ext>
            </a:extLst>
          </p:cNvPr>
          <p:cNvSpPr>
            <a:spLocks noGrp="1"/>
          </p:cNvSpPr>
          <p:nvPr>
            <p:ph type="sldNum" sz="quarter" idx="12"/>
          </p:nvPr>
        </p:nvSpPr>
        <p:spPr/>
        <p:txBody>
          <a:bodyPr/>
          <a:lstStyle/>
          <a:p>
            <a:fld id="{FC0CC166-4E39-43B8-AB91-BDD1C4C9E224}" type="slidenum">
              <a:rPr lang="en-US" noProof="0" smtClean="0"/>
              <a:t>22</a:t>
            </a:fld>
            <a:endParaRPr lang="en-US" noProof="0"/>
          </a:p>
        </p:txBody>
      </p:sp>
      <p:graphicFrame>
        <p:nvGraphicFramePr>
          <p:cNvPr id="5" name="Inhaltsplatzhalter 9">
            <a:extLst>
              <a:ext uri="{FF2B5EF4-FFF2-40B4-BE49-F238E27FC236}">
                <a16:creationId xmlns:a16="http://schemas.microsoft.com/office/drawing/2014/main" id="{DE8E3E79-D387-3FDC-9052-38138DE28DAD}"/>
              </a:ext>
            </a:extLst>
          </p:cNvPr>
          <p:cNvGraphicFramePr>
            <a:graphicFrameLocks/>
          </p:cNvGraphicFramePr>
          <p:nvPr>
            <p:extLst>
              <p:ext uri="{D42A27DB-BD31-4B8C-83A1-F6EECF244321}">
                <p14:modId xmlns:p14="http://schemas.microsoft.com/office/powerpoint/2010/main" val="1359876241"/>
              </p:ext>
            </p:extLst>
          </p:nvPr>
        </p:nvGraphicFramePr>
        <p:xfrm>
          <a:off x="1079017" y="1609025"/>
          <a:ext cx="10193592" cy="3703827"/>
        </p:xfrm>
        <a:graphic>
          <a:graphicData uri="http://schemas.openxmlformats.org/drawingml/2006/table">
            <a:tbl>
              <a:tblPr firstRow="1" bandRow="1">
                <a:tableStyleId>{125E5076-3810-47DD-B79F-674D7AD40C01}</a:tableStyleId>
              </a:tblPr>
              <a:tblGrid>
                <a:gridCol w="1766618">
                  <a:extLst>
                    <a:ext uri="{9D8B030D-6E8A-4147-A177-3AD203B41FA5}">
                      <a16:colId xmlns:a16="http://schemas.microsoft.com/office/drawing/2014/main" val="1393249637"/>
                    </a:ext>
                  </a:extLst>
                </a:gridCol>
                <a:gridCol w="3140363">
                  <a:extLst>
                    <a:ext uri="{9D8B030D-6E8A-4147-A177-3AD203B41FA5}">
                      <a16:colId xmlns:a16="http://schemas.microsoft.com/office/drawing/2014/main" val="215596344"/>
                    </a:ext>
                  </a:extLst>
                </a:gridCol>
                <a:gridCol w="5286611">
                  <a:extLst>
                    <a:ext uri="{9D8B030D-6E8A-4147-A177-3AD203B41FA5}">
                      <a16:colId xmlns:a16="http://schemas.microsoft.com/office/drawing/2014/main" val="2888684701"/>
                    </a:ext>
                  </a:extLst>
                </a:gridCol>
              </a:tblGrid>
              <a:tr h="370840">
                <a:tc>
                  <a:txBody>
                    <a:bodyPr/>
                    <a:lstStyle/>
                    <a:p>
                      <a:pPr algn="just"/>
                      <a:r>
                        <a:rPr lang="de-DE" sz="1600"/>
                        <a:t>Stage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just"/>
                      <a:r>
                        <a:rPr lang="de-DE" sz="1600"/>
                        <a:t>Observations / Assumptions </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lvl="0" algn="just">
                        <a:buNone/>
                      </a:pPr>
                      <a:r>
                        <a:rPr lang="de-DE" sz="1600"/>
                        <a:t>Results/ Conclusions</a:t>
                      </a:r>
                      <a:endParaRPr lang="de-DE" sz="1600" err="1"/>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extLst>
                  <a:ext uri="{0D108BD9-81ED-4DB2-BD59-A6C34878D82A}">
                    <a16:rowId xmlns:a16="http://schemas.microsoft.com/office/drawing/2014/main" val="658831306"/>
                  </a:ext>
                </a:extLst>
              </a:tr>
              <a:tr h="370840">
                <a:tc>
                  <a:txBody>
                    <a:bodyPr/>
                    <a:lstStyle/>
                    <a:p>
                      <a:pPr algn="l"/>
                      <a:r>
                        <a:rPr lang="de-DE" sz="1600" b="0">
                          <a:solidFill>
                            <a:srgbClr val="003056"/>
                          </a:solidFill>
                        </a:rPr>
                        <a:t>Data Exploration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lvl="0" algn="l">
                        <a:buNone/>
                      </a:pPr>
                      <a:r>
                        <a:rPr lang="en-US" sz="1600" b="0" i="0" u="none" strike="noStrike" kern="1200">
                          <a:solidFill>
                            <a:srgbClr val="003056"/>
                          </a:solidFill>
                          <a:effectLst/>
                          <a:latin typeface="Calibri"/>
                          <a:ea typeface="+mn-ea"/>
                          <a:cs typeface="+mn-cs"/>
                        </a:rPr>
                        <a:t>Dataset highly imbalanced</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No Diabetes (0): 86,07%</a:t>
                      </a:r>
                    </a:p>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Diabetes (1): 13,93%</a:t>
                      </a:r>
                      <a:endParaRPr lang="en-DE" sz="1600" b="0" i="0" u="none" strike="noStrike">
                        <a:solidFill>
                          <a:srgbClr val="003056"/>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959317997"/>
                  </a:ext>
                </a:extLst>
              </a:tr>
              <a:tr h="370840">
                <a:tc>
                  <a:txBody>
                    <a:bodyPr/>
                    <a:lstStyle/>
                    <a:p>
                      <a:pPr marL="0" marR="0" lvl="0" indent="0" algn="l" defTabSz="914305" rtl="0" eaLnBrk="1" latinLnBrk="0" hangingPunct="1">
                        <a:lnSpc>
                          <a:spcPct val="100000"/>
                        </a:lnSpc>
                        <a:buClr>
                          <a:srgbClr val="FFFFFF"/>
                        </a:buClr>
                        <a:buNone/>
                      </a:pPr>
                      <a:r>
                        <a:rPr lang="de-DE" sz="1600" b="0" kern="1200">
                          <a:solidFill>
                            <a:srgbClr val="003056"/>
                          </a:solidFill>
                          <a:latin typeface="+mn-lt"/>
                          <a:ea typeface="+mn-ea"/>
                          <a:cs typeface="+mn-cs"/>
                        </a:rPr>
                        <a:t>Metrics</a:t>
                      </a:r>
                      <a:endParaRPr lang="de-DE" sz="1600" b="0">
                        <a:solidFill>
                          <a:srgbClr val="003056"/>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lvl="0" algn="l">
                        <a:buNone/>
                      </a:pPr>
                      <a:r>
                        <a:rPr lang="en-US" sz="1600" b="0" kern="1200">
                          <a:solidFill>
                            <a:srgbClr val="003056"/>
                          </a:solidFill>
                          <a:latin typeface="+mn-lt"/>
                          <a:ea typeface="+mn-ea"/>
                          <a:cs typeface="+mn-cs"/>
                        </a:rPr>
                        <a:t>Recall on positive class</a:t>
                      </a:r>
                      <a:endParaRPr lang="en-US" sz="1600"/>
                    </a:p>
                    <a:p>
                      <a:pPr lvl="0" algn="l">
                        <a:buNone/>
                      </a:pPr>
                      <a:r>
                        <a:rPr lang="en-US" sz="1600" b="0" kern="1200">
                          <a:solidFill>
                            <a:srgbClr val="003056"/>
                          </a:solidFill>
                          <a:latin typeface="+mn-lt"/>
                          <a:ea typeface="+mn-ea"/>
                          <a:cs typeface="+mn-cs"/>
                        </a:rPr>
                        <a:t>important for our use case</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Focus on capturing possible "Diabetes" (1) patients</a:t>
                      </a:r>
                    </a:p>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False positives more bearable than </a:t>
                      </a:r>
                      <a:endParaRPr lang="en-DE" sz="1600" b="0" i="0" u="none" strike="noStrike">
                        <a:solidFill>
                          <a:srgbClr val="003056"/>
                        </a:solidFill>
                        <a:effectLst/>
                        <a:latin typeface="Aptos Narrow"/>
                      </a:endParaRPr>
                    </a:p>
                    <a:p>
                      <a:pPr marL="457200" marR="0" lvl="1" indent="0" algn="l">
                        <a:lnSpc>
                          <a:spcPct val="100000"/>
                        </a:lnSpc>
                        <a:spcBef>
                          <a:spcPct val="20000"/>
                        </a:spcBef>
                        <a:spcAft>
                          <a:spcPts val="0"/>
                        </a:spcAft>
                        <a:buClr>
                          <a:srgbClr val="FFFFFF"/>
                        </a:buClr>
                        <a:buNone/>
                      </a:pPr>
                      <a:r>
                        <a:rPr lang="en-US" sz="1600" b="0" i="0" u="none" strike="noStrike" noProof="0">
                          <a:solidFill>
                            <a:srgbClr val="003056"/>
                          </a:solidFill>
                          <a:effectLst/>
                          <a:latin typeface="Calibri"/>
                        </a:rPr>
                        <a:t>      false negative predictions</a:t>
                      </a:r>
                      <a:endParaRPr lang="en-DE" sz="1600" b="0" i="0" u="none" strike="noStrike">
                        <a:solidFill>
                          <a:srgbClr val="003056"/>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602992996"/>
                  </a:ext>
                </a:extLst>
              </a:tr>
              <a:tr h="370840">
                <a:tc>
                  <a:txBody>
                    <a:bodyPr/>
                    <a:lstStyle/>
                    <a:p>
                      <a:pPr lvl="0" algn="l">
                        <a:buNone/>
                      </a:pPr>
                      <a:r>
                        <a:rPr lang="de-DE" sz="1600" b="0">
                          <a:solidFill>
                            <a:srgbClr val="003056"/>
                          </a:solidFill>
                        </a:rPr>
                        <a:t>Sampling</a:t>
                      </a:r>
                      <a:endParaRPr lang="en-US" sz="16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l" defTabSz="914305" rtl="0" eaLnBrk="1" latinLnBrk="0" hangingPunct="1">
                        <a:lnSpc>
                          <a:spcPct val="100000"/>
                        </a:lnSpc>
                        <a:buClr>
                          <a:srgbClr val="FFFFFF"/>
                        </a:buClr>
                        <a:buNone/>
                      </a:pPr>
                      <a:r>
                        <a:rPr lang="en-US" sz="1600" b="0" kern="1200">
                          <a:solidFill>
                            <a:srgbClr val="003056"/>
                          </a:solidFill>
                          <a:latin typeface="+mn-lt"/>
                          <a:ea typeface="+mn-ea"/>
                          <a:cs typeface="+mn-cs"/>
                        </a:rPr>
                        <a:t>(Random) Oversampling </a:t>
                      </a:r>
                    </a:p>
                    <a:p>
                      <a:pPr marL="0" marR="0" lvl="0" indent="0" algn="l" defTabSz="914305" rtl="0" eaLnBrk="1" latinLnBrk="0" hangingPunct="1">
                        <a:lnSpc>
                          <a:spcPct val="100000"/>
                        </a:lnSpc>
                        <a:buNone/>
                      </a:pPr>
                      <a:r>
                        <a:rPr lang="en-US" sz="1600" b="0" kern="1200">
                          <a:solidFill>
                            <a:srgbClr val="003056"/>
                          </a:solidFill>
                          <a:latin typeface="+mn-lt"/>
                          <a:ea typeface="+mn-ea"/>
                          <a:cs typeface="+mn-cs"/>
                        </a:rPr>
                        <a:t>works best for most models</a:t>
                      </a:r>
                    </a:p>
                  </a:txBody>
                  <a:tcPr marL="75600" marR="75600" marT="39600" marB="396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Results of Hyperparameter Tuning </a:t>
                      </a:r>
                    </a:p>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Solution for underrepresentation of minority class </a:t>
                      </a:r>
                      <a:endParaRPr lang="en-US">
                        <a:solidFill>
                          <a:srgbClr val="003056"/>
                        </a:solidFill>
                      </a:endParaRPr>
                    </a:p>
                    <a:p>
                      <a:pPr marL="457200" marR="0" lvl="1" indent="0" algn="l">
                        <a:lnSpc>
                          <a:spcPct val="100000"/>
                        </a:lnSpc>
                        <a:spcBef>
                          <a:spcPct val="20000"/>
                        </a:spcBef>
                        <a:spcAft>
                          <a:spcPts val="0"/>
                        </a:spcAft>
                        <a:buClr>
                          <a:srgbClr val="FFFFFF"/>
                        </a:buClr>
                        <a:buNone/>
                      </a:pPr>
                      <a:r>
                        <a:rPr lang="en-US" sz="1600" b="0" i="0" u="none" strike="noStrike" noProof="0">
                          <a:solidFill>
                            <a:srgbClr val="003056"/>
                          </a:solidFill>
                          <a:effectLst/>
                          <a:latin typeface="Calibri"/>
                        </a:rPr>
                        <a:t>      in imbalanced "Diabetes_binary" dataset</a:t>
                      </a:r>
                      <a:endParaRPr lang="en-US">
                        <a:solidFill>
                          <a:srgbClr val="003056"/>
                        </a:solidFill>
                      </a:endParaRPr>
                    </a:p>
                  </a:txBody>
                  <a:tcPr marL="9524" marR="9524" marT="9524"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2038729304"/>
                  </a:ext>
                </a:extLst>
              </a:tr>
              <a:tr h="370839">
                <a:tc>
                  <a:txBody>
                    <a:bodyPr/>
                    <a:lstStyle/>
                    <a:p>
                      <a:pPr lvl="0" algn="l">
                        <a:buNone/>
                      </a:pPr>
                      <a:r>
                        <a:rPr lang="de-DE" sz="1600" b="0">
                          <a:solidFill>
                            <a:srgbClr val="003056"/>
                          </a:solidFill>
                        </a:rPr>
                        <a:t>Models</a:t>
                      </a:r>
                      <a:endParaRPr lang="en-US" sz="1600" b="0" kern="1200">
                        <a:solidFill>
                          <a:srgbClr val="003056"/>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algn="l" rtl="0" eaLnBrk="1" fontAlgn="b" latinLnBrk="0" hangingPunct="1"/>
                      <a:r>
                        <a:rPr lang="en-DE" sz="1600" b="0" kern="1200">
                          <a:solidFill>
                            <a:srgbClr val="003056"/>
                          </a:solidFill>
                          <a:latin typeface="+mn-lt"/>
                          <a:ea typeface="+mn-ea"/>
                          <a:cs typeface="+mn-cs"/>
                        </a:rPr>
                        <a:t>Random Forest overall </a:t>
                      </a:r>
                      <a:endParaRPr lang="en-US" sz="1600"/>
                    </a:p>
                    <a:p>
                      <a:pPr marL="0" lvl="0" algn="l">
                        <a:buNone/>
                      </a:pPr>
                      <a:r>
                        <a:rPr lang="en-DE" sz="1600" b="0" kern="1200">
                          <a:solidFill>
                            <a:srgbClr val="003056"/>
                          </a:solidFill>
                          <a:latin typeface="+mn-lt"/>
                          <a:ea typeface="+mn-ea"/>
                          <a:cs typeface="+mn-cs"/>
                        </a:rPr>
                        <a:t>best performing "traditional" model</a:t>
                      </a:r>
                      <a:endParaRPr lang="en-US" sz="1600"/>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Averages predictions of multiple decision trees</a:t>
                      </a:r>
                    </a:p>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Selects random subsets of training data and features</a:t>
                      </a:r>
                      <a:endParaRPr lang="en-US">
                        <a:solidFill>
                          <a:srgbClr val="003056"/>
                        </a:solidFill>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977908842"/>
                  </a:ext>
                </a:extLst>
              </a:tr>
              <a:tr h="370840">
                <a:tc>
                  <a:txBody>
                    <a:bodyPr/>
                    <a:lstStyle/>
                    <a:p>
                      <a:pPr algn="l"/>
                      <a:r>
                        <a:rPr lang="de-DE" sz="1600" b="0">
                          <a:solidFill>
                            <a:srgbClr val="003056"/>
                          </a:solidFill>
                        </a:rPr>
                        <a:t>Outlook</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l" fontAlgn="b"/>
                      <a:r>
                        <a:rPr lang="en-DE" sz="1600" b="0" kern="1200">
                          <a:solidFill>
                            <a:srgbClr val="003056"/>
                          </a:solidFill>
                          <a:latin typeface="+mn-lt"/>
                          <a:ea typeface="+mn-ea"/>
                          <a:cs typeface="+mn-cs"/>
                        </a:rPr>
                        <a:t>Neural Networks very promising</a:t>
                      </a:r>
                      <a:endParaRPr lang="en-US" sz="1600" b="0" kern="1200">
                        <a:solidFill>
                          <a:srgbClr val="003056"/>
                        </a:solidFill>
                        <a:latin typeface="+mn-lt"/>
                        <a:ea typeface="+mn-ea"/>
                        <a:cs typeface="+mn-cs"/>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Good results with simple network and little training</a:t>
                      </a:r>
                    </a:p>
                    <a:p>
                      <a:pPr marL="742315" marR="0" lvl="1" indent="-285115" algn="l">
                        <a:lnSpc>
                          <a:spcPct val="100000"/>
                        </a:lnSpc>
                        <a:spcBef>
                          <a:spcPct val="20000"/>
                        </a:spcBef>
                        <a:spcAft>
                          <a:spcPts val="0"/>
                        </a:spcAft>
                        <a:buClr>
                          <a:srgbClr val="FFFFFF"/>
                        </a:buClr>
                        <a:buFont typeface="Courier New,monospace"/>
                        <a:buChar char="o"/>
                      </a:pPr>
                      <a:r>
                        <a:rPr lang="en-US" sz="1600" b="0" i="0" u="none" strike="noStrike" noProof="0">
                          <a:solidFill>
                            <a:srgbClr val="003056"/>
                          </a:solidFill>
                          <a:effectLst/>
                          <a:latin typeface="Calibri"/>
                        </a:rPr>
                        <a:t>Further possible investigations in the future</a:t>
                      </a:r>
                      <a:endParaRPr lang="en-DE" sz="1600" b="0" i="0" u="none" strike="noStrike">
                        <a:solidFill>
                          <a:srgbClr val="003056"/>
                        </a:solidFill>
                        <a:effectLst/>
                        <a:latin typeface="Aptos Narrow"/>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1443475521"/>
                  </a:ext>
                </a:extLst>
              </a:tr>
            </a:tbl>
          </a:graphicData>
        </a:graphic>
      </p:graphicFrame>
    </p:spTree>
    <p:extLst>
      <p:ext uri="{BB962C8B-B14F-4D97-AF65-F5344CB8AC3E}">
        <p14:creationId xmlns:p14="http://schemas.microsoft.com/office/powerpoint/2010/main" val="2027298801"/>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C9C44-6FF7-47A7-5CF5-FBDA2C007EE0}"/>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96C6EF92-D429-71F3-0935-33BC26814E5A}"/>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3FCF3AF9-7B63-7F7D-F201-D0E32564CA12}"/>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789789D4-C6AD-7641-5371-FBEF353181B3}"/>
              </a:ext>
            </a:extLst>
          </p:cNvPr>
          <p:cNvSpPr>
            <a:spLocks noGrp="1"/>
          </p:cNvSpPr>
          <p:nvPr>
            <p:ph type="sldNum" sz="quarter" idx="12"/>
          </p:nvPr>
        </p:nvSpPr>
        <p:spPr/>
        <p:txBody>
          <a:bodyPr/>
          <a:lstStyle/>
          <a:p>
            <a:fld id="{FC0CC166-4E39-43B8-AB91-BDD1C4C9E224}" type="slidenum">
              <a:rPr lang="en-US" noProof="0" smtClean="0"/>
              <a:t>23</a:t>
            </a:fld>
            <a:endParaRPr lang="en-US" noProof="0"/>
          </a:p>
        </p:txBody>
      </p:sp>
      <p:sp>
        <p:nvSpPr>
          <p:cNvPr id="4" name="Inhaltsplatzhalter 9">
            <a:extLst>
              <a:ext uri="{FF2B5EF4-FFF2-40B4-BE49-F238E27FC236}">
                <a16:creationId xmlns:a16="http://schemas.microsoft.com/office/drawing/2014/main" id="{EB1C2216-F0A5-882B-C4C1-B7F3E139D6E5}"/>
              </a:ext>
            </a:extLst>
          </p:cNvPr>
          <p:cNvSpPr txBox="1">
            <a:spLocks/>
          </p:cNvSpPr>
          <p:nvPr/>
        </p:nvSpPr>
        <p:spPr>
          <a:xfrm>
            <a:off x="497262" y="4079766"/>
            <a:ext cx="3698052" cy="1297342"/>
          </a:xfrm>
          <a:prstGeom prst="roundRect">
            <a:avLst/>
          </a:prstGeom>
          <a:solidFill>
            <a:srgbClr val="003056"/>
          </a:solidFill>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Dataset highly imbalanced</a:t>
            </a:r>
            <a:endParaRPr lang="de-DE">
              <a:solidFill>
                <a:schemeClr val="bg1"/>
              </a:solidFill>
            </a:endParaRPr>
          </a:p>
        </p:txBody>
      </p:sp>
      <p:sp>
        <p:nvSpPr>
          <p:cNvPr id="16" name="Pfeil: Chevron 15">
            <a:extLst>
              <a:ext uri="{FF2B5EF4-FFF2-40B4-BE49-F238E27FC236}">
                <a16:creationId xmlns:a16="http://schemas.microsoft.com/office/drawing/2014/main" id="{546D6D5E-62A6-76DD-6A86-8FC535A62223}"/>
              </a:ext>
            </a:extLst>
          </p:cNvPr>
          <p:cNvSpPr/>
          <p:nvPr/>
        </p:nvSpPr>
        <p:spPr>
          <a:xfrm>
            <a:off x="1040926" y="3213227"/>
            <a:ext cx="2501470" cy="600056"/>
          </a:xfrm>
          <a:prstGeom prst="chevron">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accent5">
                    <a:lumMod val="76000"/>
                  </a:schemeClr>
                </a:solidFill>
                <a:ea typeface="Calibri"/>
                <a:cs typeface="Calibri"/>
              </a:rPr>
              <a:t>Data Exploration</a:t>
            </a:r>
          </a:p>
        </p:txBody>
      </p:sp>
      <p:sp>
        <p:nvSpPr>
          <p:cNvPr id="19" name="Pfeil: Chevron 18">
            <a:extLst>
              <a:ext uri="{FF2B5EF4-FFF2-40B4-BE49-F238E27FC236}">
                <a16:creationId xmlns:a16="http://schemas.microsoft.com/office/drawing/2014/main" id="{A1C33657-F7FA-5CDD-1409-D7A6569ED2A8}"/>
              </a:ext>
            </a:extLst>
          </p:cNvPr>
          <p:cNvSpPr/>
          <p:nvPr/>
        </p:nvSpPr>
        <p:spPr>
          <a:xfrm>
            <a:off x="3443301" y="3212983"/>
            <a:ext cx="2027871" cy="590186"/>
          </a:xfrm>
          <a:prstGeom prst="chevron">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accent5">
                    <a:lumMod val="76000"/>
                  </a:schemeClr>
                </a:solidFill>
                <a:ea typeface="Calibri"/>
                <a:cs typeface="Calibri"/>
              </a:rPr>
              <a:t>Sampling</a:t>
            </a:r>
            <a:endParaRPr lang="de-DE">
              <a:solidFill>
                <a:schemeClr val="accent5">
                  <a:lumMod val="76000"/>
                </a:schemeClr>
              </a:solidFill>
              <a:ea typeface="Calibri"/>
              <a:cs typeface="Calibri"/>
            </a:endParaRPr>
          </a:p>
        </p:txBody>
      </p:sp>
      <p:sp>
        <p:nvSpPr>
          <p:cNvPr id="22" name="Pfeil: Chevron 21">
            <a:extLst>
              <a:ext uri="{FF2B5EF4-FFF2-40B4-BE49-F238E27FC236}">
                <a16:creationId xmlns:a16="http://schemas.microsoft.com/office/drawing/2014/main" id="{09081D31-7BD5-4485-FCB8-97C7E2F2612B}"/>
              </a:ext>
            </a:extLst>
          </p:cNvPr>
          <p:cNvSpPr/>
          <p:nvPr/>
        </p:nvSpPr>
        <p:spPr>
          <a:xfrm>
            <a:off x="5359785" y="3212767"/>
            <a:ext cx="2008136" cy="590186"/>
          </a:xfrm>
          <a:prstGeom prst="chevron">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accent5">
                    <a:lumMod val="49000"/>
                  </a:schemeClr>
                </a:solidFill>
                <a:ea typeface="Calibri"/>
                <a:cs typeface="Calibri"/>
              </a:rPr>
              <a:t>Models</a:t>
            </a:r>
            <a:endParaRPr lang="de-DE">
              <a:solidFill>
                <a:schemeClr val="accent5">
                  <a:lumMod val="49000"/>
                </a:schemeClr>
              </a:solidFill>
              <a:ea typeface="Calibri"/>
              <a:cs typeface="Calibri"/>
            </a:endParaRPr>
          </a:p>
        </p:txBody>
      </p:sp>
      <p:sp>
        <p:nvSpPr>
          <p:cNvPr id="25" name="Pfeil: Chevron 24">
            <a:extLst>
              <a:ext uri="{FF2B5EF4-FFF2-40B4-BE49-F238E27FC236}">
                <a16:creationId xmlns:a16="http://schemas.microsoft.com/office/drawing/2014/main" id="{EEBF99BD-B364-6308-EA37-C0C7A63AC16E}"/>
              </a:ext>
            </a:extLst>
          </p:cNvPr>
          <p:cNvSpPr/>
          <p:nvPr/>
        </p:nvSpPr>
        <p:spPr>
          <a:xfrm>
            <a:off x="7266417" y="3202669"/>
            <a:ext cx="2008136" cy="590186"/>
          </a:xfrm>
          <a:prstGeom prst="chevron">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accent5">
                    <a:lumMod val="20000"/>
                    <a:lumOff val="80000"/>
                  </a:schemeClr>
                </a:solidFill>
                <a:ea typeface="Calibri"/>
                <a:cs typeface="Calibri"/>
              </a:rPr>
              <a:t>Metrics</a:t>
            </a:r>
            <a:endParaRPr lang="de-DE">
              <a:solidFill>
                <a:schemeClr val="accent5">
                  <a:lumMod val="20000"/>
                  <a:lumOff val="80000"/>
                </a:schemeClr>
              </a:solidFill>
              <a:ea typeface="Calibri"/>
              <a:cs typeface="Calibri"/>
            </a:endParaRPr>
          </a:p>
        </p:txBody>
      </p:sp>
      <p:sp>
        <p:nvSpPr>
          <p:cNvPr id="28" name="Pfeil: Chevron 27">
            <a:extLst>
              <a:ext uri="{FF2B5EF4-FFF2-40B4-BE49-F238E27FC236}">
                <a16:creationId xmlns:a16="http://schemas.microsoft.com/office/drawing/2014/main" id="{8C2B5822-5DE8-7647-AFF3-6166528D410F}"/>
              </a:ext>
            </a:extLst>
          </p:cNvPr>
          <p:cNvSpPr/>
          <p:nvPr/>
        </p:nvSpPr>
        <p:spPr>
          <a:xfrm>
            <a:off x="9153289" y="3202453"/>
            <a:ext cx="2008136" cy="590186"/>
          </a:xfrm>
          <a:prstGeom prst="chevron">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accent5">
                    <a:lumMod val="60000"/>
                    <a:lumOff val="40000"/>
                  </a:schemeClr>
                </a:solidFill>
                <a:ea typeface="Calibri"/>
                <a:cs typeface="Calibri"/>
              </a:rPr>
              <a:t>Outlook</a:t>
            </a:r>
            <a:endParaRPr lang="de-DE">
              <a:solidFill>
                <a:schemeClr val="accent5">
                  <a:lumMod val="60000"/>
                  <a:lumOff val="40000"/>
                </a:schemeClr>
              </a:solidFill>
              <a:ea typeface="Calibri"/>
              <a:cs typeface="Calibri"/>
            </a:endParaRPr>
          </a:p>
        </p:txBody>
      </p:sp>
      <p:sp>
        <p:nvSpPr>
          <p:cNvPr id="3" name="Inhaltsplatzhalter 9">
            <a:extLst>
              <a:ext uri="{FF2B5EF4-FFF2-40B4-BE49-F238E27FC236}">
                <a16:creationId xmlns:a16="http://schemas.microsoft.com/office/drawing/2014/main" id="{DECF0BA9-EB29-3CA0-C4BD-38A7D3059ECE}"/>
              </a:ext>
            </a:extLst>
          </p:cNvPr>
          <p:cNvSpPr txBox="1">
            <a:spLocks/>
          </p:cNvSpPr>
          <p:nvPr/>
        </p:nvSpPr>
        <p:spPr>
          <a:xfrm>
            <a:off x="2572017" y="1194260"/>
            <a:ext cx="3796719" cy="1721748"/>
          </a:xfrm>
          <a:prstGeom prst="roundRect">
            <a:avLst/>
          </a:prstGeom>
          <a:solidFill>
            <a:srgbClr val="003056"/>
          </a:solidFill>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bg1"/>
                </a:solidFill>
              </a:rPr>
              <a:t>(Random) Oversampling works best for most models</a:t>
            </a:r>
            <a:endParaRPr lang="en-US" sz="2000" b="1" dirty="0">
              <a:solidFill>
                <a:schemeClr val="bg1"/>
              </a:solidFill>
              <a:ea typeface="Calibri"/>
              <a:cs typeface="Calibri"/>
            </a:endParaRPr>
          </a:p>
        </p:txBody>
      </p:sp>
      <p:sp>
        <p:nvSpPr>
          <p:cNvPr id="5" name="Inhaltsplatzhalter 9">
            <a:extLst>
              <a:ext uri="{FF2B5EF4-FFF2-40B4-BE49-F238E27FC236}">
                <a16:creationId xmlns:a16="http://schemas.microsoft.com/office/drawing/2014/main" id="{EA062117-3097-1323-6F40-203FE63D220A}"/>
              </a:ext>
            </a:extLst>
          </p:cNvPr>
          <p:cNvSpPr txBox="1">
            <a:spLocks/>
          </p:cNvSpPr>
          <p:nvPr/>
        </p:nvSpPr>
        <p:spPr>
          <a:xfrm>
            <a:off x="4459131" y="4120923"/>
            <a:ext cx="3548591" cy="1905263"/>
          </a:xfrm>
          <a:prstGeom prst="roundRect">
            <a:avLst/>
          </a:prstGeom>
          <a:solidFill>
            <a:srgbClr val="003056"/>
          </a:solidFill>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bg1"/>
                </a:solidFill>
              </a:rPr>
              <a:t>Random Forest is best performing "traditional" model</a:t>
            </a:r>
            <a:endParaRPr lang="en-US" sz="2000" b="1" dirty="0">
              <a:solidFill>
                <a:schemeClr val="bg1"/>
              </a:solidFill>
              <a:ea typeface="Calibri"/>
              <a:cs typeface="Calibri"/>
            </a:endParaRPr>
          </a:p>
        </p:txBody>
      </p:sp>
      <p:sp>
        <p:nvSpPr>
          <p:cNvPr id="6" name="Inhaltsplatzhalter 9">
            <a:extLst>
              <a:ext uri="{FF2B5EF4-FFF2-40B4-BE49-F238E27FC236}">
                <a16:creationId xmlns:a16="http://schemas.microsoft.com/office/drawing/2014/main" id="{B696BE75-0A0D-0D6A-3B27-A02E93225DF0}"/>
              </a:ext>
            </a:extLst>
          </p:cNvPr>
          <p:cNvSpPr txBox="1">
            <a:spLocks/>
          </p:cNvSpPr>
          <p:nvPr/>
        </p:nvSpPr>
        <p:spPr>
          <a:xfrm>
            <a:off x="6604146" y="1420835"/>
            <a:ext cx="4005263" cy="1494740"/>
          </a:xfrm>
          <a:prstGeom prst="roundRect">
            <a:avLst/>
          </a:prstGeom>
          <a:solidFill>
            <a:srgbClr val="003056"/>
          </a:solidFill>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Recall on positive class is important for our use case</a:t>
            </a:r>
            <a:endParaRPr lang="en-US" sz="2000" b="1">
              <a:solidFill>
                <a:schemeClr val="bg1"/>
              </a:solidFill>
              <a:ea typeface="Calibri"/>
              <a:cs typeface="Calibri"/>
            </a:endParaRPr>
          </a:p>
        </p:txBody>
      </p:sp>
      <p:sp>
        <p:nvSpPr>
          <p:cNvPr id="10" name="Inhaltsplatzhalter 9">
            <a:extLst>
              <a:ext uri="{FF2B5EF4-FFF2-40B4-BE49-F238E27FC236}">
                <a16:creationId xmlns:a16="http://schemas.microsoft.com/office/drawing/2014/main" id="{B5662011-7C75-B250-D7B9-159800225E50}"/>
              </a:ext>
            </a:extLst>
          </p:cNvPr>
          <p:cNvSpPr txBox="1">
            <a:spLocks/>
          </p:cNvSpPr>
          <p:nvPr/>
        </p:nvSpPr>
        <p:spPr>
          <a:xfrm>
            <a:off x="8015113" y="4089441"/>
            <a:ext cx="3756637" cy="1499389"/>
          </a:xfrm>
          <a:prstGeom prst="roundRect">
            <a:avLst/>
          </a:prstGeom>
          <a:solidFill>
            <a:srgbClr val="003056"/>
          </a:solidFill>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chemeClr val="bg1"/>
                </a:solidFill>
              </a:rPr>
              <a:t>Neural Networks very promising</a:t>
            </a:r>
          </a:p>
          <a:p>
            <a:pPr marL="0" indent="0" algn="ctr">
              <a:buNone/>
            </a:pPr>
            <a:endParaRPr lang="en-US" sz="2000" b="1">
              <a:solidFill>
                <a:schemeClr val="bg1"/>
              </a:solidFill>
              <a:ea typeface="Calibri"/>
              <a:cs typeface="Calibri"/>
            </a:endParaRPr>
          </a:p>
        </p:txBody>
      </p:sp>
      <p:sp>
        <p:nvSpPr>
          <p:cNvPr id="11" name="Inhaltsplatzhalter 9">
            <a:extLst>
              <a:ext uri="{FF2B5EF4-FFF2-40B4-BE49-F238E27FC236}">
                <a16:creationId xmlns:a16="http://schemas.microsoft.com/office/drawing/2014/main" id="{A0CB8F64-C99B-87C4-4B44-A8C9B0EF2D86}"/>
              </a:ext>
            </a:extLst>
          </p:cNvPr>
          <p:cNvSpPr txBox="1">
            <a:spLocks/>
          </p:cNvSpPr>
          <p:nvPr/>
        </p:nvSpPr>
        <p:spPr>
          <a:xfrm>
            <a:off x="6789761" y="2144859"/>
            <a:ext cx="3624649" cy="697248"/>
          </a:xfrm>
          <a:prstGeom prst="roundRect">
            <a:avLst/>
          </a:prstGeom>
          <a:solidFill>
            <a:srgbClr val="99ACBB"/>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olidFill>
                  <a:schemeClr val="bg1"/>
                </a:solidFill>
                <a:ea typeface="Calibri"/>
                <a:cs typeface="Calibri"/>
              </a:rPr>
              <a:t>False Positives more bearable than False Negatives</a:t>
            </a:r>
            <a:endParaRPr lang="de-DE">
              <a:solidFill>
                <a:schemeClr val="bg1"/>
              </a:solidFill>
              <a:ea typeface="Calibri"/>
              <a:cs typeface="Calibri"/>
            </a:endParaRPr>
          </a:p>
        </p:txBody>
      </p:sp>
      <p:sp>
        <p:nvSpPr>
          <p:cNvPr id="12" name="Inhaltsplatzhalter 9">
            <a:extLst>
              <a:ext uri="{FF2B5EF4-FFF2-40B4-BE49-F238E27FC236}">
                <a16:creationId xmlns:a16="http://schemas.microsoft.com/office/drawing/2014/main" id="{EE5B07CC-CB26-F343-909D-8A42829B6042}"/>
              </a:ext>
            </a:extLst>
          </p:cNvPr>
          <p:cNvSpPr txBox="1">
            <a:spLocks/>
          </p:cNvSpPr>
          <p:nvPr/>
        </p:nvSpPr>
        <p:spPr>
          <a:xfrm>
            <a:off x="617597" y="4483664"/>
            <a:ext cx="3480986" cy="803847"/>
          </a:xfrm>
          <a:prstGeom prst="roundRect">
            <a:avLst/>
          </a:prstGeom>
          <a:solidFill>
            <a:srgbClr val="99ACBB"/>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342265" indent="-342265"/>
            <a:r>
              <a:rPr lang="en-US" sz="2000">
                <a:solidFill>
                  <a:schemeClr val="bg1"/>
                </a:solidFill>
                <a:ea typeface="Calibri"/>
                <a:cs typeface="Calibri"/>
              </a:rPr>
              <a:t>No Diabetes (0): 86.07%</a:t>
            </a:r>
          </a:p>
          <a:p>
            <a:pPr marL="342265" indent="-342265"/>
            <a:r>
              <a:rPr lang="en-US" sz="2000">
                <a:solidFill>
                  <a:schemeClr val="bg1"/>
                </a:solidFill>
                <a:ea typeface="Calibri"/>
                <a:cs typeface="Calibri"/>
              </a:rPr>
              <a:t>Diabetes (1): 13.93%</a:t>
            </a:r>
          </a:p>
        </p:txBody>
      </p:sp>
      <p:sp>
        <p:nvSpPr>
          <p:cNvPr id="13" name="Inhaltsplatzhalter 9">
            <a:extLst>
              <a:ext uri="{FF2B5EF4-FFF2-40B4-BE49-F238E27FC236}">
                <a16:creationId xmlns:a16="http://schemas.microsoft.com/office/drawing/2014/main" id="{CE6E1C1E-36D0-7D6F-45C6-1CCCEC2D8310}"/>
              </a:ext>
            </a:extLst>
          </p:cNvPr>
          <p:cNvSpPr txBox="1">
            <a:spLocks/>
          </p:cNvSpPr>
          <p:nvPr/>
        </p:nvSpPr>
        <p:spPr>
          <a:xfrm>
            <a:off x="8117412" y="4481935"/>
            <a:ext cx="3562311" cy="920890"/>
          </a:xfrm>
          <a:prstGeom prst="roundRect">
            <a:avLst/>
          </a:prstGeom>
          <a:solidFill>
            <a:srgbClr val="99ACBB"/>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olidFill>
                  <a:schemeClr val="bg1"/>
                </a:solidFill>
                <a:ea typeface="Calibri"/>
                <a:cs typeface="Calibri"/>
              </a:rPr>
              <a:t>Good results with simple network and little training</a:t>
            </a:r>
            <a:endParaRPr lang="en-US">
              <a:ea typeface="Calibri"/>
              <a:cs typeface="Calibri"/>
            </a:endParaRPr>
          </a:p>
        </p:txBody>
      </p:sp>
      <p:cxnSp>
        <p:nvCxnSpPr>
          <p:cNvPr id="34" name="Gerade Verbindung mit Pfeil 33">
            <a:extLst>
              <a:ext uri="{FF2B5EF4-FFF2-40B4-BE49-F238E27FC236}">
                <a16:creationId xmlns:a16="http://schemas.microsoft.com/office/drawing/2014/main" id="{93723ADD-4A6E-EAEF-C573-317422A00CAE}"/>
              </a:ext>
            </a:extLst>
          </p:cNvPr>
          <p:cNvCxnSpPr>
            <a:cxnSpLocks/>
          </p:cNvCxnSpPr>
          <p:nvPr/>
        </p:nvCxnSpPr>
        <p:spPr>
          <a:xfrm flipH="1">
            <a:off x="4394363" y="2884649"/>
            <a:ext cx="2621" cy="332249"/>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35" name="Ellipse 34">
            <a:extLst>
              <a:ext uri="{FF2B5EF4-FFF2-40B4-BE49-F238E27FC236}">
                <a16:creationId xmlns:a16="http://schemas.microsoft.com/office/drawing/2014/main" id="{9237F03C-BB40-9A01-81AF-E27646CBB8B4}"/>
              </a:ext>
            </a:extLst>
          </p:cNvPr>
          <p:cNvSpPr/>
          <p:nvPr/>
        </p:nvSpPr>
        <p:spPr>
          <a:xfrm>
            <a:off x="4332647" y="2840866"/>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0AAEE6E4-1C88-535B-0D05-40F7781FE8CE}"/>
              </a:ext>
            </a:extLst>
          </p:cNvPr>
          <p:cNvSpPr/>
          <p:nvPr/>
        </p:nvSpPr>
        <p:spPr>
          <a:xfrm>
            <a:off x="4335174" y="3147024"/>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02B369BD-CFC5-785B-68CC-28D2194E7D75}"/>
              </a:ext>
            </a:extLst>
          </p:cNvPr>
          <p:cNvCxnSpPr>
            <a:cxnSpLocks/>
          </p:cNvCxnSpPr>
          <p:nvPr/>
        </p:nvCxnSpPr>
        <p:spPr>
          <a:xfrm flipH="1">
            <a:off x="2172691" y="3773908"/>
            <a:ext cx="2621" cy="332249"/>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9AA2D132-8155-00ED-C9FC-BCA37FE4CE8C}"/>
              </a:ext>
            </a:extLst>
          </p:cNvPr>
          <p:cNvSpPr/>
          <p:nvPr/>
        </p:nvSpPr>
        <p:spPr>
          <a:xfrm>
            <a:off x="2110954" y="3730125"/>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B1D4BAB1-FC20-7846-A930-903DEBB185EB}"/>
              </a:ext>
            </a:extLst>
          </p:cNvPr>
          <p:cNvSpPr/>
          <p:nvPr/>
        </p:nvSpPr>
        <p:spPr>
          <a:xfrm>
            <a:off x="2113482" y="4036283"/>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Gerade Verbindung mit Pfeil 39">
            <a:extLst>
              <a:ext uri="{FF2B5EF4-FFF2-40B4-BE49-F238E27FC236}">
                <a16:creationId xmlns:a16="http://schemas.microsoft.com/office/drawing/2014/main" id="{ED5216DA-3F9A-4D1A-B765-2565FF57E66F}"/>
              </a:ext>
            </a:extLst>
          </p:cNvPr>
          <p:cNvCxnSpPr>
            <a:cxnSpLocks/>
          </p:cNvCxnSpPr>
          <p:nvPr/>
        </p:nvCxnSpPr>
        <p:spPr>
          <a:xfrm flipH="1">
            <a:off x="6312157" y="3773692"/>
            <a:ext cx="2621" cy="332249"/>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8042EC7A-759A-9226-DA2F-E9C5A2E47BFF}"/>
              </a:ext>
            </a:extLst>
          </p:cNvPr>
          <p:cNvSpPr/>
          <p:nvPr/>
        </p:nvSpPr>
        <p:spPr>
          <a:xfrm>
            <a:off x="6250420" y="372990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EEC6B3FA-E7BE-FD63-1597-5B2189189418}"/>
              </a:ext>
            </a:extLst>
          </p:cNvPr>
          <p:cNvSpPr/>
          <p:nvPr/>
        </p:nvSpPr>
        <p:spPr>
          <a:xfrm>
            <a:off x="6252948" y="403606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44A25DFB-A6A2-1D91-2AE2-0404AF1A47DB}"/>
              </a:ext>
            </a:extLst>
          </p:cNvPr>
          <p:cNvCxnSpPr>
            <a:cxnSpLocks/>
          </p:cNvCxnSpPr>
          <p:nvPr/>
        </p:nvCxnSpPr>
        <p:spPr>
          <a:xfrm flipH="1">
            <a:off x="10046550" y="3753710"/>
            <a:ext cx="2621" cy="332249"/>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C85BCA87-8D68-E000-A46C-1FAA8E3BC27A}"/>
              </a:ext>
            </a:extLst>
          </p:cNvPr>
          <p:cNvSpPr/>
          <p:nvPr/>
        </p:nvSpPr>
        <p:spPr>
          <a:xfrm>
            <a:off x="9984814" y="370992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800DAFB9-3BA6-60DC-C013-BB39BEB43DD9}"/>
              </a:ext>
            </a:extLst>
          </p:cNvPr>
          <p:cNvSpPr/>
          <p:nvPr/>
        </p:nvSpPr>
        <p:spPr>
          <a:xfrm>
            <a:off x="9987342" y="4016085"/>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6" name="Gerade Verbindung mit Pfeil 45">
            <a:extLst>
              <a:ext uri="{FF2B5EF4-FFF2-40B4-BE49-F238E27FC236}">
                <a16:creationId xmlns:a16="http://schemas.microsoft.com/office/drawing/2014/main" id="{49DEE359-B772-A367-DD93-D4D2EF5DF6BD}"/>
              </a:ext>
            </a:extLst>
          </p:cNvPr>
          <p:cNvCxnSpPr>
            <a:cxnSpLocks/>
          </p:cNvCxnSpPr>
          <p:nvPr/>
        </p:nvCxnSpPr>
        <p:spPr>
          <a:xfrm flipH="1">
            <a:off x="8228497" y="2873901"/>
            <a:ext cx="2621" cy="332249"/>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7" name="Ellipse 46">
            <a:extLst>
              <a:ext uri="{FF2B5EF4-FFF2-40B4-BE49-F238E27FC236}">
                <a16:creationId xmlns:a16="http://schemas.microsoft.com/office/drawing/2014/main" id="{4BF17851-41F6-D5D4-5951-A95EE733C841}"/>
              </a:ext>
            </a:extLst>
          </p:cNvPr>
          <p:cNvSpPr/>
          <p:nvPr/>
        </p:nvSpPr>
        <p:spPr>
          <a:xfrm>
            <a:off x="8166761" y="2830118"/>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743905F2-3537-A98E-8FF9-DC6CF08875F8}"/>
              </a:ext>
            </a:extLst>
          </p:cNvPr>
          <p:cNvSpPr/>
          <p:nvPr/>
        </p:nvSpPr>
        <p:spPr>
          <a:xfrm>
            <a:off x="8169288" y="3136276"/>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Inhaltsplatzhalter 9">
            <a:extLst>
              <a:ext uri="{FF2B5EF4-FFF2-40B4-BE49-F238E27FC236}">
                <a16:creationId xmlns:a16="http://schemas.microsoft.com/office/drawing/2014/main" id="{507C1E7B-F0C6-4325-DD17-60EB4B7A8DD5}"/>
              </a:ext>
            </a:extLst>
          </p:cNvPr>
          <p:cNvSpPr txBox="1">
            <a:spLocks/>
          </p:cNvSpPr>
          <p:nvPr/>
        </p:nvSpPr>
        <p:spPr>
          <a:xfrm>
            <a:off x="2625379" y="1921625"/>
            <a:ext cx="3624649" cy="789633"/>
          </a:xfrm>
          <a:prstGeom prst="roundRect">
            <a:avLst/>
          </a:prstGeom>
          <a:solidFill>
            <a:srgbClr val="99ACBB"/>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chemeClr val="bg1"/>
                </a:solidFill>
                <a:ea typeface="Calibri"/>
                <a:cs typeface="Calibri"/>
              </a:rPr>
              <a:t> Balancing underrepresentation of minority class (Diabetes 1)</a:t>
            </a:r>
            <a:endParaRPr lang="en-US" dirty="0">
              <a:solidFill>
                <a:schemeClr val="bg1"/>
              </a:solidFill>
              <a:ea typeface="Calibri"/>
              <a:cs typeface="Calibri"/>
            </a:endParaRPr>
          </a:p>
        </p:txBody>
      </p:sp>
      <p:sp>
        <p:nvSpPr>
          <p:cNvPr id="15" name="Inhaltsplatzhalter 9">
            <a:extLst>
              <a:ext uri="{FF2B5EF4-FFF2-40B4-BE49-F238E27FC236}">
                <a16:creationId xmlns:a16="http://schemas.microsoft.com/office/drawing/2014/main" id="{323E63F4-4275-B6DA-C6CC-EB310A69237E}"/>
              </a:ext>
            </a:extLst>
          </p:cNvPr>
          <p:cNvSpPr txBox="1">
            <a:spLocks/>
          </p:cNvSpPr>
          <p:nvPr/>
        </p:nvSpPr>
        <p:spPr>
          <a:xfrm>
            <a:off x="4661146" y="4882084"/>
            <a:ext cx="3138872" cy="905494"/>
          </a:xfrm>
          <a:prstGeom prst="roundRect">
            <a:avLst/>
          </a:prstGeom>
          <a:solidFill>
            <a:srgbClr val="99ACBB"/>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lvl="1" indent="0" algn="ctr">
              <a:buNone/>
            </a:pPr>
            <a:r>
              <a:rPr lang="en-US" dirty="0">
                <a:solidFill>
                  <a:schemeClr val="bg1"/>
                </a:solidFill>
                <a:ea typeface="Calibri"/>
                <a:cs typeface="Calibri"/>
              </a:rPr>
              <a:t>Averages predictions of multiple decision trees</a:t>
            </a:r>
            <a:endParaRPr lang="en-US" dirty="0">
              <a:ea typeface="Calibri"/>
              <a:cs typeface="Calibri"/>
            </a:endParaRPr>
          </a:p>
        </p:txBody>
      </p:sp>
    </p:spTree>
    <p:extLst>
      <p:ext uri="{BB962C8B-B14F-4D97-AF65-F5344CB8AC3E}">
        <p14:creationId xmlns:p14="http://schemas.microsoft.com/office/powerpoint/2010/main" val="293222479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B07B47F-2718-F8C1-6546-CE340D32D8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C817090-F611-6335-5875-1518EE7B84D9}"/>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D23F2F4C-8C46-EDF0-0863-34260D376AE4}"/>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A9446EA2-299C-7A42-335E-261F00B568CB}"/>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84A5B3D0-472B-79B9-F575-1FD5457CF1B5}"/>
              </a:ext>
            </a:extLst>
          </p:cNvPr>
          <p:cNvSpPr>
            <a:spLocks noGrp="1"/>
          </p:cNvSpPr>
          <p:nvPr>
            <p:ph type="sldNum" sz="quarter" idx="12"/>
          </p:nvPr>
        </p:nvSpPr>
        <p:spPr/>
        <p:txBody>
          <a:bodyPr/>
          <a:lstStyle/>
          <a:p>
            <a:fld id="{FC0CC166-4E39-43B8-AB91-BDD1C4C9E224}" type="slidenum">
              <a:rPr lang="en-US" noProof="0" smtClean="0"/>
              <a:t>24</a:t>
            </a:fld>
            <a:endParaRPr lang="en-US" noProof="0"/>
          </a:p>
        </p:txBody>
      </p:sp>
      <p:sp>
        <p:nvSpPr>
          <p:cNvPr id="4" name="Inhaltsplatzhalter 9">
            <a:extLst>
              <a:ext uri="{FF2B5EF4-FFF2-40B4-BE49-F238E27FC236}">
                <a16:creationId xmlns:a16="http://schemas.microsoft.com/office/drawing/2014/main" id="{83AD10A9-2414-D634-BA37-644FD3022655}"/>
              </a:ext>
            </a:extLst>
          </p:cNvPr>
          <p:cNvSpPr txBox="1">
            <a:spLocks/>
          </p:cNvSpPr>
          <p:nvPr/>
        </p:nvSpPr>
        <p:spPr>
          <a:xfrm>
            <a:off x="642017" y="4396547"/>
            <a:ext cx="2900379" cy="421716"/>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Imbalanced Dataset</a:t>
            </a:r>
            <a:endParaRPr lang="de-DE"/>
          </a:p>
        </p:txBody>
      </p:sp>
      <p:sp>
        <p:nvSpPr>
          <p:cNvPr id="16" name="Pfeil: Chevron 15">
            <a:extLst>
              <a:ext uri="{FF2B5EF4-FFF2-40B4-BE49-F238E27FC236}">
                <a16:creationId xmlns:a16="http://schemas.microsoft.com/office/drawing/2014/main" id="{EA520B4A-F16A-BB86-8AFF-EAF1EC255F4C}"/>
              </a:ext>
            </a:extLst>
          </p:cNvPr>
          <p:cNvSpPr/>
          <p:nvPr/>
        </p:nvSpPr>
        <p:spPr>
          <a:xfrm>
            <a:off x="1040926" y="3434608"/>
            <a:ext cx="2501470" cy="600056"/>
          </a:xfrm>
          <a:prstGeom prst="chevron">
            <a:avLst/>
          </a:prstGeom>
          <a:solidFill>
            <a:srgbClr val="BFCBD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Data Exploration</a:t>
            </a:r>
          </a:p>
        </p:txBody>
      </p:sp>
      <p:sp>
        <p:nvSpPr>
          <p:cNvPr id="19" name="Pfeil: Chevron 18">
            <a:extLst>
              <a:ext uri="{FF2B5EF4-FFF2-40B4-BE49-F238E27FC236}">
                <a16:creationId xmlns:a16="http://schemas.microsoft.com/office/drawing/2014/main" id="{014DB33F-C485-3447-E64F-DF504EFF7F9B}"/>
              </a:ext>
            </a:extLst>
          </p:cNvPr>
          <p:cNvSpPr/>
          <p:nvPr/>
        </p:nvSpPr>
        <p:spPr>
          <a:xfrm>
            <a:off x="3443301" y="3434364"/>
            <a:ext cx="2027871" cy="590186"/>
          </a:xfrm>
          <a:prstGeom prst="chevron">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rgbClr val="003056"/>
                </a:solidFill>
                <a:ea typeface="Calibri"/>
                <a:cs typeface="Calibri"/>
              </a:rPr>
              <a:t>Metrics</a:t>
            </a:r>
            <a:endParaRPr lang="de-DE" sz="2000">
              <a:solidFill>
                <a:srgbClr val="003056"/>
              </a:solidFill>
              <a:ea typeface="Calibri"/>
              <a:cs typeface="Calibri"/>
            </a:endParaRPr>
          </a:p>
        </p:txBody>
      </p:sp>
      <p:sp>
        <p:nvSpPr>
          <p:cNvPr id="22" name="Pfeil: Chevron 21">
            <a:extLst>
              <a:ext uri="{FF2B5EF4-FFF2-40B4-BE49-F238E27FC236}">
                <a16:creationId xmlns:a16="http://schemas.microsoft.com/office/drawing/2014/main" id="{B859DE00-05E1-CCBA-AF20-3BBE6C749062}"/>
              </a:ext>
            </a:extLst>
          </p:cNvPr>
          <p:cNvSpPr/>
          <p:nvPr/>
        </p:nvSpPr>
        <p:spPr>
          <a:xfrm>
            <a:off x="5359785" y="3434148"/>
            <a:ext cx="2008136" cy="590186"/>
          </a:xfrm>
          <a:prstGeom prst="chevron">
            <a:avLst/>
          </a:prstGeom>
          <a:solidFill>
            <a:srgbClr val="738DA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rgbClr val="003056"/>
                </a:solidFill>
                <a:ea typeface="Calibri"/>
                <a:cs typeface="Calibri"/>
              </a:rPr>
              <a:t>Sampling</a:t>
            </a:r>
            <a:endParaRPr lang="de-DE">
              <a:solidFill>
                <a:srgbClr val="003056"/>
              </a:solidFill>
              <a:ea typeface="Calibri"/>
              <a:cs typeface="Calibri"/>
            </a:endParaRPr>
          </a:p>
        </p:txBody>
      </p:sp>
      <p:sp>
        <p:nvSpPr>
          <p:cNvPr id="25" name="Pfeil: Chevron 24">
            <a:extLst>
              <a:ext uri="{FF2B5EF4-FFF2-40B4-BE49-F238E27FC236}">
                <a16:creationId xmlns:a16="http://schemas.microsoft.com/office/drawing/2014/main" id="{C76E3A92-4984-A2F2-C5E8-C2CC663F2239}"/>
              </a:ext>
            </a:extLst>
          </p:cNvPr>
          <p:cNvSpPr/>
          <p:nvPr/>
        </p:nvSpPr>
        <p:spPr>
          <a:xfrm>
            <a:off x="7266417" y="3424050"/>
            <a:ext cx="2008136" cy="590186"/>
          </a:xfrm>
          <a:prstGeom prst="chevron">
            <a:avLst/>
          </a:prstGeom>
          <a:solidFill>
            <a:srgbClr val="4C6E8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Models</a:t>
            </a:r>
            <a:endParaRPr lang="de-DE">
              <a:solidFill>
                <a:schemeClr val="bg1"/>
              </a:solidFill>
              <a:ea typeface="Calibri"/>
              <a:cs typeface="Calibri"/>
            </a:endParaRPr>
          </a:p>
        </p:txBody>
      </p:sp>
      <p:sp>
        <p:nvSpPr>
          <p:cNvPr id="28" name="Pfeil: Chevron 27">
            <a:extLst>
              <a:ext uri="{FF2B5EF4-FFF2-40B4-BE49-F238E27FC236}">
                <a16:creationId xmlns:a16="http://schemas.microsoft.com/office/drawing/2014/main" id="{359BD135-D1BA-A3D5-9FD8-9D2A19132C75}"/>
              </a:ext>
            </a:extLst>
          </p:cNvPr>
          <p:cNvSpPr/>
          <p:nvPr/>
        </p:nvSpPr>
        <p:spPr>
          <a:xfrm>
            <a:off x="9153289" y="3423834"/>
            <a:ext cx="2008136" cy="590186"/>
          </a:xfrm>
          <a:prstGeom prst="chevron">
            <a:avLst/>
          </a:prstGeom>
          <a:solidFill>
            <a:srgbClr val="0030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bg1"/>
                </a:solidFill>
                <a:ea typeface="Calibri"/>
                <a:cs typeface="Calibri"/>
              </a:rPr>
              <a:t>Outlook</a:t>
            </a:r>
            <a:endParaRPr lang="de-DE">
              <a:solidFill>
                <a:schemeClr val="bg1"/>
              </a:solidFill>
              <a:ea typeface="Calibri"/>
              <a:cs typeface="Calibri"/>
            </a:endParaRPr>
          </a:p>
        </p:txBody>
      </p:sp>
      <p:sp>
        <p:nvSpPr>
          <p:cNvPr id="3" name="Inhaltsplatzhalter 9">
            <a:extLst>
              <a:ext uri="{FF2B5EF4-FFF2-40B4-BE49-F238E27FC236}">
                <a16:creationId xmlns:a16="http://schemas.microsoft.com/office/drawing/2014/main" id="{230EAFE6-A879-6CE3-B802-F81A921F4DA8}"/>
              </a:ext>
            </a:extLst>
          </p:cNvPr>
          <p:cNvSpPr txBox="1">
            <a:spLocks/>
          </p:cNvSpPr>
          <p:nvPr/>
        </p:nvSpPr>
        <p:spPr>
          <a:xfrm>
            <a:off x="2656573" y="1545778"/>
            <a:ext cx="2935706" cy="61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t>Recall on positive class </a:t>
            </a:r>
            <a:br>
              <a:rPr lang="en-US" sz="2000" b="1" dirty="0"/>
            </a:br>
            <a:r>
              <a:rPr lang="en-US" sz="2000" b="1" dirty="0"/>
              <a:t>is important</a:t>
            </a:r>
            <a:endParaRPr lang="en-US" sz="2000" b="1" dirty="0">
              <a:ea typeface="Calibri"/>
              <a:cs typeface="Calibri"/>
            </a:endParaRPr>
          </a:p>
        </p:txBody>
      </p:sp>
      <p:sp>
        <p:nvSpPr>
          <p:cNvPr id="5" name="Inhaltsplatzhalter 9">
            <a:extLst>
              <a:ext uri="{FF2B5EF4-FFF2-40B4-BE49-F238E27FC236}">
                <a16:creationId xmlns:a16="http://schemas.microsoft.com/office/drawing/2014/main" id="{F8B66066-63CD-4F9E-1AAF-697316CA4972}"/>
              </a:ext>
            </a:extLst>
          </p:cNvPr>
          <p:cNvSpPr txBox="1">
            <a:spLocks/>
          </p:cNvSpPr>
          <p:nvPr/>
        </p:nvSpPr>
        <p:spPr>
          <a:xfrm>
            <a:off x="4572172" y="4396547"/>
            <a:ext cx="3058509" cy="728913"/>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(Random) Oversampling works best for most models</a:t>
            </a:r>
            <a:endParaRPr lang="en-US" sz="2000" b="1">
              <a:ea typeface="Calibri"/>
              <a:cs typeface="Calibri"/>
            </a:endParaRPr>
          </a:p>
        </p:txBody>
      </p:sp>
      <p:sp>
        <p:nvSpPr>
          <p:cNvPr id="6" name="Inhaltsplatzhalter 9">
            <a:extLst>
              <a:ext uri="{FF2B5EF4-FFF2-40B4-BE49-F238E27FC236}">
                <a16:creationId xmlns:a16="http://schemas.microsoft.com/office/drawing/2014/main" id="{CD9C1FA2-8404-E841-5D48-D582934BD468}"/>
              </a:ext>
            </a:extLst>
          </p:cNvPr>
          <p:cNvSpPr txBox="1">
            <a:spLocks/>
          </p:cNvSpPr>
          <p:nvPr/>
        </p:nvSpPr>
        <p:spPr>
          <a:xfrm>
            <a:off x="6989898" y="1545778"/>
            <a:ext cx="2935706" cy="612000"/>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Random Forest is best "traditional" model</a:t>
            </a:r>
            <a:endParaRPr lang="en-US" sz="2000" b="1">
              <a:ea typeface="Calibri"/>
              <a:cs typeface="Calibri"/>
            </a:endParaRPr>
          </a:p>
        </p:txBody>
      </p:sp>
      <p:sp>
        <p:nvSpPr>
          <p:cNvPr id="10" name="Inhaltsplatzhalter 9">
            <a:extLst>
              <a:ext uri="{FF2B5EF4-FFF2-40B4-BE49-F238E27FC236}">
                <a16:creationId xmlns:a16="http://schemas.microsoft.com/office/drawing/2014/main" id="{B613BF08-1F3C-96C9-A711-62BBAFFB1A24}"/>
              </a:ext>
            </a:extLst>
          </p:cNvPr>
          <p:cNvSpPr txBox="1">
            <a:spLocks/>
          </p:cNvSpPr>
          <p:nvPr/>
        </p:nvSpPr>
        <p:spPr>
          <a:xfrm>
            <a:off x="8299303" y="4396547"/>
            <a:ext cx="3058508" cy="450563"/>
          </a:xfrm>
          <a:prstGeom prst="roundRect">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Neural Networks</a:t>
            </a:r>
          </a:p>
        </p:txBody>
      </p:sp>
      <p:sp>
        <p:nvSpPr>
          <p:cNvPr id="11" name="Inhaltsplatzhalter 9">
            <a:extLst>
              <a:ext uri="{FF2B5EF4-FFF2-40B4-BE49-F238E27FC236}">
                <a16:creationId xmlns:a16="http://schemas.microsoft.com/office/drawing/2014/main" id="{A883FEF1-BFAA-F1D6-6795-BB93FF8F2118}"/>
              </a:ext>
            </a:extLst>
          </p:cNvPr>
          <p:cNvSpPr txBox="1">
            <a:spLocks/>
          </p:cNvSpPr>
          <p:nvPr/>
        </p:nvSpPr>
        <p:spPr>
          <a:xfrm>
            <a:off x="2656573" y="2127475"/>
            <a:ext cx="3070460" cy="924024"/>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Medical Use Case</a:t>
            </a:r>
          </a:p>
          <a:p>
            <a:pPr marL="269875" indent="-182563">
              <a:spcBef>
                <a:spcPts val="0"/>
              </a:spcBef>
            </a:pPr>
            <a:r>
              <a:rPr lang="en-US" sz="1800">
                <a:ea typeface="Calibri"/>
                <a:cs typeface="Calibri"/>
              </a:rPr>
              <a:t>False Positives more bearable than False Negatives</a:t>
            </a:r>
            <a:endParaRPr lang="de-DE" sz="2000">
              <a:ea typeface="Calibri"/>
              <a:cs typeface="Calibri"/>
            </a:endParaRPr>
          </a:p>
        </p:txBody>
      </p:sp>
      <p:sp>
        <p:nvSpPr>
          <p:cNvPr id="12" name="Inhaltsplatzhalter 9">
            <a:extLst>
              <a:ext uri="{FF2B5EF4-FFF2-40B4-BE49-F238E27FC236}">
                <a16:creationId xmlns:a16="http://schemas.microsoft.com/office/drawing/2014/main" id="{B28181D7-5609-6F8F-AD0E-1DCA76A44398}"/>
              </a:ext>
            </a:extLst>
          </p:cNvPr>
          <p:cNvSpPr txBox="1">
            <a:spLocks/>
          </p:cNvSpPr>
          <p:nvPr/>
        </p:nvSpPr>
        <p:spPr>
          <a:xfrm>
            <a:off x="642017" y="4761385"/>
            <a:ext cx="2900379" cy="79567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No Diabetes (0): 86.07%</a:t>
            </a:r>
          </a:p>
          <a:p>
            <a:pPr marL="269875" indent="-182563">
              <a:spcBef>
                <a:spcPts val="0"/>
              </a:spcBef>
            </a:pPr>
            <a:r>
              <a:rPr lang="en-US" sz="1800">
                <a:ea typeface="Calibri"/>
                <a:cs typeface="Calibri"/>
              </a:rPr>
              <a:t>Diabetes (1): 13.93%</a:t>
            </a:r>
          </a:p>
        </p:txBody>
      </p:sp>
      <p:sp>
        <p:nvSpPr>
          <p:cNvPr id="13" name="Inhaltsplatzhalter 9">
            <a:extLst>
              <a:ext uri="{FF2B5EF4-FFF2-40B4-BE49-F238E27FC236}">
                <a16:creationId xmlns:a16="http://schemas.microsoft.com/office/drawing/2014/main" id="{E18C6FB4-8BA3-C55A-4EB1-B7A40708B030}"/>
              </a:ext>
            </a:extLst>
          </p:cNvPr>
          <p:cNvSpPr txBox="1">
            <a:spLocks/>
          </p:cNvSpPr>
          <p:nvPr/>
        </p:nvSpPr>
        <p:spPr>
          <a:xfrm>
            <a:off x="8299303" y="4761385"/>
            <a:ext cx="3058508" cy="1250478"/>
          </a:xfrm>
          <a:prstGeom prst="roundRect">
            <a:avLst>
              <a:gd name="adj" fmla="val 40475"/>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Good results with simple network and little training</a:t>
            </a:r>
          </a:p>
          <a:p>
            <a:pPr marL="269875" indent="-182563">
              <a:spcBef>
                <a:spcPts val="0"/>
              </a:spcBef>
            </a:pPr>
            <a:r>
              <a:rPr lang="en-US" sz="1800">
                <a:ea typeface="Calibri"/>
                <a:cs typeface="Calibri"/>
              </a:rPr>
              <a:t>Further investigations in the future</a:t>
            </a:r>
          </a:p>
        </p:txBody>
      </p:sp>
      <p:cxnSp>
        <p:nvCxnSpPr>
          <p:cNvPr id="34" name="Gerade Verbindung mit Pfeil 33">
            <a:extLst>
              <a:ext uri="{FF2B5EF4-FFF2-40B4-BE49-F238E27FC236}">
                <a16:creationId xmlns:a16="http://schemas.microsoft.com/office/drawing/2014/main" id="{8F7B5DF1-F971-B3B4-D428-22762AB5B948}"/>
              </a:ext>
            </a:extLst>
          </p:cNvPr>
          <p:cNvCxnSpPr>
            <a:cxnSpLocks/>
            <a:stCxn id="35" idx="4"/>
            <a:endCxn id="36" idx="0"/>
          </p:cNvCxnSpPr>
          <p:nvPr/>
        </p:nvCxnSpPr>
        <p:spPr>
          <a:xfrm>
            <a:off x="4124426" y="3201745"/>
            <a:ext cx="0" cy="166660"/>
          </a:xfrm>
          <a:prstGeom prst="straightConnector1">
            <a:avLst/>
          </a:prstGeom>
          <a:ln w="28575">
            <a:solidFill>
              <a:srgbClr val="003056"/>
            </a:solidFill>
          </a:ln>
        </p:spPr>
        <p:style>
          <a:lnRef idx="1">
            <a:schemeClr val="accent1"/>
          </a:lnRef>
          <a:fillRef idx="0">
            <a:schemeClr val="accent1"/>
          </a:fillRef>
          <a:effectRef idx="0">
            <a:schemeClr val="accent1"/>
          </a:effectRef>
          <a:fontRef idx="minor">
            <a:schemeClr val="tx1"/>
          </a:fontRef>
        </p:style>
      </p:cxnSp>
      <p:sp>
        <p:nvSpPr>
          <p:cNvPr id="35" name="Ellipse 34">
            <a:extLst>
              <a:ext uri="{FF2B5EF4-FFF2-40B4-BE49-F238E27FC236}">
                <a16:creationId xmlns:a16="http://schemas.microsoft.com/office/drawing/2014/main" id="{F29E4CD2-9DA7-88B5-6DA8-3AF63418B47F}"/>
              </a:ext>
            </a:extLst>
          </p:cNvPr>
          <p:cNvSpPr/>
          <p:nvPr/>
        </p:nvSpPr>
        <p:spPr>
          <a:xfrm>
            <a:off x="4058155" y="3062247"/>
            <a:ext cx="132542" cy="139498"/>
          </a:xfrm>
          <a:prstGeom prst="ellipse">
            <a:avLst/>
          </a:prstGeom>
          <a:solidFill>
            <a:srgbClr val="003056"/>
          </a:solidFill>
          <a:ln>
            <a:solidFill>
              <a:srgbClr val="0030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0DF2BEA3-7116-5589-A572-A9454273644B}"/>
              </a:ext>
            </a:extLst>
          </p:cNvPr>
          <p:cNvSpPr/>
          <p:nvPr/>
        </p:nvSpPr>
        <p:spPr>
          <a:xfrm>
            <a:off x="4058155" y="3368405"/>
            <a:ext cx="132542" cy="139498"/>
          </a:xfrm>
          <a:prstGeom prst="ellipse">
            <a:avLst/>
          </a:prstGeom>
          <a:solidFill>
            <a:srgbClr val="003056"/>
          </a:solidFill>
          <a:ln>
            <a:solidFill>
              <a:srgbClr val="0030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16C372AE-7FFA-5A6B-5AB8-34E63DEF592A}"/>
              </a:ext>
            </a:extLst>
          </p:cNvPr>
          <p:cNvCxnSpPr>
            <a:cxnSpLocks/>
          </p:cNvCxnSpPr>
          <p:nvPr/>
        </p:nvCxnSpPr>
        <p:spPr>
          <a:xfrm>
            <a:off x="2091529" y="4091004"/>
            <a:ext cx="0" cy="166660"/>
          </a:xfrm>
          <a:prstGeom prst="straightConnector1">
            <a:avLst/>
          </a:prstGeom>
          <a:ln w="28575">
            <a:solidFill>
              <a:srgbClr val="003056"/>
            </a:solidFill>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C15CE71D-EB5E-13BC-4132-40153B248DBE}"/>
              </a:ext>
            </a:extLst>
          </p:cNvPr>
          <p:cNvSpPr/>
          <p:nvPr/>
        </p:nvSpPr>
        <p:spPr>
          <a:xfrm>
            <a:off x="2025935" y="3951506"/>
            <a:ext cx="132542" cy="139498"/>
          </a:xfrm>
          <a:prstGeom prst="ellipse">
            <a:avLst/>
          </a:prstGeom>
          <a:solidFill>
            <a:srgbClr val="003056"/>
          </a:solidFill>
          <a:ln>
            <a:solidFill>
              <a:srgbClr val="0030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7766E234-6203-2FD3-88A9-19BE143C5D38}"/>
              </a:ext>
            </a:extLst>
          </p:cNvPr>
          <p:cNvSpPr/>
          <p:nvPr/>
        </p:nvSpPr>
        <p:spPr>
          <a:xfrm>
            <a:off x="2025935" y="4257664"/>
            <a:ext cx="132542" cy="139498"/>
          </a:xfrm>
          <a:prstGeom prst="ellipse">
            <a:avLst/>
          </a:prstGeom>
          <a:solidFill>
            <a:srgbClr val="003056"/>
          </a:solidFill>
          <a:ln>
            <a:solidFill>
              <a:srgbClr val="0030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Gerade Verbindung mit Pfeil 39">
            <a:extLst>
              <a:ext uri="{FF2B5EF4-FFF2-40B4-BE49-F238E27FC236}">
                <a16:creationId xmlns:a16="http://schemas.microsoft.com/office/drawing/2014/main" id="{5E003C23-8EB2-EF13-092A-06557B7CCACB}"/>
              </a:ext>
            </a:extLst>
          </p:cNvPr>
          <p:cNvCxnSpPr>
            <a:cxnSpLocks/>
          </p:cNvCxnSpPr>
          <p:nvPr/>
        </p:nvCxnSpPr>
        <p:spPr>
          <a:xfrm>
            <a:off x="6101016" y="4090788"/>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81E5D093-1D70-22FA-DE00-75EC0F17A667}"/>
              </a:ext>
            </a:extLst>
          </p:cNvPr>
          <p:cNvSpPr/>
          <p:nvPr/>
        </p:nvSpPr>
        <p:spPr>
          <a:xfrm>
            <a:off x="6035155" y="3951290"/>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C0187EB2-C610-F475-625E-5BFEB4B7D03E}"/>
              </a:ext>
            </a:extLst>
          </p:cNvPr>
          <p:cNvSpPr/>
          <p:nvPr/>
        </p:nvSpPr>
        <p:spPr>
          <a:xfrm>
            <a:off x="6035155" y="4257448"/>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11FCC09A-ABC1-D190-AB71-4C0381957776}"/>
              </a:ext>
            </a:extLst>
          </p:cNvPr>
          <p:cNvCxnSpPr>
            <a:cxnSpLocks/>
          </p:cNvCxnSpPr>
          <p:nvPr/>
        </p:nvCxnSpPr>
        <p:spPr>
          <a:xfrm>
            <a:off x="9828557" y="4090572"/>
            <a:ext cx="0" cy="166660"/>
          </a:xfrm>
          <a:prstGeom prst="straightConnector1">
            <a:avLst/>
          </a:prstGeom>
          <a:ln w="28575">
            <a:solidFill>
              <a:srgbClr val="003056"/>
            </a:solidFill>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76B96816-8853-2602-23BD-8FED393809A8}"/>
              </a:ext>
            </a:extLst>
          </p:cNvPr>
          <p:cNvSpPr/>
          <p:nvPr/>
        </p:nvSpPr>
        <p:spPr>
          <a:xfrm>
            <a:off x="9762286" y="3951074"/>
            <a:ext cx="132542" cy="139498"/>
          </a:xfrm>
          <a:prstGeom prst="ellipse">
            <a:avLst/>
          </a:prstGeom>
          <a:solidFill>
            <a:srgbClr val="003056"/>
          </a:solidFill>
          <a:ln>
            <a:solidFill>
              <a:srgbClr val="0030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D3D5BF23-58B9-A45B-E3C5-C8FBF32DA467}"/>
              </a:ext>
            </a:extLst>
          </p:cNvPr>
          <p:cNvSpPr/>
          <p:nvPr/>
        </p:nvSpPr>
        <p:spPr>
          <a:xfrm>
            <a:off x="9762286" y="4257232"/>
            <a:ext cx="132542" cy="139498"/>
          </a:xfrm>
          <a:prstGeom prst="ellipse">
            <a:avLst/>
          </a:prstGeom>
          <a:solidFill>
            <a:srgbClr val="003056"/>
          </a:solidFill>
          <a:ln>
            <a:solidFill>
              <a:srgbClr val="0030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6" name="Gerade Verbindung mit Pfeil 45">
            <a:extLst>
              <a:ext uri="{FF2B5EF4-FFF2-40B4-BE49-F238E27FC236}">
                <a16:creationId xmlns:a16="http://schemas.microsoft.com/office/drawing/2014/main" id="{945B0216-0E22-8FB6-4A6D-53845C647475}"/>
              </a:ext>
            </a:extLst>
          </p:cNvPr>
          <p:cNvCxnSpPr>
            <a:cxnSpLocks/>
            <a:stCxn id="47" idx="4"/>
            <a:endCxn id="48" idx="0"/>
          </p:cNvCxnSpPr>
          <p:nvPr/>
        </p:nvCxnSpPr>
        <p:spPr>
          <a:xfrm>
            <a:off x="8457751" y="3190997"/>
            <a:ext cx="0" cy="166660"/>
          </a:xfrm>
          <a:prstGeom prst="straightConnector1">
            <a:avLst/>
          </a:prstGeom>
          <a:ln w="28575">
            <a:solidFill>
              <a:srgbClr val="BFCBD5"/>
            </a:solidFill>
          </a:ln>
        </p:spPr>
        <p:style>
          <a:lnRef idx="1">
            <a:schemeClr val="accent1"/>
          </a:lnRef>
          <a:fillRef idx="0">
            <a:schemeClr val="accent1"/>
          </a:fillRef>
          <a:effectRef idx="0">
            <a:schemeClr val="accent1"/>
          </a:effectRef>
          <a:fontRef idx="minor">
            <a:schemeClr val="tx1"/>
          </a:fontRef>
        </p:style>
      </p:cxnSp>
      <p:sp>
        <p:nvSpPr>
          <p:cNvPr id="47" name="Ellipse 46">
            <a:extLst>
              <a:ext uri="{FF2B5EF4-FFF2-40B4-BE49-F238E27FC236}">
                <a16:creationId xmlns:a16="http://schemas.microsoft.com/office/drawing/2014/main" id="{49E782D7-F692-F151-9ADD-3865B09262C1}"/>
              </a:ext>
            </a:extLst>
          </p:cNvPr>
          <p:cNvSpPr/>
          <p:nvPr/>
        </p:nvSpPr>
        <p:spPr>
          <a:xfrm>
            <a:off x="8391480" y="3051499"/>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6AAEA982-4D65-2015-18AF-8B87B15E5A88}"/>
              </a:ext>
            </a:extLst>
          </p:cNvPr>
          <p:cNvSpPr/>
          <p:nvPr/>
        </p:nvSpPr>
        <p:spPr>
          <a:xfrm>
            <a:off x="8391480" y="3357657"/>
            <a:ext cx="132542" cy="139498"/>
          </a:xfrm>
          <a:prstGeom prst="ellipse">
            <a:avLst/>
          </a:prstGeom>
          <a:solidFill>
            <a:srgbClr val="BFCBD5"/>
          </a:solidFill>
          <a:ln>
            <a:solidFill>
              <a:srgbClr val="BFC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Inhaltsplatzhalter 9">
            <a:extLst>
              <a:ext uri="{FF2B5EF4-FFF2-40B4-BE49-F238E27FC236}">
                <a16:creationId xmlns:a16="http://schemas.microsoft.com/office/drawing/2014/main" id="{57B0F17D-7402-F6F1-5466-99EDF270C1FC}"/>
              </a:ext>
            </a:extLst>
          </p:cNvPr>
          <p:cNvSpPr txBox="1">
            <a:spLocks/>
          </p:cNvSpPr>
          <p:nvPr/>
        </p:nvSpPr>
        <p:spPr>
          <a:xfrm>
            <a:off x="4372746" y="5027728"/>
            <a:ext cx="3449683" cy="792000"/>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245">
              <a:spcBef>
                <a:spcPts val="0"/>
              </a:spcBef>
            </a:pPr>
            <a:r>
              <a:rPr lang="en-US" sz="1800">
                <a:ea typeface="Calibri"/>
                <a:cs typeface="Calibri"/>
              </a:rPr>
              <a:t>Results of Hyperparameter tuning</a:t>
            </a:r>
            <a:endParaRPr lang="de-DE"/>
          </a:p>
          <a:p>
            <a:pPr marL="269875" indent="-182245">
              <a:spcBef>
                <a:spcPts val="0"/>
              </a:spcBef>
            </a:pPr>
            <a:r>
              <a:rPr lang="en-US" sz="1800">
                <a:ea typeface="Calibri"/>
                <a:cs typeface="Calibri"/>
              </a:rPr>
              <a:t>Solution for balancing target class</a:t>
            </a:r>
          </a:p>
        </p:txBody>
      </p:sp>
      <p:sp>
        <p:nvSpPr>
          <p:cNvPr id="30" name="Inhaltsplatzhalter 9">
            <a:extLst>
              <a:ext uri="{FF2B5EF4-FFF2-40B4-BE49-F238E27FC236}">
                <a16:creationId xmlns:a16="http://schemas.microsoft.com/office/drawing/2014/main" id="{D050DE69-50D7-0E36-BE78-B114FE693A97}"/>
              </a:ext>
            </a:extLst>
          </p:cNvPr>
          <p:cNvSpPr txBox="1">
            <a:spLocks/>
          </p:cNvSpPr>
          <p:nvPr/>
        </p:nvSpPr>
        <p:spPr>
          <a:xfrm>
            <a:off x="6545181" y="2127475"/>
            <a:ext cx="3850105" cy="900865"/>
          </a:xfrm>
          <a:prstGeom prst="roundRect">
            <a:avLst>
              <a:gd name="adj" fmla="val 0"/>
            </a:avLst>
          </a:prstGeom>
          <a:no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69875" indent="-182563">
              <a:spcBef>
                <a:spcPts val="0"/>
              </a:spcBef>
            </a:pPr>
            <a:r>
              <a:rPr lang="en-US" sz="1800">
                <a:ea typeface="Calibri"/>
                <a:cs typeface="Calibri"/>
              </a:rPr>
              <a:t>Averages predictions of multiple trees</a:t>
            </a:r>
          </a:p>
          <a:p>
            <a:pPr marL="269875" indent="-182563">
              <a:spcBef>
                <a:spcPts val="0"/>
              </a:spcBef>
            </a:pPr>
            <a:r>
              <a:rPr lang="en-US" sz="1800" b="0" i="0" u="none" strike="noStrike" noProof="0">
                <a:solidFill>
                  <a:srgbClr val="003056"/>
                </a:solidFill>
                <a:effectLst/>
                <a:latin typeface="Calibri"/>
              </a:rPr>
              <a:t>Samples random subsets of training data and features</a:t>
            </a:r>
            <a:endParaRPr lang="en-US" sz="1400">
              <a:solidFill>
                <a:srgbClr val="003056"/>
              </a:solidFill>
            </a:endParaRPr>
          </a:p>
        </p:txBody>
      </p:sp>
    </p:spTree>
    <p:extLst>
      <p:ext uri="{BB962C8B-B14F-4D97-AF65-F5344CB8AC3E}">
        <p14:creationId xmlns:p14="http://schemas.microsoft.com/office/powerpoint/2010/main" val="149670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CF0004-6447-C6BA-DBC0-8CE16075EDF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EC922D-BA20-0ACC-D646-A7B0E588D2CF}"/>
              </a:ext>
            </a:extLst>
          </p:cNvPr>
          <p:cNvSpPr>
            <a:spLocks noGrp="1"/>
          </p:cNvSpPr>
          <p:nvPr>
            <p:ph type="title"/>
          </p:nvPr>
        </p:nvSpPr>
        <p:spPr>
          <a:xfrm>
            <a:off x="1080000" y="612001"/>
            <a:ext cx="7177827" cy="1008000"/>
          </a:xfrm>
        </p:spPr>
        <p:txBody>
          <a:bodyPr/>
          <a:lstStyle/>
          <a:p>
            <a:r>
              <a:rPr lang="en-US"/>
              <a:t>Dataset Overview and Preprocessing</a:t>
            </a:r>
          </a:p>
        </p:txBody>
      </p:sp>
      <p:sp>
        <p:nvSpPr>
          <p:cNvPr id="3" name="Inhaltsplatzhalter 2">
            <a:extLst>
              <a:ext uri="{FF2B5EF4-FFF2-40B4-BE49-F238E27FC236}">
                <a16:creationId xmlns:a16="http://schemas.microsoft.com/office/drawing/2014/main" id="{3F8D3D3A-E18B-2EDB-90A7-2ADEE08BF86B}"/>
              </a:ext>
            </a:extLst>
          </p:cNvPr>
          <p:cNvSpPr>
            <a:spLocks noGrp="1"/>
          </p:cNvSpPr>
          <p:nvPr>
            <p:ph sz="half" idx="1"/>
          </p:nvPr>
        </p:nvSpPr>
        <p:spPr>
          <a:xfrm>
            <a:off x="1079999" y="1846800"/>
            <a:ext cx="4780800" cy="2687915"/>
          </a:xfrm>
        </p:spPr>
        <p:txBody>
          <a:bodyPr wrap="square" numCol="1">
            <a:spAutoFit/>
          </a:bodyPr>
          <a:lstStyle/>
          <a:p>
            <a:pPr marL="0" indent="0">
              <a:buNone/>
            </a:pPr>
            <a:r>
              <a:rPr lang="en-US" sz="2000" b="1"/>
              <a:t>Dataset</a:t>
            </a:r>
            <a:endParaRPr lang="en-US" b="1"/>
          </a:p>
          <a:p>
            <a:pPr marL="160338" indent="-160338">
              <a:spcBef>
                <a:spcPts val="200"/>
              </a:spcBef>
            </a:pPr>
            <a:r>
              <a:rPr lang="en-US" sz="1800"/>
              <a:t>Preprocessed Behavioral Risk Factor Surveillance System (BRFSS) dataset</a:t>
            </a:r>
          </a:p>
          <a:p>
            <a:pPr marL="160338" indent="-160338">
              <a:spcBef>
                <a:spcPts val="200"/>
              </a:spcBef>
            </a:pPr>
            <a:r>
              <a:rPr lang="en-US" sz="1800"/>
              <a:t>253,680 observations with 22 features</a:t>
            </a:r>
          </a:p>
          <a:p>
            <a:pPr marL="447675" indent="-160338" defTabSz="1120775">
              <a:spcBef>
                <a:spcPts val="0"/>
              </a:spcBef>
            </a:pPr>
            <a:r>
              <a:rPr lang="en-US" sz="1600"/>
              <a:t>1 target variable 	| </a:t>
            </a:r>
            <a:r>
              <a:rPr lang="en-US" sz="1600" b="1" i="1"/>
              <a:t>Diabetes_012</a:t>
            </a:r>
          </a:p>
          <a:p>
            <a:pPr marL="447675" indent="-160338" defTabSz="1120775">
              <a:spcBef>
                <a:spcPts val="0"/>
              </a:spcBef>
            </a:pPr>
            <a:r>
              <a:rPr lang="en-US" sz="1600"/>
              <a:t>14 binary features 	| e.g.,</a:t>
            </a:r>
            <a:r>
              <a:rPr lang="en-US" sz="1600" i="1"/>
              <a:t> Smoker, Stroke, </a:t>
            </a:r>
            <a:r>
              <a:rPr lang="en-US" sz="1600" i="1" err="1"/>
              <a:t>HighBP</a:t>
            </a:r>
            <a:endParaRPr lang="en-US" sz="1600" i="1"/>
          </a:p>
          <a:p>
            <a:pPr marL="447675" indent="-160338" defTabSz="1120775">
              <a:spcBef>
                <a:spcPts val="0"/>
              </a:spcBef>
            </a:pPr>
            <a:r>
              <a:rPr lang="en-US" sz="1600"/>
              <a:t>4 ordinal features 	| e.g., </a:t>
            </a:r>
            <a:r>
              <a:rPr lang="en-US" sz="1600" i="1"/>
              <a:t>Education, Age</a:t>
            </a:r>
          </a:p>
          <a:p>
            <a:pPr marL="447675" indent="-160338" defTabSz="1120775">
              <a:spcBef>
                <a:spcPts val="0"/>
              </a:spcBef>
            </a:pPr>
            <a:r>
              <a:rPr lang="en-US" sz="1600"/>
              <a:t>3 numerical features	| e.g., </a:t>
            </a:r>
            <a:r>
              <a:rPr lang="en-US" sz="1600" i="1"/>
              <a:t>BMI or </a:t>
            </a:r>
            <a:r>
              <a:rPr lang="en-US" sz="1600" i="1" err="1"/>
              <a:t>MentHlth</a:t>
            </a:r>
            <a:r>
              <a:rPr lang="en-US" sz="1600" i="1"/>
              <a:t> </a:t>
            </a:r>
          </a:p>
          <a:p>
            <a:pPr marL="0" indent="0" defTabSz="1120775">
              <a:spcBef>
                <a:spcPts val="800"/>
              </a:spcBef>
              <a:buNone/>
            </a:pPr>
            <a:r>
              <a:rPr lang="en-US" sz="2000" b="1"/>
              <a:t>Imbalanced Target Variable</a:t>
            </a:r>
          </a:p>
        </p:txBody>
      </p:sp>
      <p:sp>
        <p:nvSpPr>
          <p:cNvPr id="4" name="Datumsplatzhalter 3">
            <a:extLst>
              <a:ext uri="{FF2B5EF4-FFF2-40B4-BE49-F238E27FC236}">
                <a16:creationId xmlns:a16="http://schemas.microsoft.com/office/drawing/2014/main" id="{B16129FC-B059-27AB-A838-B46960EC850A}"/>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F3A2217F-AC30-B363-0DEF-E0B3CCD9D637}"/>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6BBE067C-2BCF-F98B-36A4-4D42958B8B79}"/>
              </a:ext>
            </a:extLst>
          </p:cNvPr>
          <p:cNvSpPr>
            <a:spLocks noGrp="1"/>
          </p:cNvSpPr>
          <p:nvPr>
            <p:ph type="sldNum" sz="quarter" idx="12"/>
          </p:nvPr>
        </p:nvSpPr>
        <p:spPr/>
        <p:txBody>
          <a:bodyPr/>
          <a:lstStyle/>
          <a:p>
            <a:fld id="{FC0CC166-4E39-43B8-AB91-BDD1C4C9E224}" type="slidenum">
              <a:rPr lang="de-DE" smtClean="0"/>
              <a:t>25</a:t>
            </a:fld>
            <a:endParaRPr lang="de-DE"/>
          </a:p>
        </p:txBody>
      </p:sp>
      <p:grpSp>
        <p:nvGrpSpPr>
          <p:cNvPr id="80" name="Gruppieren 79">
            <a:extLst>
              <a:ext uri="{FF2B5EF4-FFF2-40B4-BE49-F238E27FC236}">
                <a16:creationId xmlns:a16="http://schemas.microsoft.com/office/drawing/2014/main" id="{AD71E8BE-73CC-A983-2EAD-B3BE51A05B2F}"/>
              </a:ext>
            </a:extLst>
          </p:cNvPr>
          <p:cNvGrpSpPr/>
          <p:nvPr/>
        </p:nvGrpSpPr>
        <p:grpSpPr>
          <a:xfrm>
            <a:off x="1797589" y="4314092"/>
            <a:ext cx="3345619" cy="1772691"/>
            <a:chOff x="1392161" y="4379730"/>
            <a:chExt cx="3345619" cy="1772691"/>
          </a:xfrm>
        </p:grpSpPr>
        <p:grpSp>
          <p:nvGrpSpPr>
            <p:cNvPr id="61" name="Gruppieren 60">
              <a:extLst>
                <a:ext uri="{FF2B5EF4-FFF2-40B4-BE49-F238E27FC236}">
                  <a16:creationId xmlns:a16="http://schemas.microsoft.com/office/drawing/2014/main" id="{EC73803E-0AFD-F5CC-2155-DB63F8026A1E}"/>
                </a:ext>
              </a:extLst>
            </p:cNvPr>
            <p:cNvGrpSpPr/>
            <p:nvPr/>
          </p:nvGrpSpPr>
          <p:grpSpPr>
            <a:xfrm>
              <a:off x="2755775" y="4379730"/>
              <a:ext cx="1982005" cy="1772691"/>
              <a:chOff x="8432832" y="3933850"/>
              <a:chExt cx="2329482" cy="2210584"/>
            </a:xfrm>
          </p:grpSpPr>
          <p:graphicFrame>
            <p:nvGraphicFramePr>
              <p:cNvPr id="62" name="Inhaltsplatzhalter 11">
                <a:extLst>
                  <a:ext uri="{FF2B5EF4-FFF2-40B4-BE49-F238E27FC236}">
                    <a16:creationId xmlns:a16="http://schemas.microsoft.com/office/drawing/2014/main" id="{12B6FABA-82F0-066C-1CFB-18349EEBFCC7}"/>
                  </a:ext>
                </a:extLst>
              </p:cNvPr>
              <p:cNvGraphicFramePr>
                <a:graphicFrameLocks/>
              </p:cNvGraphicFramePr>
              <p:nvPr>
                <p:extLst>
                  <p:ext uri="{D42A27DB-BD31-4B8C-83A1-F6EECF244321}">
                    <p14:modId xmlns:p14="http://schemas.microsoft.com/office/powerpoint/2010/main" val="1053722250"/>
                  </p:ext>
                </p:extLst>
              </p:nvPr>
            </p:nvGraphicFramePr>
            <p:xfrm>
              <a:off x="8432832" y="3933850"/>
              <a:ext cx="2329482" cy="2210584"/>
            </p:xfrm>
            <a:graphic>
              <a:graphicData uri="http://schemas.openxmlformats.org/drawingml/2006/chart">
                <c:chart xmlns:c="http://schemas.openxmlformats.org/drawingml/2006/chart" xmlns:r="http://schemas.openxmlformats.org/officeDocument/2006/relationships" r:id="rId2"/>
              </a:graphicData>
            </a:graphic>
          </p:graphicFrame>
          <p:sp>
            <p:nvSpPr>
              <p:cNvPr id="63" name="Textfeld 62">
                <a:extLst>
                  <a:ext uri="{FF2B5EF4-FFF2-40B4-BE49-F238E27FC236}">
                    <a16:creationId xmlns:a16="http://schemas.microsoft.com/office/drawing/2014/main" id="{8B62ACC3-B5A6-DBFB-DA34-B6B108458BBF}"/>
                  </a:ext>
                </a:extLst>
              </p:cNvPr>
              <p:cNvSpPr txBox="1"/>
              <p:nvPr/>
            </p:nvSpPr>
            <p:spPr>
              <a:xfrm>
                <a:off x="9069675" y="5365267"/>
                <a:ext cx="389530" cy="184666"/>
              </a:xfrm>
              <a:prstGeom prst="rect">
                <a:avLst/>
              </a:prstGeom>
              <a:noFill/>
            </p:spPr>
            <p:txBody>
              <a:bodyPr wrap="none" lIns="0" tIns="0" rIns="0" bIns="0" rtlCol="0">
                <a:spAutoFit/>
              </a:bodyPr>
              <a:lstStyle/>
              <a:p>
                <a:r>
                  <a:rPr lang="en-US" sz="1200" b="1">
                    <a:solidFill>
                      <a:srgbClr val="003056"/>
                    </a:solidFill>
                  </a:rPr>
                  <a:t>84.2%</a:t>
                </a:r>
              </a:p>
            </p:txBody>
          </p:sp>
          <p:sp>
            <p:nvSpPr>
              <p:cNvPr id="64" name="Textfeld 63">
                <a:extLst>
                  <a:ext uri="{FF2B5EF4-FFF2-40B4-BE49-F238E27FC236}">
                    <a16:creationId xmlns:a16="http://schemas.microsoft.com/office/drawing/2014/main" id="{6414D04D-12D2-48BA-DA29-F84C3ECCD24A}"/>
                  </a:ext>
                </a:extLst>
              </p:cNvPr>
              <p:cNvSpPr txBox="1"/>
              <p:nvPr/>
            </p:nvSpPr>
            <p:spPr>
              <a:xfrm>
                <a:off x="10354578" y="4318126"/>
                <a:ext cx="299096" cy="178840"/>
              </a:xfrm>
              <a:prstGeom prst="rect">
                <a:avLst/>
              </a:prstGeom>
              <a:noFill/>
            </p:spPr>
            <p:txBody>
              <a:bodyPr wrap="none" lIns="0" tIns="0" rIns="0" bIns="0" rtlCol="0">
                <a:spAutoFit/>
              </a:bodyPr>
              <a:lstStyle/>
              <a:p>
                <a:r>
                  <a:rPr lang="en-US" sz="1200" b="1">
                    <a:solidFill>
                      <a:srgbClr val="003056"/>
                    </a:solidFill>
                  </a:rPr>
                  <a:t>1.9%</a:t>
                </a:r>
              </a:p>
            </p:txBody>
          </p:sp>
          <p:sp>
            <p:nvSpPr>
              <p:cNvPr id="65" name="Textfeld 64">
                <a:extLst>
                  <a:ext uri="{FF2B5EF4-FFF2-40B4-BE49-F238E27FC236}">
                    <a16:creationId xmlns:a16="http://schemas.microsoft.com/office/drawing/2014/main" id="{1C84B660-7400-274F-D609-42DA9FE2BD0F}"/>
                  </a:ext>
                </a:extLst>
              </p:cNvPr>
              <p:cNvSpPr txBox="1"/>
              <p:nvPr/>
            </p:nvSpPr>
            <p:spPr>
              <a:xfrm>
                <a:off x="9625346" y="4256708"/>
                <a:ext cx="375808" cy="185507"/>
              </a:xfrm>
              <a:prstGeom prst="rect">
                <a:avLst/>
              </a:prstGeom>
              <a:noFill/>
            </p:spPr>
            <p:txBody>
              <a:bodyPr wrap="none" lIns="0" tIns="0" rIns="0" bIns="0" rtlCol="0">
                <a:spAutoFit/>
              </a:bodyPr>
              <a:lstStyle/>
              <a:p>
                <a:r>
                  <a:rPr lang="en-US" sz="1200" b="1">
                    <a:solidFill>
                      <a:schemeClr val="bg1"/>
                    </a:solidFill>
                  </a:rPr>
                  <a:t>13.9%</a:t>
                </a:r>
              </a:p>
            </p:txBody>
          </p:sp>
        </p:grpSp>
        <p:grpSp>
          <p:nvGrpSpPr>
            <p:cNvPr id="68" name="Gruppieren 67">
              <a:extLst>
                <a:ext uri="{FF2B5EF4-FFF2-40B4-BE49-F238E27FC236}">
                  <a16:creationId xmlns:a16="http://schemas.microsoft.com/office/drawing/2014/main" id="{D353C2C7-6EC5-C7AA-CB0C-D420C420F233}"/>
                </a:ext>
              </a:extLst>
            </p:cNvPr>
            <p:cNvGrpSpPr/>
            <p:nvPr/>
          </p:nvGrpSpPr>
          <p:grpSpPr>
            <a:xfrm>
              <a:off x="1392161" y="4926716"/>
              <a:ext cx="1004057" cy="678718"/>
              <a:chOff x="7193677" y="4231886"/>
              <a:chExt cx="1004057" cy="678718"/>
            </a:xfrm>
          </p:grpSpPr>
          <p:grpSp>
            <p:nvGrpSpPr>
              <p:cNvPr id="69" name="Gruppieren 68">
                <a:extLst>
                  <a:ext uri="{FF2B5EF4-FFF2-40B4-BE49-F238E27FC236}">
                    <a16:creationId xmlns:a16="http://schemas.microsoft.com/office/drawing/2014/main" id="{5F7AAA00-FC1D-6877-829C-B89A0FCD482F}"/>
                  </a:ext>
                </a:extLst>
              </p:cNvPr>
              <p:cNvGrpSpPr/>
              <p:nvPr/>
            </p:nvGrpSpPr>
            <p:grpSpPr>
              <a:xfrm>
                <a:off x="7193677" y="4231886"/>
                <a:ext cx="1004057" cy="184666"/>
                <a:chOff x="7193677" y="4231886"/>
                <a:chExt cx="1004057" cy="184666"/>
              </a:xfrm>
            </p:grpSpPr>
            <p:sp>
              <p:nvSpPr>
                <p:cNvPr id="76" name="Rechteck 75">
                  <a:extLst>
                    <a:ext uri="{FF2B5EF4-FFF2-40B4-BE49-F238E27FC236}">
                      <a16:creationId xmlns:a16="http://schemas.microsoft.com/office/drawing/2014/main" id="{79498B7D-B0DA-5698-F07A-7EF6AA559EDA}"/>
                    </a:ext>
                  </a:extLst>
                </p:cNvPr>
                <p:cNvSpPr/>
                <p:nvPr/>
              </p:nvSpPr>
              <p:spPr>
                <a:xfrm>
                  <a:off x="7193677" y="4252212"/>
                  <a:ext cx="144016" cy="144016"/>
                </a:xfrm>
                <a:prstGeom prst="rect">
                  <a:avLst/>
                </a:prstGeom>
                <a:solidFill>
                  <a:srgbClr val="BFCBD5"/>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Textfeld 76">
                  <a:extLst>
                    <a:ext uri="{FF2B5EF4-FFF2-40B4-BE49-F238E27FC236}">
                      <a16:creationId xmlns:a16="http://schemas.microsoft.com/office/drawing/2014/main" id="{A67D6D53-0E1D-7F88-4B06-A79810363085}"/>
                    </a:ext>
                  </a:extLst>
                </p:cNvPr>
                <p:cNvSpPr txBox="1"/>
                <p:nvPr/>
              </p:nvSpPr>
              <p:spPr>
                <a:xfrm>
                  <a:off x="7433999" y="4231886"/>
                  <a:ext cx="763735" cy="184666"/>
                </a:xfrm>
                <a:prstGeom prst="rect">
                  <a:avLst/>
                </a:prstGeom>
                <a:noFill/>
              </p:spPr>
              <p:txBody>
                <a:bodyPr wrap="none" lIns="0" tIns="0" rIns="0" bIns="0" rtlCol="0" anchor="ctr">
                  <a:spAutoFit/>
                </a:bodyPr>
                <a:lstStyle/>
                <a:p>
                  <a:r>
                    <a:rPr lang="en-US" sz="1200">
                      <a:solidFill>
                        <a:srgbClr val="003056"/>
                      </a:solidFill>
                    </a:rPr>
                    <a:t>No Diabetes</a:t>
                  </a:r>
                </a:p>
              </p:txBody>
            </p:sp>
          </p:grpSp>
          <p:grpSp>
            <p:nvGrpSpPr>
              <p:cNvPr id="70" name="Gruppieren 69">
                <a:extLst>
                  <a:ext uri="{FF2B5EF4-FFF2-40B4-BE49-F238E27FC236}">
                    <a16:creationId xmlns:a16="http://schemas.microsoft.com/office/drawing/2014/main" id="{AA563ACF-CAA9-F25D-6BD7-1955963B8528}"/>
                  </a:ext>
                </a:extLst>
              </p:cNvPr>
              <p:cNvGrpSpPr/>
              <p:nvPr/>
            </p:nvGrpSpPr>
            <p:grpSpPr>
              <a:xfrm>
                <a:off x="7193677" y="4478912"/>
                <a:ext cx="981166" cy="184666"/>
                <a:chOff x="7193677" y="4516029"/>
                <a:chExt cx="981166" cy="184666"/>
              </a:xfrm>
            </p:grpSpPr>
            <p:sp>
              <p:nvSpPr>
                <p:cNvPr id="74" name="Rechteck 73">
                  <a:extLst>
                    <a:ext uri="{FF2B5EF4-FFF2-40B4-BE49-F238E27FC236}">
                      <a16:creationId xmlns:a16="http://schemas.microsoft.com/office/drawing/2014/main" id="{2DEF9D13-141C-0F2C-EAD9-17499E5E6B73}"/>
                    </a:ext>
                  </a:extLst>
                </p:cNvPr>
                <p:cNvSpPr/>
                <p:nvPr/>
              </p:nvSpPr>
              <p:spPr>
                <a:xfrm>
                  <a:off x="7193677" y="4536355"/>
                  <a:ext cx="144016" cy="144016"/>
                </a:xfrm>
                <a:prstGeom prst="rect">
                  <a:avLst/>
                </a:prstGeom>
                <a:solidFill>
                  <a:srgbClr val="4C6E88"/>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Textfeld 74">
                  <a:extLst>
                    <a:ext uri="{FF2B5EF4-FFF2-40B4-BE49-F238E27FC236}">
                      <a16:creationId xmlns:a16="http://schemas.microsoft.com/office/drawing/2014/main" id="{E2B26FD0-4D48-4635-BC7A-8805EB524A9F}"/>
                    </a:ext>
                  </a:extLst>
                </p:cNvPr>
                <p:cNvSpPr txBox="1"/>
                <p:nvPr/>
              </p:nvSpPr>
              <p:spPr>
                <a:xfrm>
                  <a:off x="7433999" y="4516029"/>
                  <a:ext cx="740844" cy="184666"/>
                </a:xfrm>
                <a:prstGeom prst="rect">
                  <a:avLst/>
                </a:prstGeom>
                <a:noFill/>
              </p:spPr>
              <p:txBody>
                <a:bodyPr wrap="none" lIns="0" tIns="0" rIns="0" bIns="0" rtlCol="0" anchor="ctr">
                  <a:spAutoFit/>
                </a:bodyPr>
                <a:lstStyle/>
                <a:p>
                  <a:r>
                    <a:rPr lang="en-US" sz="1200">
                      <a:solidFill>
                        <a:srgbClr val="003056"/>
                      </a:solidFill>
                    </a:rPr>
                    <a:t>Prediabetes</a:t>
                  </a:r>
                </a:p>
              </p:txBody>
            </p:sp>
          </p:grpSp>
          <p:grpSp>
            <p:nvGrpSpPr>
              <p:cNvPr id="71" name="Gruppieren 70">
                <a:extLst>
                  <a:ext uri="{FF2B5EF4-FFF2-40B4-BE49-F238E27FC236}">
                    <a16:creationId xmlns:a16="http://schemas.microsoft.com/office/drawing/2014/main" id="{359E9F1C-33F7-563F-0223-31767C826AAE}"/>
                  </a:ext>
                </a:extLst>
              </p:cNvPr>
              <p:cNvGrpSpPr/>
              <p:nvPr/>
            </p:nvGrpSpPr>
            <p:grpSpPr>
              <a:xfrm>
                <a:off x="7193677" y="4725938"/>
                <a:ext cx="787651" cy="184666"/>
                <a:chOff x="7193677" y="4757296"/>
                <a:chExt cx="787651" cy="184666"/>
              </a:xfrm>
            </p:grpSpPr>
            <p:sp>
              <p:nvSpPr>
                <p:cNvPr id="72" name="Rechteck 71">
                  <a:extLst>
                    <a:ext uri="{FF2B5EF4-FFF2-40B4-BE49-F238E27FC236}">
                      <a16:creationId xmlns:a16="http://schemas.microsoft.com/office/drawing/2014/main" id="{0CB7F0CD-DD1D-805E-9DCD-9911DA61ABDC}"/>
                    </a:ext>
                  </a:extLst>
                </p:cNvPr>
                <p:cNvSpPr/>
                <p:nvPr/>
              </p:nvSpPr>
              <p:spPr>
                <a:xfrm>
                  <a:off x="7193677" y="4777622"/>
                  <a:ext cx="144016" cy="144016"/>
                </a:xfrm>
                <a:prstGeom prst="rect">
                  <a:avLst/>
                </a:prstGeom>
                <a:solidFill>
                  <a:srgbClr val="003056"/>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Textfeld 72">
                  <a:extLst>
                    <a:ext uri="{FF2B5EF4-FFF2-40B4-BE49-F238E27FC236}">
                      <a16:creationId xmlns:a16="http://schemas.microsoft.com/office/drawing/2014/main" id="{1840CC51-8C9E-E41C-C238-B67823B41A4A}"/>
                    </a:ext>
                  </a:extLst>
                </p:cNvPr>
                <p:cNvSpPr txBox="1"/>
                <p:nvPr/>
              </p:nvSpPr>
              <p:spPr>
                <a:xfrm>
                  <a:off x="7433999" y="4757296"/>
                  <a:ext cx="547329" cy="184666"/>
                </a:xfrm>
                <a:prstGeom prst="rect">
                  <a:avLst/>
                </a:prstGeom>
                <a:noFill/>
              </p:spPr>
              <p:txBody>
                <a:bodyPr wrap="none" lIns="0" tIns="0" rIns="0" bIns="0" rtlCol="0" anchor="ctr">
                  <a:spAutoFit/>
                </a:bodyPr>
                <a:lstStyle/>
                <a:p>
                  <a:r>
                    <a:rPr lang="en-US" sz="1200">
                      <a:solidFill>
                        <a:srgbClr val="003056"/>
                      </a:solidFill>
                    </a:rPr>
                    <a:t>Diabetes</a:t>
                  </a:r>
                </a:p>
              </p:txBody>
            </p:sp>
          </p:grpSp>
        </p:grpSp>
      </p:grpSp>
      <mc:AlternateContent xmlns:mc="http://schemas.openxmlformats.org/markup-compatibility/2006">
        <mc:Choice xmlns:a14="http://schemas.microsoft.com/office/drawing/2010/main" Requires="a14">
          <p:sp>
            <p:nvSpPr>
              <p:cNvPr id="79" name="Inhaltsplatzhalter 2">
                <a:extLst>
                  <a:ext uri="{FF2B5EF4-FFF2-40B4-BE49-F238E27FC236}">
                    <a16:creationId xmlns:a16="http://schemas.microsoft.com/office/drawing/2014/main" id="{FE5C55CD-8CDE-055B-1CE2-58603AB7AFAE}"/>
                  </a:ext>
                </a:extLst>
              </p:cNvPr>
              <p:cNvSpPr txBox="1">
                <a:spLocks/>
              </p:cNvSpPr>
              <p:nvPr/>
            </p:nvSpPr>
            <p:spPr>
              <a:xfrm>
                <a:off x="6529635" y="1846800"/>
                <a:ext cx="4502767" cy="3200876"/>
              </a:xfrm>
              <a:prstGeom prst="rect">
                <a:avLst/>
              </a:prstGeom>
            </p:spPr>
            <p:txBody>
              <a:bodyPr vert="horz" wrap="square" lIns="0" tIns="0" rIns="0" bIns="0" numCol="1" rtlCol="0" anchor="t">
                <a:sp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t>Preprocessing</a:t>
                </a:r>
                <a:endParaRPr lang="en-US" b="1"/>
              </a:p>
              <a:p>
                <a:pPr marL="160338" indent="-160338">
                  <a:spcBef>
                    <a:spcPts val="200"/>
                  </a:spcBef>
                </a:pPr>
                <a:r>
                  <a:rPr lang="en-US" sz="1800"/>
                  <a:t>Inconsistency checks (e.g., outlier detection, missing values, etc.)</a:t>
                </a:r>
              </a:p>
              <a:p>
                <a:pPr marL="160338" indent="-160338">
                  <a:spcBef>
                    <a:spcPts val="200"/>
                  </a:spcBef>
                </a:pPr>
                <a:r>
                  <a:rPr lang="en-US" sz="1800"/>
                  <a:t>Merging </a:t>
                </a:r>
                <a:r>
                  <a:rPr lang="en-US" sz="1800" i="1"/>
                  <a:t>prediabetes </a:t>
                </a:r>
                <a:r>
                  <a:rPr lang="en-US" sz="1800"/>
                  <a:t>and </a:t>
                </a:r>
                <a:r>
                  <a:rPr lang="en-US" sz="1800" i="1"/>
                  <a:t>diabetes </a:t>
                </a:r>
                <a:r>
                  <a:rPr lang="en-US" sz="1800"/>
                  <a:t>to create binary target variable</a:t>
                </a:r>
              </a:p>
              <a:p>
                <a:pPr marL="160338" indent="-160338">
                  <a:spcBef>
                    <a:spcPts val="200"/>
                  </a:spcBef>
                </a:pPr>
                <a:r>
                  <a:rPr lang="en-US" sz="1800"/>
                  <a:t>Processing of numerical features</a:t>
                </a:r>
              </a:p>
              <a:p>
                <a:pPr marL="541338" indent="-160338">
                  <a:spcBef>
                    <a:spcPts val="0"/>
                  </a:spcBef>
                </a:pPr>
                <a:r>
                  <a:rPr lang="en-US" sz="1600"/>
                  <a:t>Normalization of </a:t>
                </a:r>
                <a:r>
                  <a:rPr lang="en-US" sz="1600" i="1" err="1"/>
                  <a:t>MentHlth</a:t>
                </a:r>
                <a:r>
                  <a:rPr lang="en-US" sz="1600" i="1"/>
                  <a:t> </a:t>
                </a:r>
                <a:r>
                  <a:rPr lang="en-US" sz="1600"/>
                  <a:t>and </a:t>
                </a:r>
                <a:r>
                  <a:rPr lang="en-US" sz="1600" i="1" err="1"/>
                  <a:t>PhysHlth</a:t>
                </a:r>
                <a:endParaRPr lang="en-US" sz="1600" i="1"/>
              </a:p>
              <a:p>
                <a:pPr marL="541338" indent="-160338">
                  <a:spcBef>
                    <a:spcPts val="0"/>
                  </a:spcBef>
                </a:pPr>
                <a:r>
                  <a:rPr lang="en-US" sz="1600"/>
                  <a:t>Binning of </a:t>
                </a:r>
                <a:r>
                  <a:rPr lang="en-US" sz="1600" i="1"/>
                  <a:t>BMI</a:t>
                </a:r>
                <a:r>
                  <a:rPr lang="en-US" sz="1600"/>
                  <a:t> into medical classes, i.e.</a:t>
                </a:r>
              </a:p>
              <a:p>
                <a:pPr marL="806450" indent="-160338">
                  <a:spcBef>
                    <a:spcPts val="0"/>
                  </a:spcBef>
                </a:pPr>
                <a:r>
                  <a:rPr lang="en-US" sz="1400"/>
                  <a:t>Underweight [0, 18.5[</a:t>
                </a:r>
              </a:p>
              <a:p>
                <a:pPr marL="806450" indent="-160338">
                  <a:spcBef>
                    <a:spcPts val="0"/>
                  </a:spcBef>
                </a:pPr>
                <a:r>
                  <a:rPr lang="en-US" sz="1400"/>
                  <a:t>Normal Weight [18.5, 25[</a:t>
                </a:r>
              </a:p>
              <a:p>
                <a:pPr marL="806450" indent="-160338">
                  <a:spcBef>
                    <a:spcPts val="0"/>
                  </a:spcBef>
                </a:pPr>
                <a:r>
                  <a:rPr lang="en-US" sz="1400"/>
                  <a:t>Overweight [25, 30[</a:t>
                </a:r>
              </a:p>
              <a:p>
                <a:pPr marL="806450" indent="-160338">
                  <a:spcBef>
                    <a:spcPts val="0"/>
                  </a:spcBef>
                </a:pPr>
                <a:r>
                  <a:rPr lang="en-US" sz="1400"/>
                  <a:t>Obesity [30, </a:t>
                </a:r>
                <a14:m>
                  <m:oMath xmlns:m="http://schemas.openxmlformats.org/officeDocument/2006/math">
                    <m:r>
                      <a:rPr lang="de-DE" sz="1400" b="0" i="1" smtClean="0">
                        <a:latin typeface="Cambria Math" panose="02040503050406030204" pitchFamily="18" charset="0"/>
                      </a:rPr>
                      <m:t>∞</m:t>
                    </m:r>
                  </m:oMath>
                </a14:m>
                <a:r>
                  <a:rPr lang="en-US" sz="1400"/>
                  <a:t>]</a:t>
                </a:r>
              </a:p>
            </p:txBody>
          </p:sp>
        </mc:Choice>
        <mc:Fallback>
          <p:sp>
            <p:nvSpPr>
              <p:cNvPr id="79" name="Inhaltsplatzhalter 2">
                <a:extLst>
                  <a:ext uri="{FF2B5EF4-FFF2-40B4-BE49-F238E27FC236}">
                    <a16:creationId xmlns:a16="http://schemas.microsoft.com/office/drawing/2014/main" id="{FE5C55CD-8CDE-055B-1CE2-58603AB7AFAE}"/>
                  </a:ext>
                </a:extLst>
              </p:cNvPr>
              <p:cNvSpPr txBox="1">
                <a:spLocks noRot="1" noChangeAspect="1" noMove="1" noResize="1" noEditPoints="1" noAdjustHandles="1" noChangeArrowheads="1" noChangeShapeType="1" noTextEdit="1"/>
              </p:cNvSpPr>
              <p:nvPr/>
            </p:nvSpPr>
            <p:spPr>
              <a:xfrm>
                <a:off x="6529635" y="1846800"/>
                <a:ext cx="4502767" cy="3200876"/>
              </a:xfrm>
              <a:prstGeom prst="rect">
                <a:avLst/>
              </a:prstGeom>
              <a:blipFill>
                <a:blip r:embed="rId3"/>
                <a:stretch>
                  <a:fillRect l="-3380" t="-2372"/>
                </a:stretch>
              </a:blipFill>
            </p:spPr>
            <p:txBody>
              <a:bodyPr/>
              <a:lstStyle/>
              <a:p>
                <a:r>
                  <a:rPr lang="en-DE">
                    <a:noFill/>
                  </a:rPr>
                  <a:t> </a:t>
                </a:r>
              </a:p>
            </p:txBody>
          </p:sp>
        </mc:Fallback>
      </mc:AlternateContent>
      <p:cxnSp>
        <p:nvCxnSpPr>
          <p:cNvPr id="78" name="Gerader Verbinder 77">
            <a:extLst>
              <a:ext uri="{FF2B5EF4-FFF2-40B4-BE49-F238E27FC236}">
                <a16:creationId xmlns:a16="http://schemas.microsoft.com/office/drawing/2014/main" id="{51E5B0B8-0865-FEC9-60D3-E245D82C3CE6}"/>
              </a:ext>
            </a:extLst>
          </p:cNvPr>
          <p:cNvCxnSpPr/>
          <p:nvPr/>
        </p:nvCxnSpPr>
        <p:spPr>
          <a:xfrm>
            <a:off x="6097588" y="1846800"/>
            <a:ext cx="0" cy="4021200"/>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392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06AC43D-81C7-A4F2-FE44-844896F4C98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58F8B50-229E-4B4C-A258-B74E8D6B0A04}"/>
              </a:ext>
            </a:extLst>
          </p:cNvPr>
          <p:cNvSpPr>
            <a:spLocks noGrp="1"/>
          </p:cNvSpPr>
          <p:nvPr>
            <p:ph type="title"/>
          </p:nvPr>
        </p:nvSpPr>
        <p:spPr/>
        <p:txBody>
          <a:bodyPr/>
          <a:lstStyle/>
          <a:p>
            <a:r>
              <a:rPr lang="en-US"/>
              <a:t>Model Training via Cross-Validation including Over- and Undersampling Techniques</a:t>
            </a:r>
          </a:p>
        </p:txBody>
      </p:sp>
      <p:sp>
        <p:nvSpPr>
          <p:cNvPr id="7" name="Datumsplatzhalter 6">
            <a:extLst>
              <a:ext uri="{FF2B5EF4-FFF2-40B4-BE49-F238E27FC236}">
                <a16:creationId xmlns:a16="http://schemas.microsoft.com/office/drawing/2014/main" id="{5988D2F4-1225-6B4F-3EB8-2C03CE3B6108}"/>
              </a:ext>
            </a:extLst>
          </p:cNvPr>
          <p:cNvSpPr>
            <a:spLocks noGrp="1"/>
          </p:cNvSpPr>
          <p:nvPr>
            <p:ph type="dt" sz="half" idx="10"/>
          </p:nvPr>
        </p:nvSpPr>
        <p:spPr/>
        <p:txBody>
          <a:bodyPr/>
          <a:lstStyle/>
          <a:p>
            <a:fld id="{9C77B940-1983-4AB9-8AC7-E2192D1BF967}" type="datetime1">
              <a:rPr lang="en-US" smtClean="0"/>
              <a:t>12/1/24</a:t>
            </a:fld>
            <a:endParaRPr lang="de-DE"/>
          </a:p>
        </p:txBody>
      </p:sp>
      <p:sp>
        <p:nvSpPr>
          <p:cNvPr id="8" name="Fußzeilenplatzhalter 7">
            <a:extLst>
              <a:ext uri="{FF2B5EF4-FFF2-40B4-BE49-F238E27FC236}">
                <a16:creationId xmlns:a16="http://schemas.microsoft.com/office/drawing/2014/main" id="{C426C285-1A66-83BD-362A-C12DF589A2C3}"/>
              </a:ext>
            </a:extLst>
          </p:cNvPr>
          <p:cNvSpPr>
            <a:spLocks noGrp="1"/>
          </p:cNvSpPr>
          <p:nvPr>
            <p:ph type="ftr" sz="quarter" idx="11"/>
          </p:nvPr>
        </p:nvSpPr>
        <p:spPr/>
        <p:txBody>
          <a:bodyPr/>
          <a:lstStyle/>
          <a:p>
            <a:r>
              <a:rPr lang="de-DE"/>
              <a:t>Diabetes Risk Prediction</a:t>
            </a:r>
          </a:p>
        </p:txBody>
      </p:sp>
      <p:sp>
        <p:nvSpPr>
          <p:cNvPr id="9" name="Foliennummernplatzhalter 8">
            <a:extLst>
              <a:ext uri="{FF2B5EF4-FFF2-40B4-BE49-F238E27FC236}">
                <a16:creationId xmlns:a16="http://schemas.microsoft.com/office/drawing/2014/main" id="{6DF8D683-2F47-1A16-A3DF-FC86F72117B5}"/>
              </a:ext>
            </a:extLst>
          </p:cNvPr>
          <p:cNvSpPr>
            <a:spLocks noGrp="1"/>
          </p:cNvSpPr>
          <p:nvPr>
            <p:ph type="sldNum" sz="quarter" idx="12"/>
          </p:nvPr>
        </p:nvSpPr>
        <p:spPr/>
        <p:txBody>
          <a:bodyPr/>
          <a:lstStyle/>
          <a:p>
            <a:fld id="{FC0CC166-4E39-43B8-AB91-BDD1C4C9E224}" type="slidenum">
              <a:rPr lang="de-DE" smtClean="0"/>
              <a:t>26</a:t>
            </a:fld>
            <a:endParaRPr lang="de-DE"/>
          </a:p>
        </p:txBody>
      </p:sp>
      <p:grpSp>
        <p:nvGrpSpPr>
          <p:cNvPr id="3" name="Gruppieren 2">
            <a:extLst>
              <a:ext uri="{FF2B5EF4-FFF2-40B4-BE49-F238E27FC236}">
                <a16:creationId xmlns:a16="http://schemas.microsoft.com/office/drawing/2014/main" id="{4F344D0F-9FCA-7B0D-4846-7FFD7AD8610A}"/>
              </a:ext>
            </a:extLst>
          </p:cNvPr>
          <p:cNvGrpSpPr/>
          <p:nvPr/>
        </p:nvGrpSpPr>
        <p:grpSpPr>
          <a:xfrm>
            <a:off x="1080000" y="2288688"/>
            <a:ext cx="10035176" cy="1416944"/>
            <a:chOff x="1080000" y="2288688"/>
            <a:chExt cx="10035176" cy="1416944"/>
          </a:xfrm>
        </p:grpSpPr>
        <p:sp>
          <p:nvSpPr>
            <p:cNvPr id="18" name="Rechteck: abgerundete Ecken 17">
              <a:extLst>
                <a:ext uri="{FF2B5EF4-FFF2-40B4-BE49-F238E27FC236}">
                  <a16:creationId xmlns:a16="http://schemas.microsoft.com/office/drawing/2014/main" id="{60CF44C0-51A6-B147-12A2-87E7F1C75D89}"/>
                </a:ext>
              </a:extLst>
            </p:cNvPr>
            <p:cNvSpPr/>
            <p:nvPr/>
          </p:nvSpPr>
          <p:spPr>
            <a:xfrm>
              <a:off x="1080001" y="2288688"/>
              <a:ext cx="2161501" cy="6644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056"/>
                  </a:solidFill>
                </a:rPr>
                <a:t>Random Oversampling</a:t>
              </a:r>
            </a:p>
          </p:txBody>
        </p:sp>
        <p:sp>
          <p:nvSpPr>
            <p:cNvPr id="19" name="Rechteck: abgerundete Ecken 18">
              <a:extLst>
                <a:ext uri="{FF2B5EF4-FFF2-40B4-BE49-F238E27FC236}">
                  <a16:creationId xmlns:a16="http://schemas.microsoft.com/office/drawing/2014/main" id="{9AF00695-0DE2-158D-A4A5-4606B2FE1712}"/>
                </a:ext>
              </a:extLst>
            </p:cNvPr>
            <p:cNvSpPr/>
            <p:nvPr/>
          </p:nvSpPr>
          <p:spPr>
            <a:xfrm>
              <a:off x="3704559" y="2288688"/>
              <a:ext cx="2161501" cy="6644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056"/>
                  </a:solidFill>
                </a:rPr>
                <a:t>SMOTE Oversampling</a:t>
              </a:r>
            </a:p>
          </p:txBody>
        </p:sp>
        <p:sp>
          <p:nvSpPr>
            <p:cNvPr id="20" name="Rechteck: abgerundete Ecken 19">
              <a:extLst>
                <a:ext uri="{FF2B5EF4-FFF2-40B4-BE49-F238E27FC236}">
                  <a16:creationId xmlns:a16="http://schemas.microsoft.com/office/drawing/2014/main" id="{C1110C5F-BA77-7FB8-C29D-F7AE096E5F91}"/>
                </a:ext>
              </a:extLst>
            </p:cNvPr>
            <p:cNvSpPr/>
            <p:nvPr/>
          </p:nvSpPr>
          <p:spPr>
            <a:xfrm>
              <a:off x="6329117" y="2288688"/>
              <a:ext cx="2161501" cy="6644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056"/>
                  </a:solidFill>
                </a:rPr>
                <a:t>SMOTE Tomek </a:t>
              </a:r>
            </a:p>
            <a:p>
              <a:pPr algn="ctr"/>
              <a:r>
                <a:rPr lang="en-US" sz="2000" b="1">
                  <a:solidFill>
                    <a:srgbClr val="003056"/>
                  </a:solidFill>
                </a:rPr>
                <a:t>and Links</a:t>
              </a:r>
            </a:p>
          </p:txBody>
        </p:sp>
        <p:sp>
          <p:nvSpPr>
            <p:cNvPr id="21" name="Rechteck: abgerundete Ecken 20">
              <a:extLst>
                <a:ext uri="{FF2B5EF4-FFF2-40B4-BE49-F238E27FC236}">
                  <a16:creationId xmlns:a16="http://schemas.microsoft.com/office/drawing/2014/main" id="{0A0A825C-16D6-815F-C80B-BC79E45B3168}"/>
                </a:ext>
              </a:extLst>
            </p:cNvPr>
            <p:cNvSpPr/>
            <p:nvPr/>
          </p:nvSpPr>
          <p:spPr>
            <a:xfrm>
              <a:off x="8953675" y="2288688"/>
              <a:ext cx="2161501" cy="6644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3056"/>
                  </a:solidFill>
                </a:rPr>
                <a:t>Random Undersampling</a:t>
              </a:r>
            </a:p>
          </p:txBody>
        </p:sp>
        <p:sp>
          <p:nvSpPr>
            <p:cNvPr id="24" name="Rechteck 23">
              <a:extLst>
                <a:ext uri="{FF2B5EF4-FFF2-40B4-BE49-F238E27FC236}">
                  <a16:creationId xmlns:a16="http://schemas.microsoft.com/office/drawing/2014/main" id="{E088E6EC-E4E1-4DCB-47C9-32ADC51CB943}"/>
                </a:ext>
              </a:extLst>
            </p:cNvPr>
            <p:cNvSpPr/>
            <p:nvPr/>
          </p:nvSpPr>
          <p:spPr>
            <a:xfrm>
              <a:off x="1080000" y="3041212"/>
              <a:ext cx="2161501" cy="6644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Duplicate random samples of minority class</a:t>
              </a:r>
            </a:p>
          </p:txBody>
        </p:sp>
        <p:sp>
          <p:nvSpPr>
            <p:cNvPr id="25" name="Rechteck 24">
              <a:extLst>
                <a:ext uri="{FF2B5EF4-FFF2-40B4-BE49-F238E27FC236}">
                  <a16:creationId xmlns:a16="http://schemas.microsoft.com/office/drawing/2014/main" id="{70B540BD-A84E-86FA-454B-DFFFCA0303EA}"/>
                </a:ext>
              </a:extLst>
            </p:cNvPr>
            <p:cNvSpPr/>
            <p:nvPr/>
          </p:nvSpPr>
          <p:spPr>
            <a:xfrm>
              <a:off x="3704559" y="3041211"/>
              <a:ext cx="2161501" cy="6644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Generate synthetical new samples of minority class</a:t>
              </a:r>
            </a:p>
          </p:txBody>
        </p:sp>
        <p:sp>
          <p:nvSpPr>
            <p:cNvPr id="26" name="Rechteck 25">
              <a:extLst>
                <a:ext uri="{FF2B5EF4-FFF2-40B4-BE49-F238E27FC236}">
                  <a16:creationId xmlns:a16="http://schemas.microsoft.com/office/drawing/2014/main" id="{139EBCED-17D7-BE7D-14E5-431C1B4C1AD7}"/>
                </a:ext>
              </a:extLst>
            </p:cNvPr>
            <p:cNvSpPr/>
            <p:nvPr/>
          </p:nvSpPr>
          <p:spPr>
            <a:xfrm>
              <a:off x="6329117" y="3041210"/>
              <a:ext cx="2161501" cy="6644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SMOTE Oversampling </a:t>
              </a:r>
              <a:r>
                <a:rPr lang="en-US" sz="1600" b="1">
                  <a:solidFill>
                    <a:srgbClr val="003056"/>
                  </a:solidFill>
                </a:rPr>
                <a:t>+</a:t>
              </a:r>
              <a:r>
                <a:rPr lang="en-US" sz="1600">
                  <a:solidFill>
                    <a:srgbClr val="003056"/>
                  </a:solidFill>
                </a:rPr>
                <a:t> removing “noisy” samples of majority class</a:t>
              </a:r>
            </a:p>
          </p:txBody>
        </p:sp>
        <p:sp>
          <p:nvSpPr>
            <p:cNvPr id="27" name="Rechteck 26">
              <a:extLst>
                <a:ext uri="{FF2B5EF4-FFF2-40B4-BE49-F238E27FC236}">
                  <a16:creationId xmlns:a16="http://schemas.microsoft.com/office/drawing/2014/main" id="{8C1EF91F-74F8-68E3-940C-BB7320B52206}"/>
                </a:ext>
              </a:extLst>
            </p:cNvPr>
            <p:cNvSpPr/>
            <p:nvPr/>
          </p:nvSpPr>
          <p:spPr>
            <a:xfrm>
              <a:off x="8951699" y="3041210"/>
              <a:ext cx="2161501" cy="6644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Removing random samples of majority class</a:t>
              </a:r>
            </a:p>
          </p:txBody>
        </p:sp>
      </p:grpSp>
      <p:grpSp>
        <p:nvGrpSpPr>
          <p:cNvPr id="32" name="Gruppieren 31">
            <a:extLst>
              <a:ext uri="{FF2B5EF4-FFF2-40B4-BE49-F238E27FC236}">
                <a16:creationId xmlns:a16="http://schemas.microsoft.com/office/drawing/2014/main" id="{41AED419-861F-A2C7-BC4B-BD0058290F02}"/>
              </a:ext>
            </a:extLst>
          </p:cNvPr>
          <p:cNvGrpSpPr/>
          <p:nvPr/>
        </p:nvGrpSpPr>
        <p:grpSpPr>
          <a:xfrm>
            <a:off x="1080988" y="1846800"/>
            <a:ext cx="10033199" cy="201180"/>
            <a:chOff x="1080000" y="3839499"/>
            <a:chExt cx="10033199" cy="201180"/>
          </a:xfrm>
        </p:grpSpPr>
        <p:cxnSp>
          <p:nvCxnSpPr>
            <p:cNvPr id="23" name="Gerade Verbindung mit Pfeil 22">
              <a:extLst>
                <a:ext uri="{FF2B5EF4-FFF2-40B4-BE49-F238E27FC236}">
                  <a16:creationId xmlns:a16="http://schemas.microsoft.com/office/drawing/2014/main" id="{86ACF62B-C52D-3132-55EF-39D33A2C200B}"/>
                </a:ext>
              </a:extLst>
            </p:cNvPr>
            <p:cNvCxnSpPr/>
            <p:nvPr/>
          </p:nvCxnSpPr>
          <p:spPr>
            <a:xfrm>
              <a:off x="1080000" y="4040679"/>
              <a:ext cx="10033199" cy="0"/>
            </a:xfrm>
            <a:prstGeom prst="straightConnector1">
              <a:avLst/>
            </a:prstGeom>
            <a:ln w="44450">
              <a:solidFill>
                <a:srgbClr val="00305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986CEB5-7606-8E8B-2567-40007802DEBE}"/>
                </a:ext>
              </a:extLst>
            </p:cNvPr>
            <p:cNvSpPr txBox="1"/>
            <p:nvPr/>
          </p:nvSpPr>
          <p:spPr>
            <a:xfrm>
              <a:off x="1253173" y="3839499"/>
              <a:ext cx="1815151" cy="184666"/>
            </a:xfrm>
            <a:prstGeom prst="rect">
              <a:avLst/>
            </a:prstGeom>
            <a:noFill/>
          </p:spPr>
          <p:txBody>
            <a:bodyPr wrap="square" lIns="0" tIns="0" rIns="0" bIns="0" rtlCol="0">
              <a:spAutoFit/>
            </a:bodyPr>
            <a:lstStyle/>
            <a:p>
              <a:r>
                <a:rPr lang="en-US" sz="1200">
                  <a:solidFill>
                    <a:srgbClr val="003056"/>
                  </a:solidFill>
                </a:rPr>
                <a:t>Increasing Minority Class</a:t>
              </a:r>
            </a:p>
          </p:txBody>
        </p:sp>
        <p:sp>
          <p:nvSpPr>
            <p:cNvPr id="31" name="Textfeld 30">
              <a:extLst>
                <a:ext uri="{FF2B5EF4-FFF2-40B4-BE49-F238E27FC236}">
                  <a16:creationId xmlns:a16="http://schemas.microsoft.com/office/drawing/2014/main" id="{2C09DBF0-9416-C370-8DFF-7E35F3FCD61B}"/>
                </a:ext>
              </a:extLst>
            </p:cNvPr>
            <p:cNvSpPr txBox="1"/>
            <p:nvPr/>
          </p:nvSpPr>
          <p:spPr>
            <a:xfrm>
              <a:off x="9326086" y="3839499"/>
              <a:ext cx="1615916" cy="184666"/>
            </a:xfrm>
            <a:prstGeom prst="rect">
              <a:avLst/>
            </a:prstGeom>
            <a:noFill/>
          </p:spPr>
          <p:txBody>
            <a:bodyPr wrap="square" lIns="0" tIns="0" rIns="0" bIns="0" rtlCol="0">
              <a:spAutoFit/>
            </a:bodyPr>
            <a:lstStyle/>
            <a:p>
              <a:r>
                <a:rPr lang="en-US" sz="1200">
                  <a:solidFill>
                    <a:srgbClr val="003056"/>
                  </a:solidFill>
                </a:rPr>
                <a:t>Decreasing Majority Class</a:t>
              </a:r>
            </a:p>
          </p:txBody>
        </p:sp>
      </p:grpSp>
      <p:sp>
        <p:nvSpPr>
          <p:cNvPr id="35" name="Rechteck: abgerundete Ecken 34">
            <a:extLst>
              <a:ext uri="{FF2B5EF4-FFF2-40B4-BE49-F238E27FC236}">
                <a16:creationId xmlns:a16="http://schemas.microsoft.com/office/drawing/2014/main" id="{D2C3E09B-EA51-4795-BAC3-10DF8FA45FA3}"/>
              </a:ext>
            </a:extLst>
          </p:cNvPr>
          <p:cNvSpPr/>
          <p:nvPr/>
        </p:nvSpPr>
        <p:spPr>
          <a:xfrm>
            <a:off x="1692322" y="4664717"/>
            <a:ext cx="3671248" cy="12032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gn="ctr"/>
            <a:r>
              <a:rPr lang="en-US" sz="2000" b="1">
                <a:solidFill>
                  <a:srgbClr val="003056"/>
                </a:solidFill>
              </a:rPr>
              <a:t>Cross Validation</a:t>
            </a:r>
          </a:p>
          <a:p>
            <a:pPr algn="ctr"/>
            <a:endParaRPr lang="en-US" sz="500">
              <a:solidFill>
                <a:srgbClr val="003056"/>
              </a:solidFill>
            </a:endParaRPr>
          </a:p>
          <a:p>
            <a:pPr algn="ctr"/>
            <a:r>
              <a:rPr lang="en-US" sz="1600">
                <a:solidFill>
                  <a:srgbClr val="003056"/>
                </a:solidFill>
              </a:rPr>
              <a:t>Parameter grid includes </a:t>
            </a:r>
          </a:p>
          <a:p>
            <a:pPr algn="ctr"/>
            <a:r>
              <a:rPr lang="en-US" sz="1600">
                <a:solidFill>
                  <a:srgbClr val="003056"/>
                </a:solidFill>
              </a:rPr>
              <a:t>model-specific hyperparameters </a:t>
            </a:r>
          </a:p>
          <a:p>
            <a:pPr algn="ctr"/>
            <a:r>
              <a:rPr lang="en-US" sz="1600">
                <a:solidFill>
                  <a:srgbClr val="003056"/>
                </a:solidFill>
              </a:rPr>
              <a:t>as well as  sampled datasets</a:t>
            </a:r>
          </a:p>
        </p:txBody>
      </p:sp>
      <p:sp>
        <p:nvSpPr>
          <p:cNvPr id="41" name="Rechteck: abgerundete Ecken 40">
            <a:extLst>
              <a:ext uri="{FF2B5EF4-FFF2-40B4-BE49-F238E27FC236}">
                <a16:creationId xmlns:a16="http://schemas.microsoft.com/office/drawing/2014/main" id="{BAB81C1B-11FE-6BF1-9D7C-68B55C2A675F}"/>
              </a:ext>
            </a:extLst>
          </p:cNvPr>
          <p:cNvSpPr/>
          <p:nvPr/>
        </p:nvSpPr>
        <p:spPr>
          <a:xfrm>
            <a:off x="6831606" y="4664717"/>
            <a:ext cx="3671248" cy="12032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539750" indent="-177800">
              <a:buFont typeface="Arial" panose="020B0604020202020204" pitchFamily="34" charset="0"/>
              <a:buChar char="•"/>
            </a:pPr>
            <a:r>
              <a:rPr lang="en-US" sz="1600">
                <a:solidFill>
                  <a:srgbClr val="003056"/>
                </a:solidFill>
              </a:rPr>
              <a:t>Ensure robust model performance</a:t>
            </a:r>
          </a:p>
          <a:p>
            <a:pPr marL="361950"/>
            <a:endParaRPr lang="en-US" sz="600">
              <a:solidFill>
                <a:srgbClr val="003056"/>
              </a:solidFill>
            </a:endParaRPr>
          </a:p>
          <a:p>
            <a:pPr marL="539750" indent="-177800">
              <a:buFont typeface="Arial" panose="020B0604020202020204" pitchFamily="34" charset="0"/>
              <a:buChar char="•"/>
            </a:pPr>
            <a:r>
              <a:rPr lang="en-US" sz="1600">
                <a:solidFill>
                  <a:srgbClr val="003056"/>
                </a:solidFill>
              </a:rPr>
              <a:t>Select best parameter set</a:t>
            </a:r>
          </a:p>
          <a:p>
            <a:pPr marL="361950"/>
            <a:endParaRPr lang="en-US" sz="600">
              <a:solidFill>
                <a:srgbClr val="003056"/>
              </a:solidFill>
            </a:endParaRPr>
          </a:p>
          <a:p>
            <a:pPr marL="539750" indent="-177800">
              <a:buFont typeface="Arial" panose="020B0604020202020204" pitchFamily="34" charset="0"/>
              <a:buChar char="•"/>
            </a:pPr>
            <a:r>
              <a:rPr lang="en-US" sz="1600">
                <a:solidFill>
                  <a:srgbClr val="003056"/>
                </a:solidFill>
              </a:rPr>
              <a:t>Select model with performance</a:t>
            </a:r>
          </a:p>
        </p:txBody>
      </p:sp>
      <p:cxnSp>
        <p:nvCxnSpPr>
          <p:cNvPr id="43" name="Gerade Verbindung mit Pfeil 42">
            <a:extLst>
              <a:ext uri="{FF2B5EF4-FFF2-40B4-BE49-F238E27FC236}">
                <a16:creationId xmlns:a16="http://schemas.microsoft.com/office/drawing/2014/main" id="{2E27FB48-8803-943C-0889-AA32DE4C22E4}"/>
              </a:ext>
            </a:extLst>
          </p:cNvPr>
          <p:cNvCxnSpPr>
            <a:cxnSpLocks/>
            <a:stCxn id="35" idx="3"/>
            <a:endCxn id="41" idx="1"/>
          </p:cNvCxnSpPr>
          <p:nvPr/>
        </p:nvCxnSpPr>
        <p:spPr>
          <a:xfrm>
            <a:off x="5363570" y="5266359"/>
            <a:ext cx="1468036" cy="0"/>
          </a:xfrm>
          <a:prstGeom prst="straightConnector1">
            <a:avLst/>
          </a:prstGeom>
          <a:ln w="101600">
            <a:solidFill>
              <a:srgbClr val="003056"/>
            </a:solidFill>
            <a:tailEnd type="triangle"/>
          </a:ln>
        </p:spPr>
        <p:style>
          <a:lnRef idx="1">
            <a:schemeClr val="accent1"/>
          </a:lnRef>
          <a:fillRef idx="0">
            <a:schemeClr val="accent1"/>
          </a:fillRef>
          <a:effectRef idx="0">
            <a:schemeClr val="accent1"/>
          </a:effectRef>
          <a:fontRef idx="minor">
            <a:schemeClr val="tx1"/>
          </a:fontRef>
        </p:style>
      </p:cxnSp>
      <p:sp>
        <p:nvSpPr>
          <p:cNvPr id="48" name="Geschweifte Klammer rechts 47">
            <a:extLst>
              <a:ext uri="{FF2B5EF4-FFF2-40B4-BE49-F238E27FC236}">
                <a16:creationId xmlns:a16="http://schemas.microsoft.com/office/drawing/2014/main" id="{FB6E037D-6A68-0FAA-1667-E3A4EC6DD9BC}"/>
              </a:ext>
            </a:extLst>
          </p:cNvPr>
          <p:cNvSpPr/>
          <p:nvPr/>
        </p:nvSpPr>
        <p:spPr>
          <a:xfrm rot="5400000">
            <a:off x="5840774" y="-831426"/>
            <a:ext cx="511652" cy="10033200"/>
          </a:xfrm>
          <a:prstGeom prst="rightBrace">
            <a:avLst>
              <a:gd name="adj1" fmla="val 69856"/>
              <a:gd name="adj2" fmla="val 75709"/>
            </a:avLst>
          </a:prstGeom>
          <a:ln w="34925">
            <a:solidFill>
              <a:srgbClr val="0030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9273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ED6C73E-D034-2A97-A7DE-1C79EF61879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B6D61B4-FE8D-B377-CE48-9B3E1D0BD6A4}"/>
              </a:ext>
            </a:extLst>
          </p:cNvPr>
          <p:cNvSpPr>
            <a:spLocks noGrp="1"/>
          </p:cNvSpPr>
          <p:nvPr>
            <p:ph type="title"/>
          </p:nvPr>
        </p:nvSpPr>
        <p:spPr/>
        <p:txBody>
          <a:bodyPr/>
          <a:lstStyle/>
          <a:p>
            <a:r>
              <a:rPr lang="en-US"/>
              <a:t>Defining Baseline Strategies and Selecting Binary Classification Models</a:t>
            </a:r>
          </a:p>
        </p:txBody>
      </p:sp>
      <p:sp>
        <p:nvSpPr>
          <p:cNvPr id="4" name="Datumsplatzhalter 3">
            <a:extLst>
              <a:ext uri="{FF2B5EF4-FFF2-40B4-BE49-F238E27FC236}">
                <a16:creationId xmlns:a16="http://schemas.microsoft.com/office/drawing/2014/main" id="{7539E5E8-90F7-9193-F1DD-5DB684507C8C}"/>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055A9CA1-70CF-8E3D-6B13-E03689743658}"/>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C1D1F998-F522-CF3C-FA06-76B172253497}"/>
              </a:ext>
            </a:extLst>
          </p:cNvPr>
          <p:cNvSpPr>
            <a:spLocks noGrp="1"/>
          </p:cNvSpPr>
          <p:nvPr>
            <p:ph type="sldNum" sz="quarter" idx="12"/>
          </p:nvPr>
        </p:nvSpPr>
        <p:spPr/>
        <p:txBody>
          <a:bodyPr/>
          <a:lstStyle/>
          <a:p>
            <a:fld id="{FC0CC166-4E39-43B8-AB91-BDD1C4C9E224}" type="slidenum">
              <a:rPr lang="de-DE" smtClean="0"/>
              <a:t>27</a:t>
            </a:fld>
            <a:endParaRPr lang="de-DE"/>
          </a:p>
        </p:txBody>
      </p:sp>
      <p:sp>
        <p:nvSpPr>
          <p:cNvPr id="10" name="Inhaltsplatzhalter 9">
            <a:extLst>
              <a:ext uri="{FF2B5EF4-FFF2-40B4-BE49-F238E27FC236}">
                <a16:creationId xmlns:a16="http://schemas.microsoft.com/office/drawing/2014/main" id="{A4A3DFCC-0453-6864-88EC-4A843FAE0245}"/>
              </a:ext>
            </a:extLst>
          </p:cNvPr>
          <p:cNvSpPr>
            <a:spLocks noGrp="1"/>
          </p:cNvSpPr>
          <p:nvPr>
            <p:ph sz="half" idx="1"/>
          </p:nvPr>
        </p:nvSpPr>
        <p:spPr>
          <a:xfrm>
            <a:off x="1080000" y="1846800"/>
            <a:ext cx="4542910" cy="358136"/>
          </a:xfrm>
        </p:spPr>
        <p:txBody>
          <a:bodyPr/>
          <a:lstStyle/>
          <a:p>
            <a:pPr marL="0" indent="0">
              <a:buNone/>
            </a:pPr>
            <a:r>
              <a:rPr lang="en-US" b="1"/>
              <a:t>Baselines</a:t>
            </a:r>
          </a:p>
        </p:txBody>
      </p:sp>
      <p:grpSp>
        <p:nvGrpSpPr>
          <p:cNvPr id="65" name="Gruppieren 64">
            <a:extLst>
              <a:ext uri="{FF2B5EF4-FFF2-40B4-BE49-F238E27FC236}">
                <a16:creationId xmlns:a16="http://schemas.microsoft.com/office/drawing/2014/main" id="{4EA2B43E-830C-FA1F-EF83-D243B077363F}"/>
              </a:ext>
            </a:extLst>
          </p:cNvPr>
          <p:cNvGrpSpPr/>
          <p:nvPr/>
        </p:nvGrpSpPr>
        <p:grpSpPr>
          <a:xfrm>
            <a:off x="6572263" y="2318275"/>
            <a:ext cx="4542913" cy="3468710"/>
            <a:chOff x="1080000" y="2318275"/>
            <a:chExt cx="4542913" cy="3468710"/>
          </a:xfrm>
        </p:grpSpPr>
        <p:grpSp>
          <p:nvGrpSpPr>
            <p:cNvPr id="58" name="Gruppieren 57">
              <a:extLst>
                <a:ext uri="{FF2B5EF4-FFF2-40B4-BE49-F238E27FC236}">
                  <a16:creationId xmlns:a16="http://schemas.microsoft.com/office/drawing/2014/main" id="{0D1A0A11-F2CC-DAD2-B8A7-558E6D9C6ECC}"/>
                </a:ext>
              </a:extLst>
            </p:cNvPr>
            <p:cNvGrpSpPr/>
            <p:nvPr/>
          </p:nvGrpSpPr>
          <p:grpSpPr>
            <a:xfrm>
              <a:off x="1080000" y="2318275"/>
              <a:ext cx="1908000" cy="1008183"/>
              <a:chOff x="1080000" y="2144745"/>
              <a:chExt cx="1908000" cy="1008183"/>
            </a:xfrm>
          </p:grpSpPr>
          <p:sp>
            <p:nvSpPr>
              <p:cNvPr id="11" name="Rechteck: abgerundete Ecken 10">
                <a:extLst>
                  <a:ext uri="{FF2B5EF4-FFF2-40B4-BE49-F238E27FC236}">
                    <a16:creationId xmlns:a16="http://schemas.microsoft.com/office/drawing/2014/main" id="{9D8CE65F-C518-7532-CBBF-2CDB626FE6BC}"/>
                  </a:ext>
                </a:extLst>
              </p:cNvPr>
              <p:cNvSpPr/>
              <p:nvPr/>
            </p:nvSpPr>
            <p:spPr>
              <a:xfrm>
                <a:off x="1080000" y="2144745"/>
                <a:ext cx="1908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Distance-Based</a:t>
                </a:r>
                <a:endParaRPr lang="en-US" sz="1600">
                  <a:solidFill>
                    <a:srgbClr val="003056"/>
                  </a:solidFill>
                </a:endParaRPr>
              </a:p>
            </p:txBody>
          </p:sp>
          <p:sp>
            <p:nvSpPr>
              <p:cNvPr id="3" name="Rechteck: abgerundete Ecken 2">
                <a:extLst>
                  <a:ext uri="{FF2B5EF4-FFF2-40B4-BE49-F238E27FC236}">
                    <a16:creationId xmlns:a16="http://schemas.microsoft.com/office/drawing/2014/main" id="{CD0A5998-D0A4-16C2-599F-67BEE6BE6817}"/>
                  </a:ext>
                </a:extLst>
              </p:cNvPr>
              <p:cNvSpPr/>
              <p:nvPr/>
            </p:nvSpPr>
            <p:spPr>
              <a:xfrm>
                <a:off x="1080000" y="2576928"/>
                <a:ext cx="1908000" cy="576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K-Nearest Neighbors</a:t>
                </a:r>
              </a:p>
              <a:p>
                <a:pPr algn="ctr"/>
                <a:r>
                  <a:rPr lang="en-US" sz="1600">
                    <a:solidFill>
                      <a:srgbClr val="003056"/>
                    </a:solidFill>
                  </a:rPr>
                  <a:t>Nearest Centroids</a:t>
                </a:r>
              </a:p>
            </p:txBody>
          </p:sp>
        </p:grpSp>
        <p:grpSp>
          <p:nvGrpSpPr>
            <p:cNvPr id="57" name="Gruppieren 56">
              <a:extLst>
                <a:ext uri="{FF2B5EF4-FFF2-40B4-BE49-F238E27FC236}">
                  <a16:creationId xmlns:a16="http://schemas.microsoft.com/office/drawing/2014/main" id="{27DA7D36-2E00-72A6-DD1C-77102CF7A1BC}"/>
                </a:ext>
              </a:extLst>
            </p:cNvPr>
            <p:cNvGrpSpPr/>
            <p:nvPr/>
          </p:nvGrpSpPr>
          <p:grpSpPr>
            <a:xfrm>
              <a:off x="3714913" y="2318275"/>
              <a:ext cx="1908000" cy="1008183"/>
              <a:chOff x="3714913" y="2144745"/>
              <a:chExt cx="1908000" cy="1008183"/>
            </a:xfrm>
          </p:grpSpPr>
          <p:sp>
            <p:nvSpPr>
              <p:cNvPr id="9" name="Rechteck: abgerundete Ecken 8">
                <a:extLst>
                  <a:ext uri="{FF2B5EF4-FFF2-40B4-BE49-F238E27FC236}">
                    <a16:creationId xmlns:a16="http://schemas.microsoft.com/office/drawing/2014/main" id="{FDB9B447-CE13-8730-9A4C-98DBDFC4557A}"/>
                  </a:ext>
                </a:extLst>
              </p:cNvPr>
              <p:cNvSpPr/>
              <p:nvPr/>
            </p:nvSpPr>
            <p:spPr>
              <a:xfrm>
                <a:off x="3714913" y="2144745"/>
                <a:ext cx="1908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Linear</a:t>
                </a:r>
                <a:endParaRPr lang="en-US" sz="1600" b="1">
                  <a:solidFill>
                    <a:srgbClr val="003056"/>
                  </a:solidFill>
                </a:endParaRPr>
              </a:p>
            </p:txBody>
          </p:sp>
          <p:sp>
            <p:nvSpPr>
              <p:cNvPr id="18" name="Rechteck: abgerundete Ecken 17">
                <a:extLst>
                  <a:ext uri="{FF2B5EF4-FFF2-40B4-BE49-F238E27FC236}">
                    <a16:creationId xmlns:a16="http://schemas.microsoft.com/office/drawing/2014/main" id="{EA8917C9-BDB4-2E50-3202-55A5439EF93E}"/>
                  </a:ext>
                </a:extLst>
              </p:cNvPr>
              <p:cNvSpPr/>
              <p:nvPr/>
            </p:nvSpPr>
            <p:spPr>
              <a:xfrm>
                <a:off x="3714913" y="2576928"/>
                <a:ext cx="1908000" cy="576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Logistic Regression</a:t>
                </a:r>
              </a:p>
            </p:txBody>
          </p:sp>
        </p:grpSp>
        <p:grpSp>
          <p:nvGrpSpPr>
            <p:cNvPr id="54" name="Gruppieren 53">
              <a:extLst>
                <a:ext uri="{FF2B5EF4-FFF2-40B4-BE49-F238E27FC236}">
                  <a16:creationId xmlns:a16="http://schemas.microsoft.com/office/drawing/2014/main" id="{EB575D6E-CA45-A7A1-48BD-6B2AE5C385A6}"/>
                </a:ext>
              </a:extLst>
            </p:cNvPr>
            <p:cNvGrpSpPr/>
            <p:nvPr/>
          </p:nvGrpSpPr>
          <p:grpSpPr>
            <a:xfrm>
              <a:off x="1080000" y="3548539"/>
              <a:ext cx="1908000" cy="1008183"/>
              <a:chOff x="1080000" y="3482280"/>
              <a:chExt cx="1908000" cy="1008183"/>
            </a:xfrm>
          </p:grpSpPr>
          <p:sp>
            <p:nvSpPr>
              <p:cNvPr id="26" name="Rechteck: abgerundete Ecken 25">
                <a:extLst>
                  <a:ext uri="{FF2B5EF4-FFF2-40B4-BE49-F238E27FC236}">
                    <a16:creationId xmlns:a16="http://schemas.microsoft.com/office/drawing/2014/main" id="{28F89726-2FD5-2194-3708-37871DCD31A4}"/>
                  </a:ext>
                </a:extLst>
              </p:cNvPr>
              <p:cNvSpPr/>
              <p:nvPr/>
            </p:nvSpPr>
            <p:spPr>
              <a:xfrm>
                <a:off x="1080000" y="3482280"/>
                <a:ext cx="1908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Tree-Based</a:t>
                </a:r>
                <a:endParaRPr lang="en-US" sz="1600">
                  <a:solidFill>
                    <a:srgbClr val="003056"/>
                  </a:solidFill>
                </a:endParaRPr>
              </a:p>
            </p:txBody>
          </p:sp>
          <p:sp>
            <p:nvSpPr>
              <p:cNvPr id="27" name="Rechteck: abgerundete Ecken 26">
                <a:extLst>
                  <a:ext uri="{FF2B5EF4-FFF2-40B4-BE49-F238E27FC236}">
                    <a16:creationId xmlns:a16="http://schemas.microsoft.com/office/drawing/2014/main" id="{8283A4E9-4898-6081-3E61-0A94007D54E2}"/>
                  </a:ext>
                </a:extLst>
              </p:cNvPr>
              <p:cNvSpPr/>
              <p:nvPr/>
            </p:nvSpPr>
            <p:spPr>
              <a:xfrm>
                <a:off x="1080000" y="3914463"/>
                <a:ext cx="1908000" cy="576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Decision Trees</a:t>
                </a:r>
              </a:p>
              <a:p>
                <a:pPr algn="ctr"/>
                <a:r>
                  <a:rPr lang="en-US" sz="1600">
                    <a:solidFill>
                      <a:srgbClr val="003056"/>
                    </a:solidFill>
                  </a:rPr>
                  <a:t>Random Forests</a:t>
                </a:r>
              </a:p>
            </p:txBody>
          </p:sp>
        </p:grpSp>
        <p:grpSp>
          <p:nvGrpSpPr>
            <p:cNvPr id="55" name="Gruppieren 54">
              <a:extLst>
                <a:ext uri="{FF2B5EF4-FFF2-40B4-BE49-F238E27FC236}">
                  <a16:creationId xmlns:a16="http://schemas.microsoft.com/office/drawing/2014/main" id="{8C47B80F-4A7D-5491-E463-A5C37D461F1A}"/>
                </a:ext>
              </a:extLst>
            </p:cNvPr>
            <p:cNvGrpSpPr/>
            <p:nvPr/>
          </p:nvGrpSpPr>
          <p:grpSpPr>
            <a:xfrm>
              <a:off x="3714913" y="3548539"/>
              <a:ext cx="1908000" cy="1008183"/>
              <a:chOff x="3714913" y="3482280"/>
              <a:chExt cx="1908000" cy="1008183"/>
            </a:xfrm>
          </p:grpSpPr>
          <p:sp>
            <p:nvSpPr>
              <p:cNvPr id="29" name="Rechteck: abgerundete Ecken 28">
                <a:extLst>
                  <a:ext uri="{FF2B5EF4-FFF2-40B4-BE49-F238E27FC236}">
                    <a16:creationId xmlns:a16="http://schemas.microsoft.com/office/drawing/2014/main" id="{00D121B6-8B19-FB6E-203D-260240EC790B}"/>
                  </a:ext>
                </a:extLst>
              </p:cNvPr>
              <p:cNvSpPr/>
              <p:nvPr/>
            </p:nvSpPr>
            <p:spPr>
              <a:xfrm>
                <a:off x="3714913" y="3482280"/>
                <a:ext cx="1908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Probabilistic</a:t>
                </a:r>
                <a:endParaRPr lang="en-US" sz="1600">
                  <a:solidFill>
                    <a:srgbClr val="003056"/>
                  </a:solidFill>
                </a:endParaRPr>
              </a:p>
            </p:txBody>
          </p:sp>
          <p:sp>
            <p:nvSpPr>
              <p:cNvPr id="30" name="Rechteck: abgerundete Ecken 29">
                <a:extLst>
                  <a:ext uri="{FF2B5EF4-FFF2-40B4-BE49-F238E27FC236}">
                    <a16:creationId xmlns:a16="http://schemas.microsoft.com/office/drawing/2014/main" id="{C61EC9EF-EC8B-7748-05E4-56F51DA76A26}"/>
                  </a:ext>
                </a:extLst>
              </p:cNvPr>
              <p:cNvSpPr/>
              <p:nvPr/>
            </p:nvSpPr>
            <p:spPr>
              <a:xfrm>
                <a:off x="3714913" y="3914463"/>
                <a:ext cx="1908000" cy="576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Naïve Bayes</a:t>
                </a:r>
              </a:p>
            </p:txBody>
          </p:sp>
        </p:grpSp>
        <p:grpSp>
          <p:nvGrpSpPr>
            <p:cNvPr id="52" name="Gruppieren 51">
              <a:extLst>
                <a:ext uri="{FF2B5EF4-FFF2-40B4-BE49-F238E27FC236}">
                  <a16:creationId xmlns:a16="http://schemas.microsoft.com/office/drawing/2014/main" id="{A9C8211D-621F-0EFC-7E22-85B17D2CD581}"/>
                </a:ext>
              </a:extLst>
            </p:cNvPr>
            <p:cNvGrpSpPr/>
            <p:nvPr/>
          </p:nvGrpSpPr>
          <p:grpSpPr>
            <a:xfrm>
              <a:off x="1080000" y="4778802"/>
              <a:ext cx="1908000" cy="1008183"/>
              <a:chOff x="1080000" y="4778802"/>
              <a:chExt cx="1908000" cy="1008183"/>
            </a:xfrm>
          </p:grpSpPr>
          <p:sp>
            <p:nvSpPr>
              <p:cNvPr id="33" name="Rechteck: abgerundete Ecken 32">
                <a:extLst>
                  <a:ext uri="{FF2B5EF4-FFF2-40B4-BE49-F238E27FC236}">
                    <a16:creationId xmlns:a16="http://schemas.microsoft.com/office/drawing/2014/main" id="{B41BEB73-6BC1-4EA9-CEE4-EE3649B801A1}"/>
                  </a:ext>
                </a:extLst>
              </p:cNvPr>
              <p:cNvSpPr/>
              <p:nvPr/>
            </p:nvSpPr>
            <p:spPr>
              <a:xfrm>
                <a:off x="1080000" y="4778802"/>
                <a:ext cx="1908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Ensemble Methods</a:t>
                </a:r>
                <a:endParaRPr lang="en-US" sz="1600">
                  <a:solidFill>
                    <a:srgbClr val="003056"/>
                  </a:solidFill>
                </a:endParaRPr>
              </a:p>
            </p:txBody>
          </p:sp>
          <p:sp>
            <p:nvSpPr>
              <p:cNvPr id="37" name="Rechteck: abgerundete Ecken 36">
                <a:extLst>
                  <a:ext uri="{FF2B5EF4-FFF2-40B4-BE49-F238E27FC236}">
                    <a16:creationId xmlns:a16="http://schemas.microsoft.com/office/drawing/2014/main" id="{D4DD33E0-3023-407A-1B03-909239471463}"/>
                  </a:ext>
                </a:extLst>
              </p:cNvPr>
              <p:cNvSpPr/>
              <p:nvPr/>
            </p:nvSpPr>
            <p:spPr>
              <a:xfrm>
                <a:off x="1080000" y="5210985"/>
                <a:ext cx="1908000" cy="576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Bagging</a:t>
                </a:r>
              </a:p>
              <a:p>
                <a:pPr algn="ctr"/>
                <a:r>
                  <a:rPr lang="en-US" sz="1600">
                    <a:solidFill>
                      <a:srgbClr val="003056"/>
                    </a:solidFill>
                  </a:rPr>
                  <a:t>Boosting</a:t>
                </a:r>
              </a:p>
            </p:txBody>
          </p:sp>
        </p:grpSp>
        <p:grpSp>
          <p:nvGrpSpPr>
            <p:cNvPr id="51" name="Gruppieren 50">
              <a:extLst>
                <a:ext uri="{FF2B5EF4-FFF2-40B4-BE49-F238E27FC236}">
                  <a16:creationId xmlns:a16="http://schemas.microsoft.com/office/drawing/2014/main" id="{D921A4AA-6DA1-0729-85A4-6F431DAD9D5A}"/>
                </a:ext>
              </a:extLst>
            </p:cNvPr>
            <p:cNvGrpSpPr/>
            <p:nvPr/>
          </p:nvGrpSpPr>
          <p:grpSpPr>
            <a:xfrm>
              <a:off x="3714913" y="4778802"/>
              <a:ext cx="1908000" cy="1008183"/>
              <a:chOff x="3714913" y="4778802"/>
              <a:chExt cx="1908000" cy="1008183"/>
            </a:xfrm>
          </p:grpSpPr>
          <p:sp>
            <p:nvSpPr>
              <p:cNvPr id="40" name="Rechteck: abgerundete Ecken 39">
                <a:extLst>
                  <a:ext uri="{FF2B5EF4-FFF2-40B4-BE49-F238E27FC236}">
                    <a16:creationId xmlns:a16="http://schemas.microsoft.com/office/drawing/2014/main" id="{B9101073-1585-1605-5957-E6ACFD473515}"/>
                  </a:ext>
                </a:extLst>
              </p:cNvPr>
              <p:cNvSpPr/>
              <p:nvPr/>
            </p:nvSpPr>
            <p:spPr>
              <a:xfrm>
                <a:off x="3714913" y="4778802"/>
                <a:ext cx="1908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Kernel-Based</a:t>
                </a:r>
                <a:endParaRPr lang="en-US" sz="1600">
                  <a:solidFill>
                    <a:srgbClr val="003056"/>
                  </a:solidFill>
                </a:endParaRPr>
              </a:p>
            </p:txBody>
          </p:sp>
          <p:sp>
            <p:nvSpPr>
              <p:cNvPr id="42" name="Rechteck: abgerundete Ecken 41">
                <a:extLst>
                  <a:ext uri="{FF2B5EF4-FFF2-40B4-BE49-F238E27FC236}">
                    <a16:creationId xmlns:a16="http://schemas.microsoft.com/office/drawing/2014/main" id="{6DE6A397-D59F-5574-B954-BAE0DE7BAB79}"/>
                  </a:ext>
                </a:extLst>
              </p:cNvPr>
              <p:cNvSpPr/>
              <p:nvPr/>
            </p:nvSpPr>
            <p:spPr>
              <a:xfrm>
                <a:off x="3714913" y="5210985"/>
                <a:ext cx="1908000" cy="576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Support Vector Machines</a:t>
                </a:r>
              </a:p>
            </p:txBody>
          </p:sp>
        </p:grpSp>
      </p:grpSp>
      <p:cxnSp>
        <p:nvCxnSpPr>
          <p:cNvPr id="45" name="Gerader Verbinder 44">
            <a:extLst>
              <a:ext uri="{FF2B5EF4-FFF2-40B4-BE49-F238E27FC236}">
                <a16:creationId xmlns:a16="http://schemas.microsoft.com/office/drawing/2014/main" id="{FB723571-8381-0FBA-482B-525E54140956}"/>
              </a:ext>
            </a:extLst>
          </p:cNvPr>
          <p:cNvCxnSpPr>
            <a:cxnSpLocks/>
          </p:cNvCxnSpPr>
          <p:nvPr/>
        </p:nvCxnSpPr>
        <p:spPr>
          <a:xfrm>
            <a:off x="6097588" y="1634400"/>
            <a:ext cx="1" cy="4284000"/>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Inhaltsplatzhalter 9">
            <a:extLst>
              <a:ext uri="{FF2B5EF4-FFF2-40B4-BE49-F238E27FC236}">
                <a16:creationId xmlns:a16="http://schemas.microsoft.com/office/drawing/2014/main" id="{C888E9AA-608B-8D1E-E005-1B688A785B16}"/>
              </a:ext>
            </a:extLst>
          </p:cNvPr>
          <p:cNvSpPr txBox="1">
            <a:spLocks/>
          </p:cNvSpPr>
          <p:nvPr/>
        </p:nvSpPr>
        <p:spPr>
          <a:xfrm>
            <a:off x="6572261" y="1846800"/>
            <a:ext cx="4542915" cy="358136"/>
          </a:xfrm>
          <a:prstGeom prst="rect">
            <a:avLst/>
          </a:prstGeom>
        </p:spPr>
        <p:txBody>
          <a:bodyPr vert="horz" lIns="0" tIns="0" rIns="0" bIns="0" rtlCol="0" anchor="t">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t>Model Selection</a:t>
            </a:r>
          </a:p>
        </p:txBody>
      </p:sp>
      <p:sp>
        <p:nvSpPr>
          <p:cNvPr id="62" name="Inhaltsplatzhalter 5">
            <a:extLst>
              <a:ext uri="{FF2B5EF4-FFF2-40B4-BE49-F238E27FC236}">
                <a16:creationId xmlns:a16="http://schemas.microsoft.com/office/drawing/2014/main" id="{EA4DDD6A-69C1-16D0-BCD8-7A9877036D38}"/>
              </a:ext>
            </a:extLst>
          </p:cNvPr>
          <p:cNvSpPr txBox="1">
            <a:spLocks/>
          </p:cNvSpPr>
          <p:nvPr/>
        </p:nvSpPr>
        <p:spPr>
          <a:xfrm>
            <a:off x="1080000" y="2318275"/>
            <a:ext cx="4542914" cy="3468710"/>
          </a:xfrm>
          <a:prstGeom prst="rect">
            <a:avLst/>
          </a:prstGeom>
        </p:spPr>
        <p:txBody>
          <a:bodyPr lIns="0" tIns="0" rIns="0" bIns="0">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a:t>Majority Class Prediction</a:t>
            </a:r>
          </a:p>
          <a:p>
            <a:pPr marL="266700" indent="-180975">
              <a:spcBef>
                <a:spcPts val="0"/>
              </a:spcBef>
            </a:pPr>
            <a:r>
              <a:rPr lang="en-US" sz="1600"/>
              <a:t>Always predicts the most common class</a:t>
            </a:r>
          </a:p>
          <a:p>
            <a:pPr marL="541338" indent="-180975">
              <a:spcBef>
                <a:spcPts val="0"/>
              </a:spcBef>
            </a:pPr>
            <a:r>
              <a:rPr lang="en-US" sz="1400"/>
              <a:t>Predict </a:t>
            </a:r>
            <a:r>
              <a:rPr lang="en-US" sz="1400" i="1"/>
              <a:t>No Diabetes</a:t>
            </a:r>
            <a:r>
              <a:rPr lang="en-US" sz="1400"/>
              <a:t> with 100%</a:t>
            </a:r>
          </a:p>
          <a:p>
            <a:pPr marL="0" indent="0">
              <a:spcBef>
                <a:spcPts val="1200"/>
              </a:spcBef>
              <a:buNone/>
            </a:pPr>
            <a:r>
              <a:rPr lang="en-US" sz="1800" b="1"/>
              <a:t>Stratified Prediction</a:t>
            </a:r>
          </a:p>
          <a:p>
            <a:pPr marL="266700" indent="-180975">
              <a:spcBef>
                <a:spcPts val="0"/>
              </a:spcBef>
              <a:tabLst>
                <a:tab pos="180975" algn="l"/>
              </a:tabLst>
            </a:pPr>
            <a:r>
              <a:rPr lang="en-US" sz="1600"/>
              <a:t>Random predictions for each instance based on observed class distributions</a:t>
            </a:r>
          </a:p>
          <a:p>
            <a:pPr marL="541338" indent="-180975">
              <a:spcBef>
                <a:spcPts val="0"/>
              </a:spcBef>
            </a:pPr>
            <a:r>
              <a:rPr lang="en-US" sz="1400"/>
              <a:t>Predict </a:t>
            </a:r>
            <a:r>
              <a:rPr lang="en-US" sz="1400" i="1"/>
              <a:t>No Diabetes</a:t>
            </a:r>
            <a:r>
              <a:rPr lang="en-US" sz="1400"/>
              <a:t> with 86%</a:t>
            </a:r>
          </a:p>
          <a:p>
            <a:pPr marL="541338" indent="-180975">
              <a:spcBef>
                <a:spcPts val="0"/>
              </a:spcBef>
            </a:pPr>
            <a:r>
              <a:rPr lang="en-US" sz="1400"/>
              <a:t>Predict </a:t>
            </a:r>
            <a:r>
              <a:rPr lang="en-US" sz="1400" i="1"/>
              <a:t>Diabetes</a:t>
            </a:r>
            <a:r>
              <a:rPr lang="en-US" sz="1400"/>
              <a:t> with 14%</a:t>
            </a:r>
          </a:p>
          <a:p>
            <a:pPr marL="0" indent="0">
              <a:spcBef>
                <a:spcPts val="1200"/>
              </a:spcBef>
              <a:buNone/>
            </a:pPr>
            <a:r>
              <a:rPr lang="en-US" sz="1800" b="1"/>
              <a:t>Highest Correlation Prediction</a:t>
            </a:r>
          </a:p>
          <a:p>
            <a:pPr marL="266700" indent="-180975">
              <a:spcBef>
                <a:spcPts val="0"/>
              </a:spcBef>
            </a:pPr>
            <a:r>
              <a:rPr lang="en-US" sz="1600"/>
              <a:t>Use feature with highest correlation to target variable for prediction</a:t>
            </a:r>
          </a:p>
          <a:p>
            <a:pPr marL="541338" indent="-180975">
              <a:spcBef>
                <a:spcPts val="0"/>
              </a:spcBef>
            </a:pPr>
            <a:r>
              <a:rPr lang="en-US" sz="1400"/>
              <a:t>Threshold to distinguish between classes</a:t>
            </a:r>
          </a:p>
        </p:txBody>
      </p:sp>
    </p:spTree>
    <p:extLst>
      <p:ext uri="{BB962C8B-B14F-4D97-AF65-F5344CB8AC3E}">
        <p14:creationId xmlns:p14="http://schemas.microsoft.com/office/powerpoint/2010/main" val="1938840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150F0A1-2C56-0B2D-0F61-89E9FCEED88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791E0FA-4106-1BA1-024A-A9CE208D2AB7}"/>
              </a:ext>
            </a:extLst>
          </p:cNvPr>
          <p:cNvSpPr>
            <a:spLocks noGrp="1"/>
          </p:cNvSpPr>
          <p:nvPr>
            <p:ph type="title"/>
          </p:nvPr>
        </p:nvSpPr>
        <p:spPr/>
        <p:txBody>
          <a:bodyPr/>
          <a:lstStyle/>
          <a:p>
            <a:r>
              <a:rPr lang="en-US"/>
              <a:t>Comparing and Evaluating the best Models of each Classifier</a:t>
            </a:r>
          </a:p>
        </p:txBody>
      </p:sp>
      <p:sp>
        <p:nvSpPr>
          <p:cNvPr id="4" name="Datumsplatzhalter 3">
            <a:extLst>
              <a:ext uri="{FF2B5EF4-FFF2-40B4-BE49-F238E27FC236}">
                <a16:creationId xmlns:a16="http://schemas.microsoft.com/office/drawing/2014/main" id="{86B52612-15E2-4A55-848E-342925CAB9B5}"/>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51E22950-5298-E882-5482-51C9359BE2C7}"/>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FBB544AB-5F40-B45F-6916-9A6EB359C6E5}"/>
              </a:ext>
            </a:extLst>
          </p:cNvPr>
          <p:cNvSpPr>
            <a:spLocks noGrp="1"/>
          </p:cNvSpPr>
          <p:nvPr>
            <p:ph type="sldNum" sz="quarter" idx="12"/>
          </p:nvPr>
        </p:nvSpPr>
        <p:spPr/>
        <p:txBody>
          <a:bodyPr/>
          <a:lstStyle/>
          <a:p>
            <a:fld id="{FC0CC166-4E39-43B8-AB91-BDD1C4C9E224}" type="slidenum">
              <a:rPr lang="de-DE" smtClean="0"/>
              <a:t>28</a:t>
            </a:fld>
            <a:endParaRPr lang="de-DE"/>
          </a:p>
        </p:txBody>
      </p:sp>
      <p:graphicFrame>
        <p:nvGraphicFramePr>
          <p:cNvPr id="10" name="Inhaltsplatzhalter 9">
            <a:extLst>
              <a:ext uri="{FF2B5EF4-FFF2-40B4-BE49-F238E27FC236}">
                <a16:creationId xmlns:a16="http://schemas.microsoft.com/office/drawing/2014/main" id="{7951B8CD-E32C-6CF1-38D9-8F5B6768F23A}"/>
              </a:ext>
            </a:extLst>
          </p:cNvPr>
          <p:cNvGraphicFramePr>
            <a:graphicFrameLocks noGrp="1"/>
          </p:cNvGraphicFramePr>
          <p:nvPr>
            <p:ph sz="half" idx="1"/>
            <p:extLst>
              <p:ext uri="{D42A27DB-BD31-4B8C-83A1-F6EECF244321}">
                <p14:modId xmlns:p14="http://schemas.microsoft.com/office/powerpoint/2010/main" val="1178541728"/>
              </p:ext>
            </p:extLst>
          </p:nvPr>
        </p:nvGraphicFramePr>
        <p:xfrm>
          <a:off x="905966" y="1846800"/>
          <a:ext cx="10383243" cy="3591560"/>
        </p:xfrm>
        <a:graphic>
          <a:graphicData uri="http://schemas.openxmlformats.org/drawingml/2006/table">
            <a:tbl>
              <a:tblPr firstRow="1" bandRow="1">
                <a:tableStyleId>{125E5076-3810-47DD-B79F-674D7AD40C01}</a:tableStyleId>
              </a:tblPr>
              <a:tblGrid>
                <a:gridCol w="1206500">
                  <a:extLst>
                    <a:ext uri="{9D8B030D-6E8A-4147-A177-3AD203B41FA5}">
                      <a16:colId xmlns:a16="http://schemas.microsoft.com/office/drawing/2014/main" val="1393249637"/>
                    </a:ext>
                  </a:extLst>
                </a:gridCol>
                <a:gridCol w="1048699">
                  <a:extLst>
                    <a:ext uri="{9D8B030D-6E8A-4147-A177-3AD203B41FA5}">
                      <a16:colId xmlns:a16="http://schemas.microsoft.com/office/drawing/2014/main" val="215596344"/>
                    </a:ext>
                  </a:extLst>
                </a:gridCol>
                <a:gridCol w="1257179">
                  <a:extLst>
                    <a:ext uri="{9D8B030D-6E8A-4147-A177-3AD203B41FA5}">
                      <a16:colId xmlns:a16="http://schemas.microsoft.com/office/drawing/2014/main" val="2888684701"/>
                    </a:ext>
                  </a:extLst>
                </a:gridCol>
                <a:gridCol w="1235701">
                  <a:extLst>
                    <a:ext uri="{9D8B030D-6E8A-4147-A177-3AD203B41FA5}">
                      <a16:colId xmlns:a16="http://schemas.microsoft.com/office/drawing/2014/main" val="3682865347"/>
                    </a:ext>
                  </a:extLst>
                </a:gridCol>
                <a:gridCol w="939194">
                  <a:extLst>
                    <a:ext uri="{9D8B030D-6E8A-4147-A177-3AD203B41FA5}">
                      <a16:colId xmlns:a16="http://schemas.microsoft.com/office/drawing/2014/main" val="2982109229"/>
                    </a:ext>
                  </a:extLst>
                </a:gridCol>
                <a:gridCol w="1085140">
                  <a:extLst>
                    <a:ext uri="{9D8B030D-6E8A-4147-A177-3AD203B41FA5}">
                      <a16:colId xmlns:a16="http://schemas.microsoft.com/office/drawing/2014/main" val="1745678458"/>
                    </a:ext>
                  </a:extLst>
                </a:gridCol>
                <a:gridCol w="793248">
                  <a:extLst>
                    <a:ext uri="{9D8B030D-6E8A-4147-A177-3AD203B41FA5}">
                      <a16:colId xmlns:a16="http://schemas.microsoft.com/office/drawing/2014/main" val="326652569"/>
                    </a:ext>
                  </a:extLst>
                </a:gridCol>
                <a:gridCol w="939194">
                  <a:extLst>
                    <a:ext uri="{9D8B030D-6E8A-4147-A177-3AD203B41FA5}">
                      <a16:colId xmlns:a16="http://schemas.microsoft.com/office/drawing/2014/main" val="1262593624"/>
                    </a:ext>
                  </a:extLst>
                </a:gridCol>
                <a:gridCol w="939194">
                  <a:extLst>
                    <a:ext uri="{9D8B030D-6E8A-4147-A177-3AD203B41FA5}">
                      <a16:colId xmlns:a16="http://schemas.microsoft.com/office/drawing/2014/main" val="2331975823"/>
                    </a:ext>
                  </a:extLst>
                </a:gridCol>
                <a:gridCol w="939194">
                  <a:extLst>
                    <a:ext uri="{9D8B030D-6E8A-4147-A177-3AD203B41FA5}">
                      <a16:colId xmlns:a16="http://schemas.microsoft.com/office/drawing/2014/main" val="3530298472"/>
                    </a:ext>
                  </a:extLst>
                </a:gridCol>
              </a:tblGrid>
              <a:tr h="370840">
                <a:tc>
                  <a:txBody>
                    <a:bodyPr/>
                    <a:lstStyle/>
                    <a:p>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Baseline </a:t>
                      </a:r>
                      <a:r>
                        <a:rPr lang="de-DE" sz="1600" err="1"/>
                        <a:t>Stratified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50000"/>
                      </a:schemeClr>
                    </a:solidFill>
                  </a:tcPr>
                </a:tc>
                <a:tc>
                  <a:txBody>
                    <a:bodyPr/>
                    <a:lstStyle/>
                    <a:p>
                      <a:pPr algn="ctr"/>
                      <a:r>
                        <a:rPr lang="de-DE" sz="1600"/>
                        <a:t>Logistic Regression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Decision Tree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Random Forest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AdaBoost Tree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SVM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KNN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Nearest Centroid</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Naive Bayes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extLst>
                  <a:ext uri="{0D108BD9-81ED-4DB2-BD59-A6C34878D82A}">
                    <a16:rowId xmlns:a16="http://schemas.microsoft.com/office/drawing/2014/main" val="658831306"/>
                  </a:ext>
                </a:extLst>
              </a:tr>
              <a:tr h="370840">
                <a:tc>
                  <a:txBody>
                    <a:bodyPr/>
                    <a:lstStyle/>
                    <a:p>
                      <a:r>
                        <a:rPr lang="de-DE" b="0">
                          <a:solidFill>
                            <a:srgbClr val="003056"/>
                          </a:solidFill>
                        </a:rPr>
                        <a:t>Accuracy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i="1">
                          <a:solidFill>
                            <a:schemeClr val="tx1"/>
                          </a:solidFill>
                          <a:effectLst/>
                        </a:rPr>
                        <a:t>0.7343</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0.728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0.7535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0.7467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0.4792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0.7433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0.6902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0.7356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959317997"/>
                  </a:ext>
                </a:extLst>
              </a:tr>
              <a:tr h="370840">
                <a:tc>
                  <a:txBody>
                    <a:bodyPr/>
                    <a:lstStyle/>
                    <a:p>
                      <a:r>
                        <a:rPr lang="de-DE" b="0">
                          <a:solidFill>
                            <a:srgbClr val="003056"/>
                          </a:solidFill>
                        </a:rPr>
                        <a:t>Precision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a:r>
                        <a:rPr lang="en-DE" sz="1600" i="1">
                          <a:solidFill>
                            <a:schemeClr val="tx1"/>
                          </a:solidFill>
                          <a:effectLst/>
                        </a:rPr>
                        <a:t>0.8419</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0.9431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0.9428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0.9341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0.9303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0.9354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602992996"/>
                  </a:ext>
                </a:extLst>
              </a:tr>
              <a:tr h="370840">
                <a:tc>
                  <a:txBody>
                    <a:bodyPr/>
                    <a:lstStyle/>
                    <a:p>
                      <a:r>
                        <a:rPr lang="de-DE" b="0">
                          <a:solidFill>
                            <a:srgbClr val="003056"/>
                          </a:solidFill>
                        </a:rPr>
                        <a:t>Precision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i="1">
                          <a:solidFill>
                            <a:schemeClr val="tx1"/>
                          </a:solidFill>
                          <a:effectLst/>
                        </a:rPr>
                        <a:t>0.1547</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0.3395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0.3153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0.3583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0.3507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0.1857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0.3448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0.3051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0.3411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2422891630"/>
                  </a:ext>
                </a:extLst>
              </a:tr>
              <a:tr h="370840">
                <a:tc>
                  <a:txBody>
                    <a:bodyPr/>
                    <a:lstStyle/>
                    <a:p>
                      <a:r>
                        <a:rPr lang="de-DE" b="0">
                          <a:solidFill>
                            <a:srgbClr val="003056"/>
                          </a:solidFill>
                        </a:rPr>
                        <a:t>Recall 0</a:t>
                      </a:r>
                    </a:p>
                    <a:p>
                      <a:pPr lvl="0">
                        <a:buNone/>
                      </a:pPr>
                      <a:r>
                        <a:rPr lang="de-DE" sz="1400" b="0">
                          <a:solidFill>
                            <a:srgbClr val="003056"/>
                          </a:solidFill>
                        </a:rPr>
                        <a:t>(specificity)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1" kern="1200">
                          <a:solidFill>
                            <a:schemeClr val="tx1"/>
                          </a:solidFill>
                          <a:effectLst/>
                          <a:latin typeface="+mn-lt"/>
                          <a:ea typeface="+mn-ea"/>
                          <a:cs typeface="+mn-cs"/>
                        </a:rPr>
                        <a:t>0.8429</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0.7205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0.684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0.7611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0.4415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0.7516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0.6779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2038729304"/>
                  </a:ext>
                </a:extLst>
              </a:tr>
              <a:tr h="370840">
                <a:tc>
                  <a:txBody>
                    <a:bodyPr/>
                    <a:lstStyle/>
                    <a:p>
                      <a:r>
                        <a:rPr lang="de-DE" b="0">
                          <a:solidFill>
                            <a:srgbClr val="003056"/>
                          </a:solidFill>
                        </a:rPr>
                        <a:t>Recall 1 </a:t>
                      </a:r>
                      <a:r>
                        <a:rPr lang="de-DE" sz="1400" b="0">
                          <a:solidFill>
                            <a:srgbClr val="003056"/>
                          </a:solidFill>
                        </a:rPr>
                        <a:t>(sensitivity)</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0.1538</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0.7678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0.7781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0.7131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0.7132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0.7562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0.7279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1443475521"/>
                  </a:ext>
                </a:extLst>
              </a:tr>
              <a:tr h="370840">
                <a:tc>
                  <a:txBody>
                    <a:bodyPr/>
                    <a:lstStyle/>
                    <a:p>
                      <a:r>
                        <a:rPr lang="de-DE" b="0">
                          <a:solidFill>
                            <a:srgbClr val="003056"/>
                          </a:solidFill>
                        </a:rPr>
                        <a:t>F1-Score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1" kern="1200">
                          <a:solidFill>
                            <a:schemeClr val="tx1"/>
                          </a:solidFill>
                          <a:effectLst/>
                          <a:latin typeface="+mn-lt"/>
                          <a:ea typeface="+mn-ea"/>
                          <a:cs typeface="+mn-cs"/>
                        </a:rPr>
                        <a:t>0.8424</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0.817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0.7928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0.8388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0.8336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0.5882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0.8314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0.7866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0.8244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253124950"/>
                  </a:ext>
                </a:extLst>
              </a:tr>
              <a:tr h="370840">
                <a:tc>
                  <a:txBody>
                    <a:bodyPr/>
                    <a:lstStyle/>
                    <a:p>
                      <a:r>
                        <a:rPr lang="de-DE" b="0">
                          <a:solidFill>
                            <a:srgbClr val="003056"/>
                          </a:solidFill>
                        </a:rPr>
                        <a:t>F1-Score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0.1542</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DE" sz="1600" b="0" i="0" u="none" strike="noStrike">
                          <a:solidFill>
                            <a:schemeClr val="tx1"/>
                          </a:solidFill>
                          <a:effectLst/>
                          <a:latin typeface="Aptos Narrow" panose="020B0004020202020204" pitchFamily="34" charset="0"/>
                        </a:rPr>
                        <a:t>0.4708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0.4488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0.477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0.4702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0.2918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0.4617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0.4348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0.4645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3333747847"/>
                  </a:ext>
                </a:extLst>
              </a:tr>
            </a:tbl>
          </a:graphicData>
        </a:graphic>
      </p:graphicFrame>
      <p:sp>
        <p:nvSpPr>
          <p:cNvPr id="11" name="Textfeld 10">
            <a:extLst>
              <a:ext uri="{FF2B5EF4-FFF2-40B4-BE49-F238E27FC236}">
                <a16:creationId xmlns:a16="http://schemas.microsoft.com/office/drawing/2014/main" id="{4C90AC7B-A843-94EE-3D7C-15B06EC3562E}"/>
              </a:ext>
            </a:extLst>
          </p:cNvPr>
          <p:cNvSpPr txBox="1"/>
          <p:nvPr/>
        </p:nvSpPr>
        <p:spPr>
          <a:xfrm>
            <a:off x="1080000" y="5596491"/>
            <a:ext cx="3573506" cy="30777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de-DE" sz="1400">
                <a:solidFill>
                  <a:srgbClr val="7F7F7F"/>
                </a:solidFill>
                <a:ea typeface="Calibri"/>
                <a:cs typeface="Calibri"/>
              </a:rPr>
              <a:t>Classes: 0 (</a:t>
            </a:r>
            <a:r>
              <a:rPr lang="de-DE" sz="1400" err="1">
                <a:solidFill>
                  <a:srgbClr val="7F7F7F"/>
                </a:solidFill>
                <a:ea typeface="Calibri"/>
                <a:cs typeface="Calibri"/>
              </a:rPr>
              <a:t>no</a:t>
            </a:r>
            <a:r>
              <a:rPr lang="de-DE" sz="1400">
                <a:solidFill>
                  <a:srgbClr val="7F7F7F"/>
                </a:solidFill>
                <a:ea typeface="Calibri"/>
                <a:cs typeface="Calibri"/>
              </a:rPr>
              <a:t>-diabetes), 1 (</a:t>
            </a:r>
            <a:r>
              <a:rPr lang="de-DE" sz="1400" err="1">
                <a:solidFill>
                  <a:srgbClr val="7F7F7F"/>
                </a:solidFill>
                <a:ea typeface="Calibri"/>
                <a:cs typeface="Calibri"/>
              </a:rPr>
              <a:t>diabetes</a:t>
            </a:r>
            <a:r>
              <a:rPr lang="de-DE" sz="1400">
                <a:solidFill>
                  <a:srgbClr val="7F7F7F"/>
                </a:solidFill>
                <a:ea typeface="Calibri"/>
                <a:cs typeface="Calibri"/>
              </a:rPr>
              <a:t>)</a:t>
            </a:r>
            <a:endParaRPr lang="de-DE" sz="1400"/>
          </a:p>
        </p:txBody>
      </p:sp>
      <p:sp>
        <p:nvSpPr>
          <p:cNvPr id="3" name="Rechteck 2">
            <a:extLst>
              <a:ext uri="{FF2B5EF4-FFF2-40B4-BE49-F238E27FC236}">
                <a16:creationId xmlns:a16="http://schemas.microsoft.com/office/drawing/2014/main" id="{1CE7F2A0-B559-CA7A-A409-39E5743541CF}"/>
              </a:ext>
            </a:extLst>
          </p:cNvPr>
          <p:cNvSpPr/>
          <p:nvPr/>
        </p:nvSpPr>
        <p:spPr>
          <a:xfrm>
            <a:off x="285750" y="714375"/>
            <a:ext cx="4367756" cy="100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Too much </a:t>
            </a:r>
            <a:r>
              <a:rPr lang="en-US" err="1"/>
              <a:t>oder</a:t>
            </a:r>
            <a:r>
              <a:rPr lang="en-US"/>
              <a:t>? </a:t>
            </a:r>
            <a:r>
              <a:rPr lang="en-US" err="1"/>
              <a:t>Joa</a:t>
            </a:r>
            <a:r>
              <a:rPr lang="en-US"/>
              <a:t> </a:t>
            </a:r>
            <a:r>
              <a:rPr lang="en-US" err="1"/>
              <a:t>glaube</a:t>
            </a:r>
            <a:r>
              <a:rPr lang="en-US"/>
              <a:t> </a:t>
            </a:r>
            <a:r>
              <a:rPr lang="en-US" err="1"/>
              <a:t>schon</a:t>
            </a:r>
          </a:p>
          <a:p>
            <a:pPr algn="ctr"/>
            <a:r>
              <a:rPr lang="en-US"/>
              <a:t>Gut</a:t>
            </a:r>
          </a:p>
          <a:p>
            <a:pPr algn="ctr"/>
            <a:r>
              <a:rPr lang="en-US"/>
              <a:t>War </a:t>
            </a:r>
            <a:r>
              <a:rPr lang="en-US" err="1"/>
              <a:t>nen</a:t>
            </a:r>
            <a:r>
              <a:rPr lang="en-US"/>
              <a:t> </a:t>
            </a:r>
            <a:r>
              <a:rPr lang="en-US" err="1"/>
              <a:t>versuch</a:t>
            </a:r>
            <a:r>
              <a:rPr lang="en-US"/>
              <a:t> wert ;)</a:t>
            </a:r>
          </a:p>
        </p:txBody>
      </p:sp>
    </p:spTree>
    <p:extLst>
      <p:ext uri="{BB962C8B-B14F-4D97-AF65-F5344CB8AC3E}">
        <p14:creationId xmlns:p14="http://schemas.microsoft.com/office/powerpoint/2010/main" val="333491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137BC6C-AFFC-9F8B-FEF7-EE4004A3A48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F3B177-201E-39BA-60BF-811BEDA18115}"/>
              </a:ext>
            </a:extLst>
          </p:cNvPr>
          <p:cNvSpPr>
            <a:spLocks noGrp="1"/>
          </p:cNvSpPr>
          <p:nvPr>
            <p:ph type="title"/>
          </p:nvPr>
        </p:nvSpPr>
        <p:spPr/>
        <p:txBody>
          <a:bodyPr/>
          <a:lstStyle/>
          <a:p>
            <a:r>
              <a:rPr lang="en-US"/>
              <a:t>Comparison and Evaluation</a:t>
            </a:r>
            <a:br>
              <a:rPr lang="en-US"/>
            </a:br>
            <a:r>
              <a:rPr lang="en-US"/>
              <a:t>of the Best Models of Each Classifier</a:t>
            </a:r>
            <a:endParaRPr lang="en-US" b="0"/>
          </a:p>
          <a:p>
            <a:endParaRPr lang="en-US">
              <a:ea typeface="Calibri"/>
              <a:cs typeface="Calibri"/>
            </a:endParaRPr>
          </a:p>
        </p:txBody>
      </p:sp>
      <p:sp>
        <p:nvSpPr>
          <p:cNvPr id="4" name="Datumsplatzhalter 3">
            <a:extLst>
              <a:ext uri="{FF2B5EF4-FFF2-40B4-BE49-F238E27FC236}">
                <a16:creationId xmlns:a16="http://schemas.microsoft.com/office/drawing/2014/main" id="{29D30AEC-51DE-B8F7-141E-18CC589C5493}"/>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FDE8EAF9-BD40-2976-EEC8-8FDBA755AC41}"/>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56ADCCC0-7393-F602-3AF9-65BA44D0E784}"/>
              </a:ext>
            </a:extLst>
          </p:cNvPr>
          <p:cNvSpPr>
            <a:spLocks noGrp="1"/>
          </p:cNvSpPr>
          <p:nvPr>
            <p:ph type="sldNum" sz="quarter" idx="12"/>
          </p:nvPr>
        </p:nvSpPr>
        <p:spPr/>
        <p:txBody>
          <a:bodyPr/>
          <a:lstStyle/>
          <a:p>
            <a:fld id="{FC0CC166-4E39-43B8-AB91-BDD1C4C9E224}" type="slidenum">
              <a:rPr lang="de-DE" smtClean="0"/>
              <a:t>29</a:t>
            </a:fld>
            <a:endParaRPr lang="de-DE"/>
          </a:p>
        </p:txBody>
      </p:sp>
      <p:graphicFrame>
        <p:nvGraphicFramePr>
          <p:cNvPr id="10" name="Inhaltsplatzhalter 9">
            <a:extLst>
              <a:ext uri="{FF2B5EF4-FFF2-40B4-BE49-F238E27FC236}">
                <a16:creationId xmlns:a16="http://schemas.microsoft.com/office/drawing/2014/main" id="{055D669E-C005-9673-99EB-C0B5A123B903}"/>
              </a:ext>
            </a:extLst>
          </p:cNvPr>
          <p:cNvGraphicFramePr>
            <a:graphicFrameLocks noGrp="1"/>
          </p:cNvGraphicFramePr>
          <p:nvPr>
            <p:ph sz="half" idx="1"/>
            <p:extLst>
              <p:ext uri="{D42A27DB-BD31-4B8C-83A1-F6EECF244321}">
                <p14:modId xmlns:p14="http://schemas.microsoft.com/office/powerpoint/2010/main" val="252871261"/>
              </p:ext>
            </p:extLst>
          </p:nvPr>
        </p:nvGraphicFramePr>
        <p:xfrm>
          <a:off x="436369" y="1846800"/>
          <a:ext cx="11322437" cy="3586480"/>
        </p:xfrm>
        <a:graphic>
          <a:graphicData uri="http://schemas.openxmlformats.org/drawingml/2006/table">
            <a:tbl>
              <a:tblPr firstRow="1" bandRow="1">
                <a:tableStyleId>{125E5076-3810-47DD-B79F-674D7AD40C01}</a:tableStyleId>
              </a:tblPr>
              <a:tblGrid>
                <a:gridCol w="1206500">
                  <a:extLst>
                    <a:ext uri="{9D8B030D-6E8A-4147-A177-3AD203B41FA5}">
                      <a16:colId xmlns:a16="http://schemas.microsoft.com/office/drawing/2014/main" val="1393249637"/>
                    </a:ext>
                  </a:extLst>
                </a:gridCol>
                <a:gridCol w="1048699">
                  <a:extLst>
                    <a:ext uri="{9D8B030D-6E8A-4147-A177-3AD203B41FA5}">
                      <a16:colId xmlns:a16="http://schemas.microsoft.com/office/drawing/2014/main" val="215596344"/>
                    </a:ext>
                  </a:extLst>
                </a:gridCol>
                <a:gridCol w="1257179">
                  <a:extLst>
                    <a:ext uri="{9D8B030D-6E8A-4147-A177-3AD203B41FA5}">
                      <a16:colId xmlns:a16="http://schemas.microsoft.com/office/drawing/2014/main" val="2888684701"/>
                    </a:ext>
                  </a:extLst>
                </a:gridCol>
                <a:gridCol w="1235701">
                  <a:extLst>
                    <a:ext uri="{9D8B030D-6E8A-4147-A177-3AD203B41FA5}">
                      <a16:colId xmlns:a16="http://schemas.microsoft.com/office/drawing/2014/main" val="3682865347"/>
                    </a:ext>
                  </a:extLst>
                </a:gridCol>
                <a:gridCol w="939194">
                  <a:extLst>
                    <a:ext uri="{9D8B030D-6E8A-4147-A177-3AD203B41FA5}">
                      <a16:colId xmlns:a16="http://schemas.microsoft.com/office/drawing/2014/main" val="2982109229"/>
                    </a:ext>
                  </a:extLst>
                </a:gridCol>
                <a:gridCol w="1085140">
                  <a:extLst>
                    <a:ext uri="{9D8B030D-6E8A-4147-A177-3AD203B41FA5}">
                      <a16:colId xmlns:a16="http://schemas.microsoft.com/office/drawing/2014/main" val="1745678458"/>
                    </a:ext>
                  </a:extLst>
                </a:gridCol>
                <a:gridCol w="793248">
                  <a:extLst>
                    <a:ext uri="{9D8B030D-6E8A-4147-A177-3AD203B41FA5}">
                      <a16:colId xmlns:a16="http://schemas.microsoft.com/office/drawing/2014/main" val="326652569"/>
                    </a:ext>
                  </a:extLst>
                </a:gridCol>
                <a:gridCol w="939194">
                  <a:extLst>
                    <a:ext uri="{9D8B030D-6E8A-4147-A177-3AD203B41FA5}">
                      <a16:colId xmlns:a16="http://schemas.microsoft.com/office/drawing/2014/main" val="1262593624"/>
                    </a:ext>
                  </a:extLst>
                </a:gridCol>
                <a:gridCol w="939194">
                  <a:extLst>
                    <a:ext uri="{9D8B030D-6E8A-4147-A177-3AD203B41FA5}">
                      <a16:colId xmlns:a16="http://schemas.microsoft.com/office/drawing/2014/main" val="2331975823"/>
                    </a:ext>
                  </a:extLst>
                </a:gridCol>
                <a:gridCol w="939194">
                  <a:extLst>
                    <a:ext uri="{9D8B030D-6E8A-4147-A177-3AD203B41FA5}">
                      <a16:colId xmlns:a16="http://schemas.microsoft.com/office/drawing/2014/main" val="3530298472"/>
                    </a:ext>
                  </a:extLst>
                </a:gridCol>
                <a:gridCol w="939194">
                  <a:extLst>
                    <a:ext uri="{9D8B030D-6E8A-4147-A177-3AD203B41FA5}">
                      <a16:colId xmlns:a16="http://schemas.microsoft.com/office/drawing/2014/main" val="3367820874"/>
                    </a:ext>
                  </a:extLst>
                </a:gridCol>
              </a:tblGrid>
              <a:tr h="370840">
                <a:tc>
                  <a:txBody>
                    <a:bodyPr/>
                    <a:lstStyle/>
                    <a:p>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Baseline </a:t>
                      </a:r>
                      <a:r>
                        <a:rPr lang="de-DE" sz="1600" err="1"/>
                        <a:t>Stratified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Logistic</a:t>
                      </a:r>
                      <a:r>
                        <a:rPr lang="de-DE" sz="1600"/>
                        <a:t> Regression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Decision</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Random Forest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AdaBoost</a:t>
                      </a:r>
                      <a:r>
                        <a:rPr lang="de-DE" sz="1600"/>
                        <a:t> </a:t>
                      </a:r>
                      <a:r>
                        <a:rPr lang="de-DE" sz="1600" err="1"/>
                        <a:t>Tree</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SVM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KNN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Nearest</a:t>
                      </a:r>
                      <a:r>
                        <a:rPr lang="de-DE" sz="1600"/>
                        <a:t> </a:t>
                      </a:r>
                      <a:r>
                        <a:rPr lang="de-DE" sz="1600" err="1"/>
                        <a:t>Centroid</a:t>
                      </a:r>
                      <a:endParaRPr lang="de-DE" sz="160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a:t>Naive Bayes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tc>
                  <a:txBody>
                    <a:bodyPr/>
                    <a:lstStyle/>
                    <a:p>
                      <a:pPr algn="ctr"/>
                      <a:r>
                        <a:rPr lang="de-DE" sz="1600" err="1"/>
                        <a:t>Neural</a:t>
                      </a:r>
                      <a:r>
                        <a:rPr lang="de-DE" sz="1600"/>
                        <a:t> Network</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056"/>
                    </a:solidFill>
                  </a:tcPr>
                </a:tc>
                <a:extLst>
                  <a:ext uri="{0D108BD9-81ED-4DB2-BD59-A6C34878D82A}">
                    <a16:rowId xmlns:a16="http://schemas.microsoft.com/office/drawing/2014/main" val="658831306"/>
                  </a:ext>
                </a:extLst>
              </a:tr>
              <a:tr h="370840">
                <a:tc>
                  <a:txBody>
                    <a:bodyPr/>
                    <a:lstStyle/>
                    <a:p>
                      <a:r>
                        <a:rPr lang="de-DE" b="0" err="1">
                          <a:solidFill>
                            <a:srgbClr val="003056"/>
                          </a:solidFill>
                        </a:rPr>
                        <a:t>Accuracy</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b="0" i="1">
                          <a:solidFill>
                            <a:schemeClr val="tx1"/>
                          </a:solidFill>
                          <a:effectLst/>
                        </a:rPr>
                        <a:t>0.7343</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0.7535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0.7467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0.4792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0.7433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0.6902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0.7356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0.7775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extLst>
                  <a:ext uri="{0D108BD9-81ED-4DB2-BD59-A6C34878D82A}">
                    <a16:rowId xmlns:a16="http://schemas.microsoft.com/office/drawing/2014/main" val="959317997"/>
                  </a:ext>
                </a:extLst>
              </a:tr>
              <a:tr h="370840">
                <a:tc>
                  <a:txBody>
                    <a:bodyPr/>
                    <a:lstStyle/>
                    <a:p>
                      <a:r>
                        <a:rPr lang="de-DE" b="0">
                          <a:solidFill>
                            <a:srgbClr val="003056"/>
                          </a:solidFill>
                        </a:rPr>
                        <a:t>Precision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a:r>
                        <a:rPr lang="en-DE" sz="1600" b="0" i="1">
                          <a:solidFill>
                            <a:schemeClr val="tx1"/>
                          </a:solidFill>
                          <a:effectLst/>
                        </a:rPr>
                        <a:t>0.8419</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0.9431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panose="020B0004020202020204" pitchFamily="34" charset="0"/>
                        </a:rPr>
                        <a:t>0.9428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0.9341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0.9335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0.9303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0.9354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0.9191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extLst>
                  <a:ext uri="{0D108BD9-81ED-4DB2-BD59-A6C34878D82A}">
                    <a16:rowId xmlns:a16="http://schemas.microsoft.com/office/drawing/2014/main" val="3602992996"/>
                  </a:ext>
                </a:extLst>
              </a:tr>
              <a:tr h="370840">
                <a:tc>
                  <a:txBody>
                    <a:bodyPr/>
                    <a:lstStyle/>
                    <a:p>
                      <a:r>
                        <a:rPr lang="de-DE" b="0">
                          <a:solidFill>
                            <a:srgbClr val="003056"/>
                          </a:solidFill>
                        </a:rPr>
                        <a:t>Precision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a:r>
                        <a:rPr lang="en-DE" sz="1600" b="0" i="1">
                          <a:solidFill>
                            <a:schemeClr val="tx1"/>
                          </a:solidFill>
                          <a:effectLst/>
                        </a:rPr>
                        <a:t>0.1547</a:t>
                      </a:r>
                    </a:p>
                  </a:txBody>
                  <a:tcPr marL="76200" marR="76200" marT="38100" marB="381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0.3395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0.3153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0.3583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0.3507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0.1857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0.3448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0.3051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0.3411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0.3753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extLst>
                  <a:ext uri="{0D108BD9-81ED-4DB2-BD59-A6C34878D82A}">
                    <a16:rowId xmlns:a16="http://schemas.microsoft.com/office/drawing/2014/main" val="2422891630"/>
                  </a:ext>
                </a:extLst>
              </a:tr>
              <a:tr h="370840">
                <a:tc>
                  <a:txBody>
                    <a:bodyPr/>
                    <a:lstStyle/>
                    <a:p>
                      <a:r>
                        <a:rPr lang="de-DE" b="0">
                          <a:solidFill>
                            <a:srgbClr val="003056"/>
                          </a:solidFill>
                        </a:rPr>
                        <a:t>Recall 0</a:t>
                      </a:r>
                    </a:p>
                    <a:p>
                      <a:pPr lvl="0">
                        <a:buNone/>
                      </a:pPr>
                      <a:r>
                        <a:rPr lang="de-DE" sz="1400" b="0">
                          <a:solidFill>
                            <a:srgbClr val="003056"/>
                          </a:solidFill>
                        </a:rPr>
                        <a:t>(</a:t>
                      </a:r>
                      <a:r>
                        <a:rPr lang="de-DE" sz="1400" b="0" err="1">
                          <a:solidFill>
                            <a:srgbClr val="003056"/>
                          </a:solidFill>
                        </a:rPr>
                        <a:t>specificity</a:t>
                      </a:r>
                      <a:r>
                        <a:rPr lang="de-DE" sz="1400" b="0">
                          <a:solidFill>
                            <a:srgbClr val="003056"/>
                          </a:solidFill>
                        </a:rPr>
                        <a:t>)</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1" i="1" kern="1200">
                          <a:solidFill>
                            <a:schemeClr val="tx1"/>
                          </a:solidFill>
                          <a:effectLst/>
                          <a:latin typeface="+mn-lt"/>
                          <a:ea typeface="+mn-ea"/>
                          <a:cs typeface="+mn-cs"/>
                        </a:rPr>
                        <a:t>0.8429</a:t>
                      </a:r>
                      <a:endParaRPr lang="en-DE" sz="1600" b="1"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0.7205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0.684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0.7611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0.753</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0.4415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0.7516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0.6779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0.737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0.8068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extLst>
                  <a:ext uri="{0D108BD9-81ED-4DB2-BD59-A6C34878D82A}">
                    <a16:rowId xmlns:a16="http://schemas.microsoft.com/office/drawing/2014/main" val="2038729304"/>
                  </a:ext>
                </a:extLst>
              </a:tr>
              <a:tr h="370840">
                <a:tc>
                  <a:txBody>
                    <a:bodyPr/>
                    <a:lstStyle/>
                    <a:p>
                      <a:r>
                        <a:rPr lang="de-DE" b="0">
                          <a:solidFill>
                            <a:srgbClr val="003056"/>
                          </a:solidFill>
                        </a:rPr>
                        <a:t>Recall 1 </a:t>
                      </a:r>
                      <a:r>
                        <a:rPr lang="de-DE" sz="1400" b="0">
                          <a:solidFill>
                            <a:srgbClr val="003056"/>
                          </a:solidFill>
                        </a:rPr>
                        <a:t>(</a:t>
                      </a:r>
                      <a:r>
                        <a:rPr lang="de-DE" sz="1400" b="0" err="1">
                          <a:solidFill>
                            <a:srgbClr val="003056"/>
                          </a:solidFill>
                        </a:rPr>
                        <a:t>sensitivity</a:t>
                      </a:r>
                      <a:r>
                        <a:rPr lang="de-DE" sz="1400" b="0">
                          <a:solidFill>
                            <a:srgbClr val="003056"/>
                          </a:solidFill>
                        </a:rPr>
                        <a:t>)</a:t>
                      </a:r>
                      <a:endParaRPr lang="de-DE" b="0">
                        <a:solidFill>
                          <a:srgbClr val="003056"/>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0.1538</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0.7678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0.7781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panose="020B0004020202020204" pitchFamily="34" charset="0"/>
                        </a:rPr>
                        <a:t>0.7131</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0.7132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0.6809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0.6988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0.7562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0.7279</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0.6205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1443475521"/>
                  </a:ext>
                </a:extLst>
              </a:tr>
              <a:tr h="370840">
                <a:tc>
                  <a:txBody>
                    <a:bodyPr/>
                    <a:lstStyle/>
                    <a:p>
                      <a:r>
                        <a:rPr lang="de-DE" b="0">
                          <a:solidFill>
                            <a:srgbClr val="003056"/>
                          </a:solidFill>
                        </a:rPr>
                        <a:t>F1-Score 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1" kern="1200">
                          <a:solidFill>
                            <a:schemeClr val="tx1"/>
                          </a:solidFill>
                          <a:effectLst/>
                          <a:latin typeface="+mn-lt"/>
                          <a:ea typeface="+mn-ea"/>
                          <a:cs typeface="+mn-cs"/>
                        </a:rPr>
                        <a:t>0.8424</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0.7928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0.8388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0.8336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0.5882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0.8314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0.7866</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algn="ctr" fontAlgn="b"/>
                      <a:r>
                        <a:rPr lang="en-DE" sz="1600" b="0" i="0" u="none" strike="noStrike">
                          <a:solidFill>
                            <a:schemeClr val="tx1"/>
                          </a:solidFill>
                          <a:effectLst/>
                          <a:latin typeface="Aptos Narrow" panose="020B0004020202020204" pitchFamily="34" charset="0"/>
                        </a:rPr>
                        <a:t>0.8244</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ACBB"/>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0.8593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extLst>
                  <a:ext uri="{0D108BD9-81ED-4DB2-BD59-A6C34878D82A}">
                    <a16:rowId xmlns:a16="http://schemas.microsoft.com/office/drawing/2014/main" val="3253124950"/>
                  </a:ext>
                </a:extLst>
              </a:tr>
              <a:tr h="0">
                <a:tc>
                  <a:txBody>
                    <a:bodyPr/>
                    <a:lstStyle/>
                    <a:p>
                      <a:r>
                        <a:rPr lang="de-DE" b="0">
                          <a:solidFill>
                            <a:srgbClr val="003056"/>
                          </a:solidFill>
                        </a:rPr>
                        <a:t>F1-Score 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1" kern="1200">
                          <a:solidFill>
                            <a:schemeClr val="tx1"/>
                          </a:solidFill>
                          <a:effectLst/>
                          <a:latin typeface="+mn-lt"/>
                          <a:ea typeface="+mn-ea"/>
                          <a:cs typeface="+mn-cs"/>
                        </a:rPr>
                        <a:t>0.1542</a:t>
                      </a:r>
                      <a:endParaRPr lang="en-DE" sz="1600" b="0" i="1" u="none" strike="noStrike">
                        <a:solidFill>
                          <a:schemeClr val="tx1"/>
                        </a:solidFill>
                        <a:effectLst/>
                        <a:latin typeface="Aptos Narrow" panose="020B0004020202020204" pitchFamily="34" charset="0"/>
                      </a:endParaRP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0.4708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0.4488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0.477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9694"/>
                    </a:solidFill>
                  </a:tcPr>
                </a:tc>
                <a:tc>
                  <a:txBody>
                    <a:bodyPr/>
                    <a:lstStyle/>
                    <a:p>
                      <a:pPr algn="ctr" fontAlgn="b"/>
                      <a:r>
                        <a:rPr lang="en-DE" sz="1600" b="0" i="0" u="none" strike="noStrike">
                          <a:solidFill>
                            <a:schemeClr val="tx1"/>
                          </a:solidFill>
                          <a:effectLst/>
                          <a:latin typeface="Aptos Narrow" panose="020B0004020202020204" pitchFamily="34" charset="0"/>
                        </a:rPr>
                        <a:t>0.4702</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0.2918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0.4617</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0.4348</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algn="ctr" fontAlgn="b"/>
                      <a:r>
                        <a:rPr lang="en-DE" sz="1600" b="0" i="0" u="none" strike="noStrike">
                          <a:solidFill>
                            <a:schemeClr val="tx1"/>
                          </a:solidFill>
                          <a:effectLst/>
                          <a:latin typeface="Aptos Narrow" panose="020B0004020202020204" pitchFamily="34" charset="0"/>
                        </a:rPr>
                        <a:t>0.4645</a:t>
                      </a:r>
                    </a:p>
                  </a:txBody>
                  <a:tcPr marL="9525"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tc>
                  <a:txBody>
                    <a:bodyPr/>
                    <a:lstStyle/>
                    <a:p>
                      <a:pPr marL="0" marR="0" lvl="0" indent="0" algn="ctr" defTabSz="914305" rtl="0" eaLnBrk="1" fontAlgn="auto" latinLnBrk="0" hangingPunct="1">
                        <a:lnSpc>
                          <a:spcPct val="100000"/>
                        </a:lnSpc>
                        <a:spcBef>
                          <a:spcPts val="0"/>
                        </a:spcBef>
                        <a:spcAft>
                          <a:spcPts val="0"/>
                        </a:spcAft>
                        <a:buClrTx/>
                        <a:buSzTx/>
                        <a:buFontTx/>
                        <a:buNone/>
                        <a:tabLst/>
                        <a:defRPr/>
                      </a:pPr>
                      <a:r>
                        <a:rPr lang="en-DE" sz="1600" b="0" kern="1200">
                          <a:solidFill>
                            <a:schemeClr val="tx1"/>
                          </a:solidFill>
                          <a:effectLst/>
                          <a:latin typeface="+mn-lt"/>
                          <a:ea typeface="+mn-ea"/>
                          <a:cs typeface="+mn-cs"/>
                        </a:rPr>
                        <a:t>0.4677</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CBD5"/>
                    </a:solidFill>
                  </a:tcPr>
                </a:tc>
                <a:extLst>
                  <a:ext uri="{0D108BD9-81ED-4DB2-BD59-A6C34878D82A}">
                    <a16:rowId xmlns:a16="http://schemas.microsoft.com/office/drawing/2014/main" val="3333747847"/>
                  </a:ext>
                </a:extLst>
              </a:tr>
            </a:tbl>
          </a:graphicData>
        </a:graphic>
      </p:graphicFrame>
      <p:sp>
        <p:nvSpPr>
          <p:cNvPr id="11" name="Textfeld 10">
            <a:extLst>
              <a:ext uri="{FF2B5EF4-FFF2-40B4-BE49-F238E27FC236}">
                <a16:creationId xmlns:a16="http://schemas.microsoft.com/office/drawing/2014/main" id="{38969A31-311D-D9DE-E524-62A00B379101}"/>
              </a:ext>
            </a:extLst>
          </p:cNvPr>
          <p:cNvSpPr txBox="1"/>
          <p:nvPr/>
        </p:nvSpPr>
        <p:spPr>
          <a:xfrm>
            <a:off x="1080000" y="5596491"/>
            <a:ext cx="3573506" cy="30777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de-DE" sz="1400">
                <a:solidFill>
                  <a:srgbClr val="7F7F7F"/>
                </a:solidFill>
                <a:ea typeface="Calibri"/>
                <a:cs typeface="Calibri"/>
              </a:rPr>
              <a:t>Classes: 0 (no-diabetes), 1 (</a:t>
            </a:r>
            <a:r>
              <a:rPr lang="de-DE" sz="1400" err="1">
                <a:solidFill>
                  <a:srgbClr val="7F7F7F"/>
                </a:solidFill>
                <a:ea typeface="Calibri"/>
                <a:cs typeface="Calibri"/>
              </a:rPr>
              <a:t>diabetes</a:t>
            </a:r>
            <a:r>
              <a:rPr lang="de-DE" sz="1400">
                <a:solidFill>
                  <a:srgbClr val="7F7F7F"/>
                </a:solidFill>
                <a:ea typeface="Calibri"/>
                <a:cs typeface="Calibri"/>
              </a:rPr>
              <a:t>)</a:t>
            </a:r>
            <a:endParaRPr lang="de-DE" sz="1400"/>
          </a:p>
        </p:txBody>
      </p:sp>
    </p:spTree>
    <p:extLst>
      <p:ext uri="{BB962C8B-B14F-4D97-AF65-F5344CB8AC3E}">
        <p14:creationId xmlns:p14="http://schemas.microsoft.com/office/powerpoint/2010/main" val="244335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BA49C-814E-4BF6-4CC4-1E41881CAF3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D795123-DA35-E16E-4BA0-1ECDE6509734}"/>
              </a:ext>
            </a:extLst>
          </p:cNvPr>
          <p:cNvSpPr>
            <a:spLocks noGrp="1"/>
          </p:cNvSpPr>
          <p:nvPr>
            <p:ph type="title"/>
          </p:nvPr>
        </p:nvSpPr>
        <p:spPr>
          <a:xfrm>
            <a:off x="1080000" y="612001"/>
            <a:ext cx="7177827" cy="1008000"/>
          </a:xfrm>
        </p:spPr>
        <p:txBody>
          <a:bodyPr/>
          <a:lstStyle/>
          <a:p>
            <a:r>
              <a:rPr lang="en-US"/>
              <a:t>Diabetes: A Growing Disease with Serious Complications</a:t>
            </a:r>
          </a:p>
        </p:txBody>
      </p:sp>
      <p:sp>
        <p:nvSpPr>
          <p:cNvPr id="3" name="Inhaltsplatzhalter 2">
            <a:extLst>
              <a:ext uri="{FF2B5EF4-FFF2-40B4-BE49-F238E27FC236}">
                <a16:creationId xmlns:a16="http://schemas.microsoft.com/office/drawing/2014/main" id="{46200201-0C08-0096-F244-3306CA30B505}"/>
              </a:ext>
            </a:extLst>
          </p:cNvPr>
          <p:cNvSpPr>
            <a:spLocks noGrp="1"/>
          </p:cNvSpPr>
          <p:nvPr>
            <p:ph sz="half" idx="1"/>
          </p:nvPr>
        </p:nvSpPr>
        <p:spPr>
          <a:xfrm>
            <a:off x="1079999" y="1846800"/>
            <a:ext cx="4780800" cy="913070"/>
          </a:xfrm>
        </p:spPr>
        <p:txBody>
          <a:bodyPr wrap="square" numCol="1">
            <a:spAutoFit/>
          </a:bodyPr>
          <a:lstStyle/>
          <a:p>
            <a:pPr marL="0" indent="0">
              <a:buNone/>
            </a:pPr>
            <a:r>
              <a:rPr lang="en-US" sz="2000" b="1"/>
              <a:t>Diabetes</a:t>
            </a:r>
            <a:endParaRPr lang="en-US" b="1"/>
          </a:p>
          <a:p>
            <a:pPr marL="160338" indent="-160338">
              <a:spcBef>
                <a:spcPts val="200"/>
              </a:spcBef>
            </a:pPr>
            <a:r>
              <a:rPr lang="en-US" sz="1800"/>
              <a:t>Blood sugar disease </a:t>
            </a:r>
          </a:p>
          <a:p>
            <a:pPr marL="160338" indent="-160338">
              <a:spcBef>
                <a:spcPts val="200"/>
              </a:spcBef>
            </a:pPr>
            <a:r>
              <a:rPr lang="en-US" sz="1800"/>
              <a:t>Body unable to produce or use insulin effectively</a:t>
            </a:r>
            <a:endParaRPr lang="en-US" sz="2000" b="1"/>
          </a:p>
        </p:txBody>
      </p:sp>
      <p:sp>
        <p:nvSpPr>
          <p:cNvPr id="4" name="Datumsplatzhalter 3">
            <a:extLst>
              <a:ext uri="{FF2B5EF4-FFF2-40B4-BE49-F238E27FC236}">
                <a16:creationId xmlns:a16="http://schemas.microsoft.com/office/drawing/2014/main" id="{794CAD02-F448-9B72-B0A1-24B73BE389BF}"/>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0161BC4A-D3A6-15DA-60C3-F23171EA9646}"/>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D5B23E1F-4B09-45B6-1393-AC65BF5D7E5A}"/>
              </a:ext>
            </a:extLst>
          </p:cNvPr>
          <p:cNvSpPr>
            <a:spLocks noGrp="1"/>
          </p:cNvSpPr>
          <p:nvPr>
            <p:ph type="sldNum" sz="quarter" idx="12"/>
          </p:nvPr>
        </p:nvSpPr>
        <p:spPr>
          <a:xfrm>
            <a:off x="9720000" y="6314401"/>
            <a:ext cx="1395175" cy="180042"/>
          </a:xfrm>
        </p:spPr>
        <p:txBody>
          <a:bodyPr/>
          <a:lstStyle/>
          <a:p>
            <a:fld id="{FC0CC166-4E39-43B8-AB91-BDD1C4C9E224}" type="slidenum">
              <a:rPr lang="de-DE" smtClean="0"/>
              <a:t>3</a:t>
            </a:fld>
            <a:endParaRPr lang="de-DE"/>
          </a:p>
        </p:txBody>
      </p:sp>
      <p:sp>
        <p:nvSpPr>
          <p:cNvPr id="34" name="Inhaltsplatzhalter 2">
            <a:extLst>
              <a:ext uri="{FF2B5EF4-FFF2-40B4-BE49-F238E27FC236}">
                <a16:creationId xmlns:a16="http://schemas.microsoft.com/office/drawing/2014/main" id="{529A95C6-C0B4-2D6A-C0DB-FDD79A7A0FBD}"/>
              </a:ext>
            </a:extLst>
          </p:cNvPr>
          <p:cNvSpPr txBox="1">
            <a:spLocks/>
          </p:cNvSpPr>
          <p:nvPr/>
        </p:nvSpPr>
        <p:spPr>
          <a:xfrm>
            <a:off x="1079999" y="3090301"/>
            <a:ext cx="4780799" cy="1215717"/>
          </a:xfrm>
          <a:prstGeom prst="rect">
            <a:avLst/>
          </a:prstGeom>
        </p:spPr>
        <p:txBody>
          <a:bodyPr vert="horz" wrap="square" lIns="0" tIns="0" rIns="0" bIns="0" numCol="1" rtlCol="0" anchor="t">
            <a:sp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Font typeface="Arial" panose="020B0604020202020204" pitchFamily="34" charset="0"/>
              <a:buNone/>
            </a:pPr>
            <a:r>
              <a:rPr lang="en-US" sz="2000" b="1"/>
              <a:t>Prevalence in the US</a:t>
            </a:r>
          </a:p>
          <a:p>
            <a:pPr marL="180975" indent="-160338">
              <a:spcBef>
                <a:spcPts val="200"/>
              </a:spcBef>
            </a:pPr>
            <a:r>
              <a:rPr lang="en-US" sz="1800"/>
              <a:t>34+ million Americans diagnosed (CDC, 2018)</a:t>
            </a:r>
          </a:p>
          <a:p>
            <a:pPr marL="180975" indent="-160338">
              <a:spcBef>
                <a:spcPts val="200"/>
              </a:spcBef>
            </a:pPr>
            <a:r>
              <a:rPr lang="en-US" sz="1800"/>
              <a:t>88 million at risk due to prediabetes</a:t>
            </a:r>
          </a:p>
          <a:p>
            <a:pPr marL="180975" indent="-160338">
              <a:spcBef>
                <a:spcPts val="200"/>
              </a:spcBef>
            </a:pPr>
            <a:r>
              <a:rPr lang="en-US" sz="1800"/>
              <a:t>$400 billion annual costs</a:t>
            </a:r>
          </a:p>
        </p:txBody>
      </p:sp>
      <p:pic>
        <p:nvPicPr>
          <p:cNvPr id="21" name="Grafik 20" descr="Herz Organ Silhouette">
            <a:extLst>
              <a:ext uri="{FF2B5EF4-FFF2-40B4-BE49-F238E27FC236}">
                <a16:creationId xmlns:a16="http://schemas.microsoft.com/office/drawing/2014/main" id="{B3416BA3-FBC9-B70F-C980-B88E7CAD57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5068" y="5062202"/>
            <a:ext cx="468000" cy="468000"/>
          </a:xfrm>
          <a:prstGeom prst="rect">
            <a:avLst/>
          </a:prstGeom>
        </p:spPr>
      </p:pic>
      <p:sp>
        <p:nvSpPr>
          <p:cNvPr id="22" name="Textfeld 21">
            <a:extLst>
              <a:ext uri="{FF2B5EF4-FFF2-40B4-BE49-F238E27FC236}">
                <a16:creationId xmlns:a16="http://schemas.microsoft.com/office/drawing/2014/main" id="{951D36BA-B3F9-4CAE-8EA8-0A1E17910486}"/>
              </a:ext>
            </a:extLst>
          </p:cNvPr>
          <p:cNvSpPr txBox="1"/>
          <p:nvPr/>
        </p:nvSpPr>
        <p:spPr>
          <a:xfrm>
            <a:off x="1096190" y="5591001"/>
            <a:ext cx="1365758" cy="276999"/>
          </a:xfrm>
          <a:prstGeom prst="rect">
            <a:avLst/>
          </a:prstGeom>
          <a:noFill/>
        </p:spPr>
        <p:txBody>
          <a:bodyPr wrap="none" lIns="0" tIns="0" rIns="0" bIns="0" rtlCol="0">
            <a:spAutoFit/>
          </a:bodyPr>
          <a:lstStyle/>
          <a:p>
            <a:pPr algn="ctr"/>
            <a:r>
              <a:rPr lang="en-US">
                <a:solidFill>
                  <a:srgbClr val="003056"/>
                </a:solidFill>
              </a:rPr>
              <a:t>Heart diseases</a:t>
            </a:r>
          </a:p>
        </p:txBody>
      </p:sp>
      <p:pic>
        <p:nvPicPr>
          <p:cNvPr id="17" name="Grafik 16">
            <a:extLst>
              <a:ext uri="{FF2B5EF4-FFF2-40B4-BE49-F238E27FC236}">
                <a16:creationId xmlns:a16="http://schemas.microsoft.com/office/drawing/2014/main" id="{2EB1C9B5-61B6-316D-0E45-D34ADEA9E757}"/>
              </a:ext>
            </a:extLst>
          </p:cNvPr>
          <p:cNvPicPr>
            <a:picLocks noChangeAspect="1"/>
          </p:cNvPicPr>
          <p:nvPr/>
        </p:nvPicPr>
        <p:blipFill>
          <a:blip r:embed="rId4">
            <a:extLst>
              <a:ext uri="{28A0092B-C50C-407E-A947-70E740481C1C}">
                <a14:useLocalDpi xmlns:a14="http://schemas.microsoft.com/office/drawing/2010/main" val="0"/>
              </a:ext>
            </a:extLst>
          </a:blip>
          <a:srcRect l="13896" t="14324" r="13115" b="12688"/>
          <a:stretch/>
        </p:blipFill>
        <p:spPr>
          <a:xfrm>
            <a:off x="3255050" y="5062202"/>
            <a:ext cx="468000" cy="468000"/>
          </a:xfrm>
          <a:prstGeom prst="rect">
            <a:avLst/>
          </a:prstGeom>
          <a:noFill/>
        </p:spPr>
      </p:pic>
      <p:sp>
        <p:nvSpPr>
          <p:cNvPr id="19" name="Textfeld 18">
            <a:extLst>
              <a:ext uri="{FF2B5EF4-FFF2-40B4-BE49-F238E27FC236}">
                <a16:creationId xmlns:a16="http://schemas.microsoft.com/office/drawing/2014/main" id="{706108C3-1BBA-AFFF-05AA-BD1DA1C59A5C}"/>
              </a:ext>
            </a:extLst>
          </p:cNvPr>
          <p:cNvSpPr txBox="1"/>
          <p:nvPr/>
        </p:nvSpPr>
        <p:spPr>
          <a:xfrm>
            <a:off x="2829959" y="5591001"/>
            <a:ext cx="1318182" cy="276999"/>
          </a:xfrm>
          <a:prstGeom prst="rect">
            <a:avLst/>
          </a:prstGeom>
          <a:noFill/>
        </p:spPr>
        <p:txBody>
          <a:bodyPr wrap="none" lIns="0" tIns="0" rIns="0" bIns="0" rtlCol="0">
            <a:spAutoFit/>
          </a:bodyPr>
          <a:lstStyle/>
          <a:p>
            <a:pPr algn="ctr"/>
            <a:r>
              <a:rPr lang="en-US">
                <a:solidFill>
                  <a:srgbClr val="003056"/>
                </a:solidFill>
              </a:rPr>
              <a:t>Kidney Failure</a:t>
            </a:r>
          </a:p>
        </p:txBody>
      </p:sp>
      <p:pic>
        <p:nvPicPr>
          <p:cNvPr id="15" name="Grafik 14" descr="Auge Silhouette">
            <a:extLst>
              <a:ext uri="{FF2B5EF4-FFF2-40B4-BE49-F238E27FC236}">
                <a16:creationId xmlns:a16="http://schemas.microsoft.com/office/drawing/2014/main" id="{FF12EE33-4F82-60CD-4AAC-19B3C839DE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12747" y="5062202"/>
            <a:ext cx="468000" cy="468000"/>
          </a:xfrm>
          <a:prstGeom prst="rect">
            <a:avLst/>
          </a:prstGeom>
        </p:spPr>
      </p:pic>
      <p:sp>
        <p:nvSpPr>
          <p:cNvPr id="16" name="Textfeld 15">
            <a:extLst>
              <a:ext uri="{FF2B5EF4-FFF2-40B4-BE49-F238E27FC236}">
                <a16:creationId xmlns:a16="http://schemas.microsoft.com/office/drawing/2014/main" id="{0EF985BA-4838-AF26-8E1C-7142D2F1847A}"/>
              </a:ext>
            </a:extLst>
          </p:cNvPr>
          <p:cNvSpPr txBox="1"/>
          <p:nvPr/>
        </p:nvSpPr>
        <p:spPr>
          <a:xfrm>
            <a:off x="4535389" y="5591001"/>
            <a:ext cx="1022717" cy="276999"/>
          </a:xfrm>
          <a:prstGeom prst="rect">
            <a:avLst/>
          </a:prstGeom>
          <a:noFill/>
        </p:spPr>
        <p:txBody>
          <a:bodyPr wrap="none" lIns="0" tIns="0" rIns="0" bIns="0" rtlCol="0">
            <a:spAutoFit/>
          </a:bodyPr>
          <a:lstStyle/>
          <a:p>
            <a:pPr algn="ctr"/>
            <a:r>
              <a:rPr lang="en-US">
                <a:solidFill>
                  <a:srgbClr val="003056"/>
                </a:solidFill>
              </a:rPr>
              <a:t>Vision Loss</a:t>
            </a:r>
          </a:p>
        </p:txBody>
      </p:sp>
      <p:sp>
        <p:nvSpPr>
          <p:cNvPr id="14" name="Inhaltsplatzhalter 2">
            <a:extLst>
              <a:ext uri="{FF2B5EF4-FFF2-40B4-BE49-F238E27FC236}">
                <a16:creationId xmlns:a16="http://schemas.microsoft.com/office/drawing/2014/main" id="{F87CC54F-44F8-92BA-E89E-D003BF3B6434}"/>
              </a:ext>
            </a:extLst>
          </p:cNvPr>
          <p:cNvSpPr txBox="1">
            <a:spLocks/>
          </p:cNvSpPr>
          <p:nvPr/>
        </p:nvSpPr>
        <p:spPr>
          <a:xfrm>
            <a:off x="1079999" y="4636449"/>
            <a:ext cx="4482001" cy="307777"/>
          </a:xfrm>
          <a:prstGeom prst="rect">
            <a:avLst/>
          </a:prstGeom>
        </p:spPr>
        <p:txBody>
          <a:bodyPr vert="horz" lIns="0" tIns="0" rIns="0" bIns="0" numCol="1" rtlCol="0" anchor="t">
            <a:sp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20637" indent="0">
              <a:spcBef>
                <a:spcPts val="1000"/>
              </a:spcBef>
              <a:buFont typeface="Arial" panose="020B0604020202020204" pitchFamily="34" charset="0"/>
              <a:buNone/>
            </a:pPr>
            <a:r>
              <a:rPr lang="en-US" sz="2000" b="1"/>
              <a:t>Possible Complications</a:t>
            </a:r>
          </a:p>
        </p:txBody>
      </p:sp>
      <p:sp>
        <p:nvSpPr>
          <p:cNvPr id="23" name="Rechteck: abgerundete Ecken 22">
            <a:extLst>
              <a:ext uri="{FF2B5EF4-FFF2-40B4-BE49-F238E27FC236}">
                <a16:creationId xmlns:a16="http://schemas.microsoft.com/office/drawing/2014/main" id="{B49E6E69-A8BC-8CED-4C86-3E71F57FECBC}"/>
              </a:ext>
            </a:extLst>
          </p:cNvPr>
          <p:cNvSpPr/>
          <p:nvPr/>
        </p:nvSpPr>
        <p:spPr>
          <a:xfrm>
            <a:off x="6334375" y="2361975"/>
            <a:ext cx="4780800" cy="2990851"/>
          </a:xfrm>
          <a:prstGeom prst="roundRect">
            <a:avLst/>
          </a:prstGeom>
          <a:solidFill>
            <a:srgbClr val="BFCBD5"/>
          </a:solidFill>
        </p:spPr>
        <p:style>
          <a:lnRef idx="2">
            <a:schemeClr val="accent1">
              <a:shade val="15000"/>
            </a:schemeClr>
          </a:lnRef>
          <a:fillRef idx="1">
            <a:schemeClr val="accent1"/>
          </a:fillRef>
          <a:effectRef idx="0">
            <a:schemeClr val="accent1"/>
          </a:effectRef>
          <a:fontRef idx="minor">
            <a:schemeClr val="lt1"/>
          </a:fontRef>
        </p:style>
        <p:txBody>
          <a:bodyPr lIns="0" tIns="45720" rIns="0" bIns="45720" rtlCol="0" anchor="ctr"/>
          <a:lstStyle/>
          <a:p>
            <a:pPr algn="ctr"/>
            <a:r>
              <a:rPr lang="en-US" sz="4000" b="1">
                <a:solidFill>
                  <a:schemeClr val="accent2"/>
                </a:solidFill>
              </a:rPr>
              <a:t>Project Goal</a:t>
            </a:r>
            <a:endParaRPr lang="en-US" sz="4000" b="1">
              <a:solidFill>
                <a:schemeClr val="accent2"/>
              </a:solidFill>
              <a:ea typeface="Calibri"/>
              <a:cs typeface="Calibri"/>
            </a:endParaRPr>
          </a:p>
          <a:p>
            <a:pPr algn="ctr"/>
            <a:endParaRPr lang="en-US" sz="2000">
              <a:solidFill>
                <a:srgbClr val="003056"/>
              </a:solidFill>
            </a:endParaRPr>
          </a:p>
          <a:p>
            <a:pPr algn="ctr"/>
            <a:r>
              <a:rPr lang="en-US" sz="2400">
                <a:solidFill>
                  <a:srgbClr val="003056"/>
                </a:solidFill>
              </a:rPr>
              <a:t>Develop accurate predictive model to enable early diabetes detection and mitigate disease progression</a:t>
            </a:r>
          </a:p>
        </p:txBody>
      </p:sp>
      <p:pic>
        <p:nvPicPr>
          <p:cNvPr id="24" name="Bildplatzhalter 12" descr="Ein Bild, das Text, Diagramm, Screenshot, Schrift enthält.&#10;&#10;Automatisch generierte Beschreibung">
            <a:extLst>
              <a:ext uri="{FF2B5EF4-FFF2-40B4-BE49-F238E27FC236}">
                <a16:creationId xmlns:a16="http://schemas.microsoft.com/office/drawing/2014/main" id="{E5CEF262-2A36-B519-0FDD-6516D3824883}"/>
              </a:ext>
            </a:extLst>
          </p:cNvPr>
          <p:cNvPicPr>
            <a:picLocks noGrp="1" noChangeAspect="1"/>
          </p:cNvPicPr>
          <p:nvPr>
            <p:ph type="pic" idx="13"/>
          </p:nvPr>
        </p:nvPicPr>
        <p:blipFill>
          <a:blip r:embed="rId7">
            <a:extLst>
              <a:ext uri="{28A0092B-C50C-407E-A947-70E740481C1C}">
                <a14:useLocalDpi xmlns:a14="http://schemas.microsoft.com/office/drawing/2010/main" val="0"/>
              </a:ext>
            </a:extLst>
          </a:blip>
          <a:srcRect l="-217" r="53730"/>
          <a:stretch/>
        </p:blipFill>
        <p:spPr>
          <a:xfrm>
            <a:off x="6930097" y="7091873"/>
            <a:ext cx="4185077" cy="3917886"/>
          </a:xfrm>
        </p:spPr>
      </p:pic>
      <p:sp>
        <p:nvSpPr>
          <p:cNvPr id="25" name="Textfeld 24">
            <a:extLst>
              <a:ext uri="{FF2B5EF4-FFF2-40B4-BE49-F238E27FC236}">
                <a16:creationId xmlns:a16="http://schemas.microsoft.com/office/drawing/2014/main" id="{C0178470-725A-A499-C8FD-C31BB207D892}"/>
              </a:ext>
            </a:extLst>
          </p:cNvPr>
          <p:cNvSpPr txBox="1"/>
          <p:nvPr/>
        </p:nvSpPr>
        <p:spPr>
          <a:xfrm>
            <a:off x="6930097" y="11020460"/>
            <a:ext cx="4185077" cy="430887"/>
          </a:xfrm>
          <a:prstGeom prst="rect">
            <a:avLst/>
          </a:prstGeom>
          <a:noFill/>
        </p:spPr>
        <p:txBody>
          <a:bodyPr wrap="square" rtlCol="0">
            <a:spAutoFit/>
          </a:bodyPr>
          <a:lstStyle/>
          <a:p>
            <a:r>
              <a:rPr lang="en-US" sz="1100" b="0" i="0">
                <a:effectLst/>
                <a:latin typeface="BlinkMacSystemFont"/>
              </a:rPr>
              <a:t>Source: </a:t>
            </a:r>
            <a:r>
              <a:rPr lang="en-US" sz="1100" b="0" i="1">
                <a:effectLst/>
                <a:latin typeface="BlinkMacSystemFont"/>
              </a:rPr>
              <a:t>Global incidence, prevalence, and mortality of type 1 diabetes in 2021 with projection to 2040: a modelling study</a:t>
            </a:r>
            <a:endParaRPr lang="en-US" sz="1100" i="1"/>
          </a:p>
        </p:txBody>
      </p:sp>
    </p:spTree>
    <p:extLst>
      <p:ext uri="{BB962C8B-B14F-4D97-AF65-F5344CB8AC3E}">
        <p14:creationId xmlns:p14="http://schemas.microsoft.com/office/powerpoint/2010/main" val="272315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0AE45-1547-57B3-CE7A-4185537A0BE0}"/>
              </a:ext>
            </a:extLst>
          </p:cNvPr>
          <p:cNvSpPr>
            <a:spLocks noGrp="1"/>
          </p:cNvSpPr>
          <p:nvPr>
            <p:ph type="title"/>
          </p:nvPr>
        </p:nvSpPr>
        <p:spPr/>
        <p:txBody>
          <a:bodyPr/>
          <a:lstStyle/>
          <a:p>
            <a:r>
              <a:rPr lang="en-US"/>
              <a:t>Evaluation</a:t>
            </a:r>
          </a:p>
        </p:txBody>
      </p:sp>
      <p:sp>
        <p:nvSpPr>
          <p:cNvPr id="4" name="Datumsplatzhalter 3">
            <a:extLst>
              <a:ext uri="{FF2B5EF4-FFF2-40B4-BE49-F238E27FC236}">
                <a16:creationId xmlns:a16="http://schemas.microsoft.com/office/drawing/2014/main" id="{723B075F-DEFA-D85A-D5B7-89ED01F15F9E}"/>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D2AACA50-D6DD-93BA-37F8-F7229899ECEF}"/>
              </a:ext>
            </a:extLst>
          </p:cNvPr>
          <p:cNvSpPr>
            <a:spLocks noGrp="1"/>
          </p:cNvSpPr>
          <p:nvPr>
            <p:ph type="ftr" sz="quarter" idx="11"/>
          </p:nvPr>
        </p:nvSpPr>
        <p:spPr/>
        <p:txBody>
          <a:bodyPr/>
          <a:lstStyle/>
          <a:p>
            <a:r>
              <a:rPr lang="de-DE"/>
              <a:t>Diabetes Risk Prediction</a:t>
            </a:r>
          </a:p>
        </p:txBody>
      </p:sp>
      <p:sp>
        <p:nvSpPr>
          <p:cNvPr id="6" name="Foliennummernplatzhalter 5">
            <a:extLst>
              <a:ext uri="{FF2B5EF4-FFF2-40B4-BE49-F238E27FC236}">
                <a16:creationId xmlns:a16="http://schemas.microsoft.com/office/drawing/2014/main" id="{AC948414-2570-84A4-FAF7-D60B1DD8AB0E}"/>
              </a:ext>
            </a:extLst>
          </p:cNvPr>
          <p:cNvSpPr>
            <a:spLocks noGrp="1"/>
          </p:cNvSpPr>
          <p:nvPr>
            <p:ph type="sldNum" sz="quarter" idx="12"/>
          </p:nvPr>
        </p:nvSpPr>
        <p:spPr/>
        <p:txBody>
          <a:bodyPr/>
          <a:lstStyle/>
          <a:p>
            <a:fld id="{FC0CC166-4E39-43B8-AB91-BDD1C4C9E224}" type="slidenum">
              <a:rPr lang="de-DE" smtClean="0"/>
              <a:t>30</a:t>
            </a:fld>
            <a:endParaRPr lang="de-DE"/>
          </a:p>
        </p:txBody>
      </p:sp>
      <p:sp>
        <p:nvSpPr>
          <p:cNvPr id="12" name="TextBox 11">
            <a:extLst>
              <a:ext uri="{FF2B5EF4-FFF2-40B4-BE49-F238E27FC236}">
                <a16:creationId xmlns:a16="http://schemas.microsoft.com/office/drawing/2014/main" id="{2438FC62-57EB-13E8-23DD-E306ABCC14BA}"/>
              </a:ext>
            </a:extLst>
          </p:cNvPr>
          <p:cNvSpPr txBox="1"/>
          <p:nvPr/>
        </p:nvSpPr>
        <p:spPr>
          <a:xfrm>
            <a:off x="969149" y="5696528"/>
            <a:ext cx="4774065" cy="276999"/>
          </a:xfrm>
          <a:prstGeom prst="rect">
            <a:avLst/>
          </a:prstGeom>
          <a:noFill/>
        </p:spPr>
        <p:txBody>
          <a:bodyPr wrap="square" lIns="91440" tIns="45720" rIns="91440" bIns="45720" rtlCol="0" anchor="t">
            <a:spAutoFit/>
          </a:bodyPr>
          <a:lstStyle/>
          <a:p>
            <a:pPr algn="ctr"/>
            <a:r>
              <a:rPr lang="en-DE" sz="1200">
                <a:solidFill>
                  <a:srgbClr val="7F7F7F"/>
                </a:solidFill>
              </a:rPr>
              <a:t>Fig 1: Precision-Recall Curve with Average Precision (AP)</a:t>
            </a:r>
          </a:p>
        </p:txBody>
      </p:sp>
      <p:sp>
        <p:nvSpPr>
          <p:cNvPr id="13" name="TextBox 12">
            <a:extLst>
              <a:ext uri="{FF2B5EF4-FFF2-40B4-BE49-F238E27FC236}">
                <a16:creationId xmlns:a16="http://schemas.microsoft.com/office/drawing/2014/main" id="{D0A4A5E8-A379-DF27-E8D8-6B5E231B46BD}"/>
              </a:ext>
            </a:extLst>
          </p:cNvPr>
          <p:cNvSpPr txBox="1"/>
          <p:nvPr/>
        </p:nvSpPr>
        <p:spPr>
          <a:xfrm>
            <a:off x="6451962" y="5696528"/>
            <a:ext cx="4774065" cy="276999"/>
          </a:xfrm>
          <a:prstGeom prst="rect">
            <a:avLst/>
          </a:prstGeom>
          <a:noFill/>
        </p:spPr>
        <p:txBody>
          <a:bodyPr wrap="square" lIns="91440" tIns="45720" rIns="91440" bIns="45720" rtlCol="0" anchor="t">
            <a:spAutoFit/>
          </a:bodyPr>
          <a:lstStyle/>
          <a:p>
            <a:pPr algn="ctr"/>
            <a:r>
              <a:rPr lang="en-DE" sz="1200">
                <a:solidFill>
                  <a:srgbClr val="7F7F7F"/>
                </a:solidFill>
              </a:rPr>
              <a:t>Fig 2: Zoomed in Precision-Recall Curve</a:t>
            </a:r>
          </a:p>
        </p:txBody>
      </p:sp>
      <p:pic>
        <p:nvPicPr>
          <p:cNvPr id="18" name="Picture 17">
            <a:extLst>
              <a:ext uri="{FF2B5EF4-FFF2-40B4-BE49-F238E27FC236}">
                <a16:creationId xmlns:a16="http://schemas.microsoft.com/office/drawing/2014/main" id="{2C7AE2EA-E49C-6C80-938F-19AB06B3D8F2}"/>
              </a:ext>
            </a:extLst>
          </p:cNvPr>
          <p:cNvPicPr>
            <a:picLocks noChangeAspect="1"/>
          </p:cNvPicPr>
          <p:nvPr/>
        </p:nvPicPr>
        <p:blipFill>
          <a:blip r:embed="rId3"/>
          <a:stretch>
            <a:fillRect/>
          </a:stretch>
        </p:blipFill>
        <p:spPr>
          <a:xfrm>
            <a:off x="502652" y="1315028"/>
            <a:ext cx="5016500" cy="4381500"/>
          </a:xfrm>
          <a:prstGeom prst="rect">
            <a:avLst/>
          </a:prstGeom>
        </p:spPr>
      </p:pic>
      <p:pic>
        <p:nvPicPr>
          <p:cNvPr id="19" name="Picture 18">
            <a:extLst>
              <a:ext uri="{FF2B5EF4-FFF2-40B4-BE49-F238E27FC236}">
                <a16:creationId xmlns:a16="http://schemas.microsoft.com/office/drawing/2014/main" id="{F101ED51-9AF2-92CE-2103-EBB046D1DD80}"/>
              </a:ext>
            </a:extLst>
          </p:cNvPr>
          <p:cNvPicPr>
            <a:picLocks noChangeAspect="1"/>
          </p:cNvPicPr>
          <p:nvPr/>
        </p:nvPicPr>
        <p:blipFill>
          <a:blip r:embed="rId4"/>
          <a:stretch>
            <a:fillRect/>
          </a:stretch>
        </p:blipFill>
        <p:spPr>
          <a:xfrm>
            <a:off x="6330744" y="1315028"/>
            <a:ext cx="5016500" cy="4381500"/>
          </a:xfrm>
          <a:prstGeom prst="rect">
            <a:avLst/>
          </a:prstGeom>
        </p:spPr>
      </p:pic>
    </p:spTree>
    <p:extLst>
      <p:ext uri="{BB962C8B-B14F-4D97-AF65-F5344CB8AC3E}">
        <p14:creationId xmlns:p14="http://schemas.microsoft.com/office/powerpoint/2010/main" val="3637431668"/>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08DC450-B04A-691B-927A-47704EE2126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D826A1A-9050-DE83-10F7-85F8BA14F365}"/>
              </a:ext>
            </a:extLst>
          </p:cNvPr>
          <p:cNvSpPr>
            <a:spLocks noGrp="1"/>
          </p:cNvSpPr>
          <p:nvPr>
            <p:ph type="title"/>
          </p:nvPr>
        </p:nvSpPr>
        <p:spPr/>
        <p:txBody>
          <a:bodyPr/>
          <a:lstStyle/>
          <a:p>
            <a:r>
              <a:rPr lang="en-US"/>
              <a:t>Evaluation</a:t>
            </a:r>
          </a:p>
        </p:txBody>
      </p:sp>
      <p:sp>
        <p:nvSpPr>
          <p:cNvPr id="4" name="Datumsplatzhalter 3">
            <a:extLst>
              <a:ext uri="{FF2B5EF4-FFF2-40B4-BE49-F238E27FC236}">
                <a16:creationId xmlns:a16="http://schemas.microsoft.com/office/drawing/2014/main" id="{4D904FCD-3A72-8872-88FA-2C1CDBFB9C5B}"/>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C5F3C087-8F2A-DC94-1B4B-774A0D6E4533}"/>
              </a:ext>
            </a:extLst>
          </p:cNvPr>
          <p:cNvSpPr>
            <a:spLocks noGrp="1"/>
          </p:cNvSpPr>
          <p:nvPr>
            <p:ph type="ftr" sz="quarter" idx="11"/>
          </p:nvPr>
        </p:nvSpPr>
        <p:spPr/>
        <p:txBody>
          <a:bodyPr/>
          <a:lstStyle/>
          <a:p>
            <a:r>
              <a:rPr lang="de-DE"/>
              <a:t>Diabetes Risk Prediction</a:t>
            </a:r>
          </a:p>
        </p:txBody>
      </p:sp>
      <p:sp>
        <p:nvSpPr>
          <p:cNvPr id="6" name="Foliennummernplatzhalter 5">
            <a:extLst>
              <a:ext uri="{FF2B5EF4-FFF2-40B4-BE49-F238E27FC236}">
                <a16:creationId xmlns:a16="http://schemas.microsoft.com/office/drawing/2014/main" id="{AA1FC327-7E40-890B-C181-680C5A85D141}"/>
              </a:ext>
            </a:extLst>
          </p:cNvPr>
          <p:cNvSpPr>
            <a:spLocks noGrp="1"/>
          </p:cNvSpPr>
          <p:nvPr>
            <p:ph type="sldNum" sz="quarter" idx="12"/>
          </p:nvPr>
        </p:nvSpPr>
        <p:spPr/>
        <p:txBody>
          <a:bodyPr/>
          <a:lstStyle/>
          <a:p>
            <a:fld id="{FC0CC166-4E39-43B8-AB91-BDD1C4C9E224}" type="slidenum">
              <a:rPr lang="de-DE" smtClean="0"/>
              <a:t>31</a:t>
            </a:fld>
            <a:endParaRPr lang="de-DE"/>
          </a:p>
        </p:txBody>
      </p:sp>
      <p:sp>
        <p:nvSpPr>
          <p:cNvPr id="12" name="TextBox 11">
            <a:extLst>
              <a:ext uri="{FF2B5EF4-FFF2-40B4-BE49-F238E27FC236}">
                <a16:creationId xmlns:a16="http://schemas.microsoft.com/office/drawing/2014/main" id="{1E375FAE-3FB4-9097-45F9-F42D8383FF69}"/>
              </a:ext>
            </a:extLst>
          </p:cNvPr>
          <p:cNvSpPr txBox="1"/>
          <p:nvPr/>
        </p:nvSpPr>
        <p:spPr>
          <a:xfrm>
            <a:off x="792357" y="5696528"/>
            <a:ext cx="4774065" cy="276999"/>
          </a:xfrm>
          <a:prstGeom prst="rect">
            <a:avLst/>
          </a:prstGeom>
          <a:noFill/>
        </p:spPr>
        <p:txBody>
          <a:bodyPr wrap="square" lIns="91440" tIns="45720" rIns="91440" bIns="45720" rtlCol="0" anchor="t">
            <a:spAutoFit/>
          </a:bodyPr>
          <a:lstStyle/>
          <a:p>
            <a:pPr algn="ctr"/>
            <a:r>
              <a:rPr lang="en-DE" sz="1200">
                <a:solidFill>
                  <a:srgbClr val="7F7F7F"/>
                </a:solidFill>
              </a:rPr>
              <a:t>Fig 1: Precision-Recall Curve with Average Precision (AP)</a:t>
            </a:r>
          </a:p>
        </p:txBody>
      </p:sp>
      <p:sp>
        <p:nvSpPr>
          <p:cNvPr id="13" name="TextBox 12">
            <a:extLst>
              <a:ext uri="{FF2B5EF4-FFF2-40B4-BE49-F238E27FC236}">
                <a16:creationId xmlns:a16="http://schemas.microsoft.com/office/drawing/2014/main" id="{7ECD788E-14B5-093A-C59C-2AB5E9FAE09B}"/>
              </a:ext>
            </a:extLst>
          </p:cNvPr>
          <p:cNvSpPr txBox="1"/>
          <p:nvPr/>
        </p:nvSpPr>
        <p:spPr>
          <a:xfrm>
            <a:off x="6215888" y="5696528"/>
            <a:ext cx="4774065" cy="276999"/>
          </a:xfrm>
          <a:prstGeom prst="rect">
            <a:avLst/>
          </a:prstGeom>
          <a:noFill/>
        </p:spPr>
        <p:txBody>
          <a:bodyPr wrap="square" lIns="91440" tIns="45720" rIns="91440" bIns="45720" rtlCol="0" anchor="t">
            <a:spAutoFit/>
          </a:bodyPr>
          <a:lstStyle/>
          <a:p>
            <a:pPr algn="ctr"/>
            <a:r>
              <a:rPr lang="en-DE" sz="1200">
                <a:solidFill>
                  <a:srgbClr val="7F7F7F"/>
                </a:solidFill>
              </a:rPr>
              <a:t>Fig 2: ROC Curve with Area Under Curve (AUC)</a:t>
            </a:r>
          </a:p>
        </p:txBody>
      </p:sp>
      <p:pic>
        <p:nvPicPr>
          <p:cNvPr id="3" name="Picture 2">
            <a:extLst>
              <a:ext uri="{FF2B5EF4-FFF2-40B4-BE49-F238E27FC236}">
                <a16:creationId xmlns:a16="http://schemas.microsoft.com/office/drawing/2014/main" id="{FBB4AB89-D48B-9423-7009-8A642856D4C3}"/>
              </a:ext>
            </a:extLst>
          </p:cNvPr>
          <p:cNvPicPr>
            <a:picLocks noChangeAspect="1"/>
          </p:cNvPicPr>
          <p:nvPr/>
        </p:nvPicPr>
        <p:blipFill>
          <a:blip r:embed="rId2"/>
          <a:stretch>
            <a:fillRect/>
          </a:stretch>
        </p:blipFill>
        <p:spPr>
          <a:xfrm>
            <a:off x="676579" y="1226155"/>
            <a:ext cx="5016500" cy="4381500"/>
          </a:xfrm>
          <a:prstGeom prst="rect">
            <a:avLst/>
          </a:prstGeom>
        </p:spPr>
      </p:pic>
      <p:pic>
        <p:nvPicPr>
          <p:cNvPr id="7" name="Picture 6">
            <a:extLst>
              <a:ext uri="{FF2B5EF4-FFF2-40B4-BE49-F238E27FC236}">
                <a16:creationId xmlns:a16="http://schemas.microsoft.com/office/drawing/2014/main" id="{6665A2C1-10CB-43CF-3577-A07E358E0420}"/>
              </a:ext>
            </a:extLst>
          </p:cNvPr>
          <p:cNvPicPr>
            <a:picLocks noChangeAspect="1"/>
          </p:cNvPicPr>
          <p:nvPr/>
        </p:nvPicPr>
        <p:blipFill>
          <a:blip r:embed="rId3"/>
          <a:stretch>
            <a:fillRect/>
          </a:stretch>
        </p:blipFill>
        <p:spPr>
          <a:xfrm>
            <a:off x="5969843" y="1315028"/>
            <a:ext cx="5016500" cy="4381500"/>
          </a:xfrm>
          <a:prstGeom prst="rect">
            <a:avLst/>
          </a:prstGeom>
        </p:spPr>
      </p:pic>
      <p:sp>
        <p:nvSpPr>
          <p:cNvPr id="8" name="TextBox 7">
            <a:extLst>
              <a:ext uri="{FF2B5EF4-FFF2-40B4-BE49-F238E27FC236}">
                <a16:creationId xmlns:a16="http://schemas.microsoft.com/office/drawing/2014/main" id="{C589E869-C575-85DA-9871-67B1176A3FDD}"/>
              </a:ext>
            </a:extLst>
          </p:cNvPr>
          <p:cNvSpPr txBox="1"/>
          <p:nvPr/>
        </p:nvSpPr>
        <p:spPr>
          <a:xfrm>
            <a:off x="8668139" y="2761861"/>
            <a:ext cx="3527036" cy="369332"/>
          </a:xfrm>
          <a:prstGeom prst="rect">
            <a:avLst/>
          </a:prstGeom>
          <a:noFill/>
        </p:spPr>
        <p:txBody>
          <a:bodyPr wrap="square" rtlCol="0">
            <a:spAutoFit/>
          </a:bodyPr>
          <a:lstStyle/>
          <a:p>
            <a:r>
              <a:rPr lang="en-GB"/>
              <a:t>I</a:t>
            </a:r>
            <a:r>
              <a:rPr lang="en-DE"/>
              <a:t>n die tabelle</a:t>
            </a:r>
          </a:p>
        </p:txBody>
      </p:sp>
      <p:sp>
        <p:nvSpPr>
          <p:cNvPr id="9" name="TextBox 8">
            <a:extLst>
              <a:ext uri="{FF2B5EF4-FFF2-40B4-BE49-F238E27FC236}">
                <a16:creationId xmlns:a16="http://schemas.microsoft.com/office/drawing/2014/main" id="{7B07C9F1-FB38-6AA2-A0D4-1FD821249ACB}"/>
              </a:ext>
            </a:extLst>
          </p:cNvPr>
          <p:cNvSpPr txBox="1"/>
          <p:nvPr/>
        </p:nvSpPr>
        <p:spPr>
          <a:xfrm>
            <a:off x="3536302" y="2976465"/>
            <a:ext cx="2030120" cy="369332"/>
          </a:xfrm>
          <a:prstGeom prst="rect">
            <a:avLst/>
          </a:prstGeom>
          <a:noFill/>
        </p:spPr>
        <p:txBody>
          <a:bodyPr wrap="square" rtlCol="0">
            <a:spAutoFit/>
          </a:bodyPr>
          <a:lstStyle/>
          <a:p>
            <a:r>
              <a:rPr lang="en-GB"/>
              <a:t>H</a:t>
            </a:r>
            <a:r>
              <a:rPr lang="en-DE"/>
              <a:t>ier zoomen? </a:t>
            </a:r>
          </a:p>
        </p:txBody>
      </p:sp>
    </p:spTree>
    <p:extLst>
      <p:ext uri="{BB962C8B-B14F-4D97-AF65-F5344CB8AC3E}">
        <p14:creationId xmlns:p14="http://schemas.microsoft.com/office/powerpoint/2010/main" val="361688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C4CF-8D52-86FA-96A1-624F64A99112}"/>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0CB47D6D-6BED-5E17-2BAB-02C979D68BC6}"/>
              </a:ext>
            </a:extLst>
          </p:cNvPr>
          <p:cNvSpPr>
            <a:spLocks noGrp="1"/>
          </p:cNvSpPr>
          <p:nvPr>
            <p:ph sz="half" idx="1"/>
          </p:nvPr>
        </p:nvSpPr>
        <p:spPr/>
        <p:txBody>
          <a:bodyPr/>
          <a:lstStyle/>
          <a:p>
            <a:endParaRPr lang="en-DE"/>
          </a:p>
        </p:txBody>
      </p:sp>
      <p:sp>
        <p:nvSpPr>
          <p:cNvPr id="4" name="Date Placeholder 3">
            <a:extLst>
              <a:ext uri="{FF2B5EF4-FFF2-40B4-BE49-F238E27FC236}">
                <a16:creationId xmlns:a16="http://schemas.microsoft.com/office/drawing/2014/main" id="{7903D0EF-F7E0-8EF4-6848-6837EE783ECB}"/>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ooter Placeholder 4">
            <a:extLst>
              <a:ext uri="{FF2B5EF4-FFF2-40B4-BE49-F238E27FC236}">
                <a16:creationId xmlns:a16="http://schemas.microsoft.com/office/drawing/2014/main" id="{3B4EF4EF-0DB8-ED50-5A1D-FEBF823CE3BF}"/>
              </a:ext>
            </a:extLst>
          </p:cNvPr>
          <p:cNvSpPr>
            <a:spLocks noGrp="1"/>
          </p:cNvSpPr>
          <p:nvPr>
            <p:ph type="ftr" sz="quarter" idx="11"/>
          </p:nvPr>
        </p:nvSpPr>
        <p:spPr/>
        <p:txBody>
          <a:bodyPr/>
          <a:lstStyle/>
          <a:p>
            <a:r>
              <a:rPr lang="de-DE"/>
              <a:t>Diabetes Risk Prediction</a:t>
            </a:r>
          </a:p>
        </p:txBody>
      </p:sp>
      <p:sp>
        <p:nvSpPr>
          <p:cNvPr id="6" name="Slide Number Placeholder 5">
            <a:extLst>
              <a:ext uri="{FF2B5EF4-FFF2-40B4-BE49-F238E27FC236}">
                <a16:creationId xmlns:a16="http://schemas.microsoft.com/office/drawing/2014/main" id="{3F9F0AFF-272E-DF90-5497-DB55A703DD72}"/>
              </a:ext>
            </a:extLst>
          </p:cNvPr>
          <p:cNvSpPr>
            <a:spLocks noGrp="1"/>
          </p:cNvSpPr>
          <p:nvPr>
            <p:ph type="sldNum" sz="quarter" idx="12"/>
          </p:nvPr>
        </p:nvSpPr>
        <p:spPr/>
        <p:txBody>
          <a:bodyPr/>
          <a:lstStyle/>
          <a:p>
            <a:fld id="{FC0CC166-4E39-43B8-AB91-BDD1C4C9E224}" type="slidenum">
              <a:rPr lang="de-DE" smtClean="0"/>
              <a:t>32</a:t>
            </a:fld>
            <a:endParaRPr lang="de-DE"/>
          </a:p>
        </p:txBody>
      </p:sp>
      <p:sp>
        <p:nvSpPr>
          <p:cNvPr id="7" name="Picture Placeholder 6">
            <a:extLst>
              <a:ext uri="{FF2B5EF4-FFF2-40B4-BE49-F238E27FC236}">
                <a16:creationId xmlns:a16="http://schemas.microsoft.com/office/drawing/2014/main" id="{F2B6DADA-4D8B-FA46-B98A-18C64BC3E9B9}"/>
              </a:ext>
            </a:extLst>
          </p:cNvPr>
          <p:cNvSpPr>
            <a:spLocks noGrp="1"/>
          </p:cNvSpPr>
          <p:nvPr>
            <p:ph type="pic" idx="13"/>
          </p:nvPr>
        </p:nvSpPr>
        <p:spPr/>
        <p:txBody>
          <a:bodyPr/>
          <a:lstStyle/>
          <a:p>
            <a:endParaRPr lang="en-DE"/>
          </a:p>
        </p:txBody>
      </p:sp>
      <p:pic>
        <p:nvPicPr>
          <p:cNvPr id="8" name="Picture 7">
            <a:extLst>
              <a:ext uri="{FF2B5EF4-FFF2-40B4-BE49-F238E27FC236}">
                <a16:creationId xmlns:a16="http://schemas.microsoft.com/office/drawing/2014/main" id="{B2A3A4A5-774E-EF09-879A-BCB06C40CFBE}"/>
              </a:ext>
            </a:extLst>
          </p:cNvPr>
          <p:cNvPicPr>
            <a:picLocks noChangeAspect="1"/>
          </p:cNvPicPr>
          <p:nvPr/>
        </p:nvPicPr>
        <p:blipFill>
          <a:blip r:embed="rId2"/>
          <a:stretch>
            <a:fillRect/>
          </a:stretch>
        </p:blipFill>
        <p:spPr>
          <a:xfrm>
            <a:off x="3589337" y="1239044"/>
            <a:ext cx="5016500" cy="4381500"/>
          </a:xfrm>
          <a:prstGeom prst="rect">
            <a:avLst/>
          </a:prstGeom>
        </p:spPr>
      </p:pic>
    </p:spTree>
    <p:extLst>
      <p:ext uri="{BB962C8B-B14F-4D97-AF65-F5344CB8AC3E}">
        <p14:creationId xmlns:p14="http://schemas.microsoft.com/office/powerpoint/2010/main" val="503980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E38655B-DA7E-2831-1838-E6177278CD7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71CA8B-FB59-3B60-5E5E-BDC07A021999}"/>
              </a:ext>
            </a:extLst>
          </p:cNvPr>
          <p:cNvSpPr>
            <a:spLocks noGrp="1"/>
          </p:cNvSpPr>
          <p:nvPr>
            <p:ph type="title"/>
          </p:nvPr>
        </p:nvSpPr>
        <p:spPr/>
        <p:txBody>
          <a:bodyPr/>
          <a:lstStyle/>
          <a:p>
            <a:r>
              <a:rPr lang="en-US"/>
              <a:t>Evaluation</a:t>
            </a:r>
          </a:p>
        </p:txBody>
      </p:sp>
      <p:sp>
        <p:nvSpPr>
          <p:cNvPr id="4" name="Datumsplatzhalter 3">
            <a:extLst>
              <a:ext uri="{FF2B5EF4-FFF2-40B4-BE49-F238E27FC236}">
                <a16:creationId xmlns:a16="http://schemas.microsoft.com/office/drawing/2014/main" id="{250DE2C3-6770-10C9-249F-2E9A25DC13AB}"/>
              </a:ext>
            </a:extLst>
          </p:cNvPr>
          <p:cNvSpPr>
            <a:spLocks noGrp="1"/>
          </p:cNvSpPr>
          <p:nvPr>
            <p:ph type="dt" sz="half" idx="10"/>
          </p:nvPr>
        </p:nvSpPr>
        <p:spPr>
          <a:xfrm>
            <a:off x="958803" y="3901401"/>
            <a:ext cx="2845541" cy="180042"/>
          </a:xfrm>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AB87241E-0E80-6DD6-1FA6-F6E094BA8120}"/>
              </a:ext>
            </a:extLst>
          </p:cNvPr>
          <p:cNvSpPr>
            <a:spLocks noGrp="1"/>
          </p:cNvSpPr>
          <p:nvPr>
            <p:ph type="ftr" sz="quarter" idx="11"/>
          </p:nvPr>
        </p:nvSpPr>
        <p:spPr>
          <a:xfrm>
            <a:off x="1006540" y="3833669"/>
            <a:ext cx="3861805" cy="180042"/>
          </a:xfrm>
        </p:spPr>
        <p:txBody>
          <a:bodyPr/>
          <a:lstStyle/>
          <a:p>
            <a:r>
              <a:rPr lang="de-DE"/>
              <a:t>Diabetes Risk Prediction</a:t>
            </a:r>
          </a:p>
        </p:txBody>
      </p:sp>
      <p:sp>
        <p:nvSpPr>
          <p:cNvPr id="6" name="Foliennummernplatzhalter 5">
            <a:extLst>
              <a:ext uri="{FF2B5EF4-FFF2-40B4-BE49-F238E27FC236}">
                <a16:creationId xmlns:a16="http://schemas.microsoft.com/office/drawing/2014/main" id="{879D7EE3-01C8-B25F-DD63-42654B05F283}"/>
              </a:ext>
            </a:extLst>
          </p:cNvPr>
          <p:cNvSpPr>
            <a:spLocks noGrp="1"/>
          </p:cNvSpPr>
          <p:nvPr>
            <p:ph type="sldNum" sz="quarter" idx="12"/>
          </p:nvPr>
        </p:nvSpPr>
        <p:spPr>
          <a:xfrm>
            <a:off x="9598804" y="3901401"/>
            <a:ext cx="1393198" cy="180042"/>
          </a:xfrm>
        </p:spPr>
        <p:txBody>
          <a:bodyPr/>
          <a:lstStyle/>
          <a:p>
            <a:fld id="{FC0CC166-4E39-43B8-AB91-BDD1C4C9E224}" type="slidenum">
              <a:rPr lang="de-DE" smtClean="0"/>
              <a:t>33</a:t>
            </a:fld>
            <a:endParaRPr lang="de-DE"/>
          </a:p>
        </p:txBody>
      </p:sp>
      <p:pic>
        <p:nvPicPr>
          <p:cNvPr id="26" name="Picture 25">
            <a:extLst>
              <a:ext uri="{FF2B5EF4-FFF2-40B4-BE49-F238E27FC236}">
                <a16:creationId xmlns:a16="http://schemas.microsoft.com/office/drawing/2014/main" id="{79681C19-DC44-1C67-E35A-005FCC6D8400}"/>
              </a:ext>
            </a:extLst>
          </p:cNvPr>
          <p:cNvPicPr>
            <a:picLocks noChangeAspect="1"/>
          </p:cNvPicPr>
          <p:nvPr/>
        </p:nvPicPr>
        <p:blipFill>
          <a:blip r:embed="rId3"/>
          <a:stretch>
            <a:fillRect/>
          </a:stretch>
        </p:blipFill>
        <p:spPr>
          <a:xfrm>
            <a:off x="-52921" y="2534910"/>
            <a:ext cx="12301015" cy="2409022"/>
          </a:xfrm>
          <a:prstGeom prst="rect">
            <a:avLst/>
          </a:prstGeom>
        </p:spPr>
      </p:pic>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EED58503-226A-60F0-23FC-D302C9B68258}"/>
                  </a:ext>
                </a:extLst>
              </p14:cNvPr>
              <p14:cNvContentPartPr/>
              <p14:nvPr/>
            </p14:nvContentPartPr>
            <p14:xfrm>
              <a:off x="1849210" y="2875669"/>
              <a:ext cx="390240" cy="360"/>
            </p14:xfrm>
          </p:contentPart>
        </mc:Choice>
        <mc:Fallback>
          <p:pic>
            <p:nvPicPr>
              <p:cNvPr id="27" name="Ink 26">
                <a:extLst>
                  <a:ext uri="{FF2B5EF4-FFF2-40B4-BE49-F238E27FC236}">
                    <a16:creationId xmlns:a16="http://schemas.microsoft.com/office/drawing/2014/main" id="{EED58503-226A-60F0-23FC-D302C9B68258}"/>
                  </a:ext>
                </a:extLst>
              </p:cNvPr>
              <p:cNvPicPr/>
              <p:nvPr/>
            </p:nvPicPr>
            <p:blipFill>
              <a:blip r:embed="rId5"/>
              <a:stretch>
                <a:fillRect/>
              </a:stretch>
            </p:blipFill>
            <p:spPr>
              <a:xfrm>
                <a:off x="1795210" y="2767669"/>
                <a:ext cx="497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5DFA3220-2346-AA3C-FB7E-B9B941E6F042}"/>
                  </a:ext>
                </a:extLst>
              </p14:cNvPr>
              <p14:cNvContentPartPr/>
              <p14:nvPr/>
            </p14:nvContentPartPr>
            <p14:xfrm>
              <a:off x="2937442" y="3434407"/>
              <a:ext cx="450360" cy="19080"/>
            </p14:xfrm>
          </p:contentPart>
        </mc:Choice>
        <mc:Fallback>
          <p:pic>
            <p:nvPicPr>
              <p:cNvPr id="28" name="Ink 27">
                <a:extLst>
                  <a:ext uri="{FF2B5EF4-FFF2-40B4-BE49-F238E27FC236}">
                    <a16:creationId xmlns:a16="http://schemas.microsoft.com/office/drawing/2014/main" id="{5DFA3220-2346-AA3C-FB7E-B9B941E6F042}"/>
                  </a:ext>
                </a:extLst>
              </p:cNvPr>
              <p:cNvPicPr/>
              <p:nvPr/>
            </p:nvPicPr>
            <p:blipFill>
              <a:blip r:embed="rId7"/>
              <a:stretch>
                <a:fillRect/>
              </a:stretch>
            </p:blipFill>
            <p:spPr>
              <a:xfrm>
                <a:off x="2883485" y="3326407"/>
                <a:ext cx="557914"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9" name="Ink 28">
                <a:extLst>
                  <a:ext uri="{FF2B5EF4-FFF2-40B4-BE49-F238E27FC236}">
                    <a16:creationId xmlns:a16="http://schemas.microsoft.com/office/drawing/2014/main" id="{BE2B08F5-B8F8-840B-8082-B40331CFE033}"/>
                  </a:ext>
                </a:extLst>
              </p14:cNvPr>
              <p14:cNvContentPartPr/>
              <p14:nvPr/>
            </p14:nvContentPartPr>
            <p14:xfrm>
              <a:off x="3832176" y="2871262"/>
              <a:ext cx="341280" cy="360"/>
            </p14:xfrm>
          </p:contentPart>
        </mc:Choice>
        <mc:Fallback>
          <p:pic>
            <p:nvPicPr>
              <p:cNvPr id="29" name="Ink 28">
                <a:extLst>
                  <a:ext uri="{FF2B5EF4-FFF2-40B4-BE49-F238E27FC236}">
                    <a16:creationId xmlns:a16="http://schemas.microsoft.com/office/drawing/2014/main" id="{BE2B08F5-B8F8-840B-8082-B40331CFE033}"/>
                  </a:ext>
                </a:extLst>
              </p:cNvPr>
              <p:cNvPicPr/>
              <p:nvPr/>
            </p:nvPicPr>
            <p:blipFill>
              <a:blip r:embed="rId9"/>
              <a:stretch>
                <a:fillRect/>
              </a:stretch>
            </p:blipFill>
            <p:spPr>
              <a:xfrm>
                <a:off x="3778176" y="2763262"/>
                <a:ext cx="448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Ink 29">
                <a:extLst>
                  <a:ext uri="{FF2B5EF4-FFF2-40B4-BE49-F238E27FC236}">
                    <a16:creationId xmlns:a16="http://schemas.microsoft.com/office/drawing/2014/main" id="{8EF5B596-D05C-E129-294C-D10DADFF0BB8}"/>
                  </a:ext>
                </a:extLst>
              </p14:cNvPr>
              <p14:cNvContentPartPr/>
              <p14:nvPr/>
            </p14:nvContentPartPr>
            <p14:xfrm>
              <a:off x="4595453" y="3827897"/>
              <a:ext cx="326160" cy="9720"/>
            </p14:xfrm>
          </p:contentPart>
        </mc:Choice>
        <mc:Fallback>
          <p:pic>
            <p:nvPicPr>
              <p:cNvPr id="30" name="Ink 29">
                <a:extLst>
                  <a:ext uri="{FF2B5EF4-FFF2-40B4-BE49-F238E27FC236}">
                    <a16:creationId xmlns:a16="http://schemas.microsoft.com/office/drawing/2014/main" id="{8EF5B596-D05C-E129-294C-D10DADFF0BB8}"/>
                  </a:ext>
                </a:extLst>
              </p:cNvPr>
              <p:cNvPicPr/>
              <p:nvPr/>
            </p:nvPicPr>
            <p:blipFill>
              <a:blip r:embed="rId11"/>
              <a:stretch>
                <a:fillRect/>
              </a:stretch>
            </p:blipFill>
            <p:spPr>
              <a:xfrm>
                <a:off x="4541513" y="3723754"/>
                <a:ext cx="433681" cy="21765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Ink 30">
                <a:extLst>
                  <a:ext uri="{FF2B5EF4-FFF2-40B4-BE49-F238E27FC236}">
                    <a16:creationId xmlns:a16="http://schemas.microsoft.com/office/drawing/2014/main" id="{DD33505B-A35E-84E6-3BD7-18CB0333FCD2}"/>
                  </a:ext>
                </a:extLst>
              </p14:cNvPr>
              <p14:cNvContentPartPr/>
              <p14:nvPr/>
            </p14:nvContentPartPr>
            <p14:xfrm>
              <a:off x="5760266" y="4229081"/>
              <a:ext cx="337320" cy="360"/>
            </p14:xfrm>
          </p:contentPart>
        </mc:Choice>
        <mc:Fallback>
          <p:pic>
            <p:nvPicPr>
              <p:cNvPr id="31" name="Ink 30">
                <a:extLst>
                  <a:ext uri="{FF2B5EF4-FFF2-40B4-BE49-F238E27FC236}">
                    <a16:creationId xmlns:a16="http://schemas.microsoft.com/office/drawing/2014/main" id="{DD33505B-A35E-84E6-3BD7-18CB0333FCD2}"/>
                  </a:ext>
                </a:extLst>
              </p:cNvPr>
              <p:cNvPicPr/>
              <p:nvPr/>
            </p:nvPicPr>
            <p:blipFill>
              <a:blip r:embed="rId13"/>
              <a:stretch>
                <a:fillRect/>
              </a:stretch>
            </p:blipFill>
            <p:spPr>
              <a:xfrm>
                <a:off x="5706266" y="4121081"/>
                <a:ext cx="444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AA9140DA-13C3-BFB0-2018-D782A73E3EB3}"/>
                  </a:ext>
                </a:extLst>
              </p14:cNvPr>
              <p14:cNvContentPartPr/>
              <p14:nvPr/>
            </p14:nvContentPartPr>
            <p14:xfrm>
              <a:off x="6851889" y="3827897"/>
              <a:ext cx="358560" cy="1800"/>
            </p14:xfrm>
          </p:contentPart>
        </mc:Choice>
        <mc:Fallback>
          <p:pic>
            <p:nvPicPr>
              <p:cNvPr id="32" name="Ink 31">
                <a:extLst>
                  <a:ext uri="{FF2B5EF4-FFF2-40B4-BE49-F238E27FC236}">
                    <a16:creationId xmlns:a16="http://schemas.microsoft.com/office/drawing/2014/main" id="{AA9140DA-13C3-BFB0-2018-D782A73E3EB3}"/>
                  </a:ext>
                </a:extLst>
              </p:cNvPr>
              <p:cNvPicPr/>
              <p:nvPr/>
            </p:nvPicPr>
            <p:blipFill>
              <a:blip r:embed="rId15"/>
              <a:stretch>
                <a:fillRect/>
              </a:stretch>
            </p:blipFill>
            <p:spPr>
              <a:xfrm>
                <a:off x="6797889" y="3719897"/>
                <a:ext cx="4662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7FB323EB-6043-534D-5DA7-FD8FA4B4F2F8}"/>
                  </a:ext>
                </a:extLst>
              </p14:cNvPr>
              <p14:cNvContentPartPr/>
              <p14:nvPr/>
            </p14:nvContentPartPr>
            <p14:xfrm>
              <a:off x="8508662" y="2872702"/>
              <a:ext cx="371520" cy="3960"/>
            </p14:xfrm>
          </p:contentPart>
        </mc:Choice>
        <mc:Fallback>
          <p:pic>
            <p:nvPicPr>
              <p:cNvPr id="33" name="Ink 32">
                <a:extLst>
                  <a:ext uri="{FF2B5EF4-FFF2-40B4-BE49-F238E27FC236}">
                    <a16:creationId xmlns:a16="http://schemas.microsoft.com/office/drawing/2014/main" id="{7FB323EB-6043-534D-5DA7-FD8FA4B4F2F8}"/>
                  </a:ext>
                </a:extLst>
              </p:cNvPr>
              <p:cNvPicPr/>
              <p:nvPr/>
            </p:nvPicPr>
            <p:blipFill>
              <a:blip r:embed="rId17"/>
              <a:stretch>
                <a:fillRect/>
              </a:stretch>
            </p:blipFill>
            <p:spPr>
              <a:xfrm>
                <a:off x="8454662" y="2764702"/>
                <a:ext cx="4791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473C59D4-C7EB-E054-6574-B358D2EA8362}"/>
                  </a:ext>
                </a:extLst>
              </p14:cNvPr>
              <p14:cNvContentPartPr/>
              <p14:nvPr/>
            </p14:nvContentPartPr>
            <p14:xfrm>
              <a:off x="9463452" y="4229081"/>
              <a:ext cx="434880" cy="6480"/>
            </p14:xfrm>
          </p:contentPart>
        </mc:Choice>
        <mc:Fallback>
          <p:pic>
            <p:nvPicPr>
              <p:cNvPr id="34" name="Ink 33">
                <a:extLst>
                  <a:ext uri="{FF2B5EF4-FFF2-40B4-BE49-F238E27FC236}">
                    <a16:creationId xmlns:a16="http://schemas.microsoft.com/office/drawing/2014/main" id="{473C59D4-C7EB-E054-6574-B358D2EA8362}"/>
                  </a:ext>
                </a:extLst>
              </p:cNvPr>
              <p:cNvPicPr/>
              <p:nvPr/>
            </p:nvPicPr>
            <p:blipFill>
              <a:blip r:embed="rId19"/>
              <a:stretch>
                <a:fillRect/>
              </a:stretch>
            </p:blipFill>
            <p:spPr>
              <a:xfrm>
                <a:off x="9409497" y="4121081"/>
                <a:ext cx="542431"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C3F1EB09-6CE2-02E3-A62E-5B2E690DF589}"/>
                  </a:ext>
                </a:extLst>
              </p14:cNvPr>
              <p14:cNvContentPartPr/>
              <p14:nvPr/>
            </p14:nvContentPartPr>
            <p14:xfrm>
              <a:off x="10568582" y="2861902"/>
              <a:ext cx="450360" cy="9720"/>
            </p14:xfrm>
          </p:contentPart>
        </mc:Choice>
        <mc:Fallback>
          <p:pic>
            <p:nvPicPr>
              <p:cNvPr id="35" name="Ink 34">
                <a:extLst>
                  <a:ext uri="{FF2B5EF4-FFF2-40B4-BE49-F238E27FC236}">
                    <a16:creationId xmlns:a16="http://schemas.microsoft.com/office/drawing/2014/main" id="{C3F1EB09-6CE2-02E3-A62E-5B2E690DF589}"/>
                  </a:ext>
                </a:extLst>
              </p:cNvPr>
              <p:cNvPicPr/>
              <p:nvPr/>
            </p:nvPicPr>
            <p:blipFill>
              <a:blip r:embed="rId21"/>
              <a:stretch>
                <a:fillRect/>
              </a:stretch>
            </p:blipFill>
            <p:spPr>
              <a:xfrm>
                <a:off x="10514539" y="2753902"/>
                <a:ext cx="558086"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DE59561E-566F-BBC2-34FB-910B24E1F5E5}"/>
                  </a:ext>
                </a:extLst>
              </p14:cNvPr>
              <p14:cNvContentPartPr/>
              <p14:nvPr/>
            </p14:nvContentPartPr>
            <p14:xfrm>
              <a:off x="11829662" y="3837617"/>
              <a:ext cx="352080" cy="4320"/>
            </p14:xfrm>
          </p:contentPart>
        </mc:Choice>
        <mc:Fallback>
          <p:pic>
            <p:nvPicPr>
              <p:cNvPr id="36" name="Ink 35">
                <a:extLst>
                  <a:ext uri="{FF2B5EF4-FFF2-40B4-BE49-F238E27FC236}">
                    <a16:creationId xmlns:a16="http://schemas.microsoft.com/office/drawing/2014/main" id="{DE59561E-566F-BBC2-34FB-910B24E1F5E5}"/>
                  </a:ext>
                </a:extLst>
              </p:cNvPr>
              <p:cNvPicPr/>
              <p:nvPr/>
            </p:nvPicPr>
            <p:blipFill>
              <a:blip r:embed="rId23"/>
              <a:stretch>
                <a:fillRect/>
              </a:stretch>
            </p:blipFill>
            <p:spPr>
              <a:xfrm>
                <a:off x="11775607" y="3729617"/>
                <a:ext cx="45983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D37C0ABE-BA41-C209-C98B-D89632D342A9}"/>
                  </a:ext>
                </a:extLst>
              </p14:cNvPr>
              <p14:cNvContentPartPr/>
              <p14:nvPr/>
            </p14:nvContentPartPr>
            <p14:xfrm>
              <a:off x="1889776" y="3821429"/>
              <a:ext cx="345600" cy="12240"/>
            </p14:xfrm>
          </p:contentPart>
        </mc:Choice>
        <mc:Fallback>
          <p:pic>
            <p:nvPicPr>
              <p:cNvPr id="37" name="Ink 36">
                <a:extLst>
                  <a:ext uri="{FF2B5EF4-FFF2-40B4-BE49-F238E27FC236}">
                    <a16:creationId xmlns:a16="http://schemas.microsoft.com/office/drawing/2014/main" id="{D37C0ABE-BA41-C209-C98B-D89632D342A9}"/>
                  </a:ext>
                </a:extLst>
              </p:cNvPr>
              <p:cNvPicPr/>
              <p:nvPr/>
            </p:nvPicPr>
            <p:blipFill>
              <a:blip r:embed="rId25"/>
              <a:stretch>
                <a:fillRect/>
              </a:stretch>
            </p:blipFill>
            <p:spPr>
              <a:xfrm>
                <a:off x="1835776" y="3713429"/>
                <a:ext cx="453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E654D812-9D66-34E3-2D1B-D20F6FF5F512}"/>
                  </a:ext>
                </a:extLst>
              </p14:cNvPr>
              <p14:cNvContentPartPr/>
              <p14:nvPr/>
            </p14:nvContentPartPr>
            <p14:xfrm>
              <a:off x="3906553" y="3827717"/>
              <a:ext cx="314640" cy="360"/>
            </p14:xfrm>
          </p:contentPart>
        </mc:Choice>
        <mc:Fallback>
          <p:pic>
            <p:nvPicPr>
              <p:cNvPr id="38" name="Ink 37">
                <a:extLst>
                  <a:ext uri="{FF2B5EF4-FFF2-40B4-BE49-F238E27FC236}">
                    <a16:creationId xmlns:a16="http://schemas.microsoft.com/office/drawing/2014/main" id="{E654D812-9D66-34E3-2D1B-D20F6FF5F512}"/>
                  </a:ext>
                </a:extLst>
              </p:cNvPr>
              <p:cNvPicPr/>
              <p:nvPr/>
            </p:nvPicPr>
            <p:blipFill>
              <a:blip r:embed="rId27"/>
              <a:stretch>
                <a:fillRect/>
              </a:stretch>
            </p:blipFill>
            <p:spPr>
              <a:xfrm>
                <a:off x="3852553" y="3719717"/>
                <a:ext cx="422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C029229B-352F-CF55-DA50-59728C056F44}"/>
                  </a:ext>
                </a:extLst>
              </p14:cNvPr>
              <p14:cNvContentPartPr/>
              <p14:nvPr/>
            </p14:nvContentPartPr>
            <p14:xfrm>
              <a:off x="8575622" y="3847006"/>
              <a:ext cx="304560" cy="360"/>
            </p14:xfrm>
          </p:contentPart>
        </mc:Choice>
        <mc:Fallback>
          <p:pic>
            <p:nvPicPr>
              <p:cNvPr id="39" name="Ink 38">
                <a:extLst>
                  <a:ext uri="{FF2B5EF4-FFF2-40B4-BE49-F238E27FC236}">
                    <a16:creationId xmlns:a16="http://schemas.microsoft.com/office/drawing/2014/main" id="{C029229B-352F-CF55-DA50-59728C056F44}"/>
                  </a:ext>
                </a:extLst>
              </p:cNvPr>
              <p:cNvPicPr/>
              <p:nvPr/>
            </p:nvPicPr>
            <p:blipFill>
              <a:blip r:embed="rId29"/>
              <a:stretch>
                <a:fillRect/>
              </a:stretch>
            </p:blipFill>
            <p:spPr>
              <a:xfrm>
                <a:off x="8521622" y="3739006"/>
                <a:ext cx="412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F61E0102-4BDB-7189-EBC2-E9B7895A66E1}"/>
                  </a:ext>
                </a:extLst>
              </p14:cNvPr>
              <p14:cNvContentPartPr/>
              <p14:nvPr/>
            </p14:nvContentPartPr>
            <p14:xfrm>
              <a:off x="10636762" y="3840886"/>
              <a:ext cx="419040" cy="6120"/>
            </p14:xfrm>
          </p:contentPart>
        </mc:Choice>
        <mc:Fallback>
          <p:pic>
            <p:nvPicPr>
              <p:cNvPr id="40" name="Ink 39">
                <a:extLst>
                  <a:ext uri="{FF2B5EF4-FFF2-40B4-BE49-F238E27FC236}">
                    <a16:creationId xmlns:a16="http://schemas.microsoft.com/office/drawing/2014/main" id="{F61E0102-4BDB-7189-EBC2-E9B7895A66E1}"/>
                  </a:ext>
                </a:extLst>
              </p:cNvPr>
              <p:cNvPicPr/>
              <p:nvPr/>
            </p:nvPicPr>
            <p:blipFill>
              <a:blip r:embed="rId31"/>
              <a:stretch>
                <a:fillRect/>
              </a:stretch>
            </p:blipFill>
            <p:spPr>
              <a:xfrm>
                <a:off x="10582762" y="3732886"/>
                <a:ext cx="526680" cy="221760"/>
              </a:xfrm>
              <a:prstGeom prst="rect">
                <a:avLst/>
              </a:prstGeom>
            </p:spPr>
          </p:pic>
        </mc:Fallback>
      </mc:AlternateContent>
      <p:pic>
        <p:nvPicPr>
          <p:cNvPr id="41" name="Picture 40">
            <a:extLst>
              <a:ext uri="{FF2B5EF4-FFF2-40B4-BE49-F238E27FC236}">
                <a16:creationId xmlns:a16="http://schemas.microsoft.com/office/drawing/2014/main" id="{FF6F3E05-5595-4871-6491-956D5D2C5E4A}"/>
              </a:ext>
            </a:extLst>
          </p:cNvPr>
          <p:cNvPicPr>
            <a:picLocks noChangeAspect="1"/>
          </p:cNvPicPr>
          <p:nvPr/>
        </p:nvPicPr>
        <p:blipFill>
          <a:blip r:embed="rId32"/>
          <a:stretch>
            <a:fillRect/>
          </a:stretch>
        </p:blipFill>
        <p:spPr>
          <a:xfrm>
            <a:off x="7756117" y="5481207"/>
            <a:ext cx="3090165" cy="1157872"/>
          </a:xfrm>
          <a:prstGeom prst="rect">
            <a:avLst/>
          </a:prstGeom>
        </p:spPr>
      </p:pic>
      <mc:AlternateContent xmlns:mc="http://schemas.openxmlformats.org/markup-compatibility/2006">
        <mc:Choice xmlns:p14="http://schemas.microsoft.com/office/powerpoint/2010/main" Requires="p14">
          <p:contentPart p14:bwMode="auto" r:id="rId33">
            <p14:nvContentPartPr>
              <p14:cNvPr id="44" name="Ink 43">
                <a:extLst>
                  <a:ext uri="{FF2B5EF4-FFF2-40B4-BE49-F238E27FC236}">
                    <a16:creationId xmlns:a16="http://schemas.microsoft.com/office/drawing/2014/main" id="{B5ED9F97-7843-B011-7863-26495514F8C5}"/>
                  </a:ext>
                </a:extLst>
              </p14:cNvPr>
              <p14:cNvContentPartPr/>
              <p14:nvPr/>
            </p14:nvContentPartPr>
            <p14:xfrm>
              <a:off x="8755560" y="6005593"/>
              <a:ext cx="321480" cy="2160"/>
            </p14:xfrm>
          </p:contentPart>
        </mc:Choice>
        <mc:Fallback>
          <p:pic>
            <p:nvPicPr>
              <p:cNvPr id="44" name="Ink 43">
                <a:extLst>
                  <a:ext uri="{FF2B5EF4-FFF2-40B4-BE49-F238E27FC236}">
                    <a16:creationId xmlns:a16="http://schemas.microsoft.com/office/drawing/2014/main" id="{B5ED9F97-7843-B011-7863-26495514F8C5}"/>
                  </a:ext>
                </a:extLst>
              </p:cNvPr>
              <p:cNvPicPr/>
              <p:nvPr/>
            </p:nvPicPr>
            <p:blipFill>
              <a:blip r:embed="rId34"/>
              <a:stretch>
                <a:fillRect/>
              </a:stretch>
            </p:blipFill>
            <p:spPr>
              <a:xfrm>
                <a:off x="8719560" y="5933593"/>
                <a:ext cx="3931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5" name="Ink 44">
                <a:extLst>
                  <a:ext uri="{FF2B5EF4-FFF2-40B4-BE49-F238E27FC236}">
                    <a16:creationId xmlns:a16="http://schemas.microsoft.com/office/drawing/2014/main" id="{E9C80898-DFC3-EBF5-1352-0891F6BC16DF}"/>
                  </a:ext>
                </a:extLst>
              </p14:cNvPr>
              <p14:cNvContentPartPr/>
              <p14:nvPr/>
            </p14:nvContentPartPr>
            <p14:xfrm>
              <a:off x="9291960" y="5851153"/>
              <a:ext cx="372960" cy="13680"/>
            </p14:xfrm>
          </p:contentPart>
        </mc:Choice>
        <mc:Fallback>
          <p:pic>
            <p:nvPicPr>
              <p:cNvPr id="45" name="Ink 44">
                <a:extLst>
                  <a:ext uri="{FF2B5EF4-FFF2-40B4-BE49-F238E27FC236}">
                    <a16:creationId xmlns:a16="http://schemas.microsoft.com/office/drawing/2014/main" id="{E9C80898-DFC3-EBF5-1352-0891F6BC16DF}"/>
                  </a:ext>
                </a:extLst>
              </p:cNvPr>
              <p:cNvPicPr/>
              <p:nvPr/>
            </p:nvPicPr>
            <p:blipFill>
              <a:blip r:embed="rId36"/>
              <a:stretch>
                <a:fillRect/>
              </a:stretch>
            </p:blipFill>
            <p:spPr>
              <a:xfrm>
                <a:off x="9255960" y="5777207"/>
                <a:ext cx="444600" cy="161202"/>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6" name="Ink 45">
                <a:extLst>
                  <a:ext uri="{FF2B5EF4-FFF2-40B4-BE49-F238E27FC236}">
                    <a16:creationId xmlns:a16="http://schemas.microsoft.com/office/drawing/2014/main" id="{51C2D61C-1779-C26B-D100-867841EDDFE3}"/>
                  </a:ext>
                </a:extLst>
              </p14:cNvPr>
              <p14:cNvContentPartPr/>
              <p14:nvPr/>
            </p14:nvContentPartPr>
            <p14:xfrm>
              <a:off x="9856800" y="5843953"/>
              <a:ext cx="279000" cy="8640"/>
            </p14:xfrm>
          </p:contentPart>
        </mc:Choice>
        <mc:Fallback>
          <p:pic>
            <p:nvPicPr>
              <p:cNvPr id="46" name="Ink 45">
                <a:extLst>
                  <a:ext uri="{FF2B5EF4-FFF2-40B4-BE49-F238E27FC236}">
                    <a16:creationId xmlns:a16="http://schemas.microsoft.com/office/drawing/2014/main" id="{51C2D61C-1779-C26B-D100-867841EDDFE3}"/>
                  </a:ext>
                </a:extLst>
              </p:cNvPr>
              <p:cNvPicPr/>
              <p:nvPr/>
            </p:nvPicPr>
            <p:blipFill>
              <a:blip r:embed="rId38"/>
              <a:stretch>
                <a:fillRect/>
              </a:stretch>
            </p:blipFill>
            <p:spPr>
              <a:xfrm>
                <a:off x="9820800" y="5771953"/>
                <a:ext cx="350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7" name="Ink 46">
                <a:extLst>
                  <a:ext uri="{FF2B5EF4-FFF2-40B4-BE49-F238E27FC236}">
                    <a16:creationId xmlns:a16="http://schemas.microsoft.com/office/drawing/2014/main" id="{07D9FAD7-F3DB-8495-9D08-5CF2929EF1DF}"/>
                  </a:ext>
                </a:extLst>
              </p14:cNvPr>
              <p14:cNvContentPartPr/>
              <p14:nvPr/>
            </p14:nvContentPartPr>
            <p14:xfrm>
              <a:off x="9839160" y="6534433"/>
              <a:ext cx="375840" cy="4680"/>
            </p14:xfrm>
          </p:contentPart>
        </mc:Choice>
        <mc:Fallback>
          <p:pic>
            <p:nvPicPr>
              <p:cNvPr id="47" name="Ink 46">
                <a:extLst>
                  <a:ext uri="{FF2B5EF4-FFF2-40B4-BE49-F238E27FC236}">
                    <a16:creationId xmlns:a16="http://schemas.microsoft.com/office/drawing/2014/main" id="{07D9FAD7-F3DB-8495-9D08-5CF2929EF1DF}"/>
                  </a:ext>
                </a:extLst>
              </p:cNvPr>
              <p:cNvPicPr/>
              <p:nvPr/>
            </p:nvPicPr>
            <p:blipFill>
              <a:blip r:embed="rId40"/>
              <a:stretch>
                <a:fillRect/>
              </a:stretch>
            </p:blipFill>
            <p:spPr>
              <a:xfrm>
                <a:off x="9803160" y="6462433"/>
                <a:ext cx="4474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8" name="Ink 47">
                <a:extLst>
                  <a:ext uri="{FF2B5EF4-FFF2-40B4-BE49-F238E27FC236}">
                    <a16:creationId xmlns:a16="http://schemas.microsoft.com/office/drawing/2014/main" id="{D797378A-E68A-ABAA-63A1-5A53DBE3C23A}"/>
                  </a:ext>
                </a:extLst>
              </p14:cNvPr>
              <p14:cNvContentPartPr/>
              <p14:nvPr/>
            </p14:nvContentPartPr>
            <p14:xfrm>
              <a:off x="9266760" y="6543073"/>
              <a:ext cx="356760" cy="13680"/>
            </p14:xfrm>
          </p:contentPart>
        </mc:Choice>
        <mc:Fallback>
          <p:pic>
            <p:nvPicPr>
              <p:cNvPr id="48" name="Ink 47">
                <a:extLst>
                  <a:ext uri="{FF2B5EF4-FFF2-40B4-BE49-F238E27FC236}">
                    <a16:creationId xmlns:a16="http://schemas.microsoft.com/office/drawing/2014/main" id="{D797378A-E68A-ABAA-63A1-5A53DBE3C23A}"/>
                  </a:ext>
                </a:extLst>
              </p:cNvPr>
              <p:cNvPicPr/>
              <p:nvPr/>
            </p:nvPicPr>
            <p:blipFill>
              <a:blip r:embed="rId42"/>
              <a:stretch>
                <a:fillRect/>
              </a:stretch>
            </p:blipFill>
            <p:spPr>
              <a:xfrm>
                <a:off x="9230760" y="6471073"/>
                <a:ext cx="4284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9" name="Ink 48">
                <a:extLst>
                  <a:ext uri="{FF2B5EF4-FFF2-40B4-BE49-F238E27FC236}">
                    <a16:creationId xmlns:a16="http://schemas.microsoft.com/office/drawing/2014/main" id="{EE67450E-4401-01AD-D0C9-DE62D5FEBA1C}"/>
                  </a:ext>
                </a:extLst>
              </p14:cNvPr>
              <p14:cNvContentPartPr/>
              <p14:nvPr/>
            </p14:nvContentPartPr>
            <p14:xfrm>
              <a:off x="8761680" y="6531193"/>
              <a:ext cx="345600" cy="11520"/>
            </p14:xfrm>
          </p:contentPart>
        </mc:Choice>
        <mc:Fallback>
          <p:pic>
            <p:nvPicPr>
              <p:cNvPr id="49" name="Ink 48">
                <a:extLst>
                  <a:ext uri="{FF2B5EF4-FFF2-40B4-BE49-F238E27FC236}">
                    <a16:creationId xmlns:a16="http://schemas.microsoft.com/office/drawing/2014/main" id="{EE67450E-4401-01AD-D0C9-DE62D5FEBA1C}"/>
                  </a:ext>
                </a:extLst>
              </p:cNvPr>
              <p:cNvPicPr/>
              <p:nvPr/>
            </p:nvPicPr>
            <p:blipFill>
              <a:blip r:embed="rId44"/>
              <a:stretch>
                <a:fillRect/>
              </a:stretch>
            </p:blipFill>
            <p:spPr>
              <a:xfrm>
                <a:off x="8725680" y="6459193"/>
                <a:ext cx="417240" cy="155160"/>
              </a:xfrm>
              <a:prstGeom prst="rect">
                <a:avLst/>
              </a:prstGeom>
            </p:spPr>
          </p:pic>
        </mc:Fallback>
      </mc:AlternateContent>
      <p:pic>
        <p:nvPicPr>
          <p:cNvPr id="60" name="Picture 59">
            <a:extLst>
              <a:ext uri="{FF2B5EF4-FFF2-40B4-BE49-F238E27FC236}">
                <a16:creationId xmlns:a16="http://schemas.microsoft.com/office/drawing/2014/main" id="{7FF5FF13-D0AC-239A-4E9F-4865D839009D}"/>
              </a:ext>
            </a:extLst>
          </p:cNvPr>
          <p:cNvPicPr>
            <a:picLocks noChangeAspect="1"/>
          </p:cNvPicPr>
          <p:nvPr/>
        </p:nvPicPr>
        <p:blipFill>
          <a:blip r:embed="rId45"/>
          <a:stretch>
            <a:fillRect/>
          </a:stretch>
        </p:blipFill>
        <p:spPr>
          <a:xfrm>
            <a:off x="3273036" y="5380202"/>
            <a:ext cx="2791753" cy="1332746"/>
          </a:xfrm>
          <a:prstGeom prst="rect">
            <a:avLst/>
          </a:prstGeom>
        </p:spPr>
      </p:pic>
      <p:sp>
        <p:nvSpPr>
          <p:cNvPr id="7" name="Textfeld 6">
            <a:extLst>
              <a:ext uri="{FF2B5EF4-FFF2-40B4-BE49-F238E27FC236}">
                <a16:creationId xmlns:a16="http://schemas.microsoft.com/office/drawing/2014/main" id="{95D85D53-13D8-5CB4-3EBD-D94792409875}"/>
              </a:ext>
            </a:extLst>
          </p:cNvPr>
          <p:cNvSpPr txBox="1"/>
          <p:nvPr/>
        </p:nvSpPr>
        <p:spPr>
          <a:xfrm>
            <a:off x="8257827" y="5160628"/>
            <a:ext cx="1509516" cy="338554"/>
          </a:xfrm>
          <a:prstGeom prst="rect">
            <a:avLst/>
          </a:prstGeom>
          <a:noFill/>
        </p:spPr>
        <p:txBody>
          <a:bodyPr wrap="none" rtlCol="0">
            <a:spAutoFit/>
          </a:bodyPr>
          <a:lstStyle/>
          <a:p>
            <a:r>
              <a:rPr lang="en-US" sz="1600"/>
              <a:t>Neural Network</a:t>
            </a:r>
          </a:p>
        </p:txBody>
      </p:sp>
      <p:sp>
        <p:nvSpPr>
          <p:cNvPr id="61" name="TextBox 60">
            <a:extLst>
              <a:ext uri="{FF2B5EF4-FFF2-40B4-BE49-F238E27FC236}">
                <a16:creationId xmlns:a16="http://schemas.microsoft.com/office/drawing/2014/main" id="{AAC1C10F-9B90-258E-FF18-9A18E745EBA2}"/>
              </a:ext>
            </a:extLst>
          </p:cNvPr>
          <p:cNvSpPr txBox="1"/>
          <p:nvPr/>
        </p:nvSpPr>
        <p:spPr>
          <a:xfrm>
            <a:off x="1765920" y="5532240"/>
            <a:ext cx="1593268" cy="369332"/>
          </a:xfrm>
          <a:prstGeom prst="rect">
            <a:avLst/>
          </a:prstGeom>
          <a:noFill/>
        </p:spPr>
        <p:txBody>
          <a:bodyPr wrap="square" rtlCol="0">
            <a:spAutoFit/>
          </a:bodyPr>
          <a:lstStyle/>
          <a:p>
            <a:r>
              <a:rPr lang="en-DE"/>
              <a:t>One fe</a:t>
            </a:r>
            <a:r>
              <a:rPr lang="de-DE"/>
              <a:t>a</a:t>
            </a:r>
            <a:r>
              <a:rPr lang="en-DE"/>
              <a:t>ture</a:t>
            </a:r>
          </a:p>
        </p:txBody>
      </p:sp>
      <p:pic>
        <p:nvPicPr>
          <p:cNvPr id="8" name="Picture 7">
            <a:extLst>
              <a:ext uri="{FF2B5EF4-FFF2-40B4-BE49-F238E27FC236}">
                <a16:creationId xmlns:a16="http://schemas.microsoft.com/office/drawing/2014/main" id="{4AD6139F-8BB0-0CA0-391D-A3201F3CF92F}"/>
              </a:ext>
            </a:extLst>
          </p:cNvPr>
          <p:cNvPicPr>
            <a:picLocks noChangeAspect="1"/>
          </p:cNvPicPr>
          <p:nvPr/>
        </p:nvPicPr>
        <p:blipFill>
          <a:blip r:embed="rId46"/>
          <a:stretch>
            <a:fillRect/>
          </a:stretch>
        </p:blipFill>
        <p:spPr>
          <a:xfrm>
            <a:off x="-387195" y="6896484"/>
            <a:ext cx="13208468" cy="1954078"/>
          </a:xfrm>
          <a:prstGeom prst="rect">
            <a:avLst/>
          </a:prstGeom>
        </p:spPr>
      </p:pic>
    </p:spTree>
    <p:extLst>
      <p:ext uri="{BB962C8B-B14F-4D97-AF65-F5344CB8AC3E}">
        <p14:creationId xmlns:p14="http://schemas.microsoft.com/office/powerpoint/2010/main" val="2655821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C9C44-6FF7-47A7-5CF5-FBDA2C007EE0}"/>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96C6EF92-D429-71F3-0935-33BC26814E5A}"/>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3FCF3AF9-7B63-7F7D-F201-D0E32564CA12}"/>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789789D4-C6AD-7641-5371-FBEF353181B3}"/>
              </a:ext>
            </a:extLst>
          </p:cNvPr>
          <p:cNvSpPr>
            <a:spLocks noGrp="1"/>
          </p:cNvSpPr>
          <p:nvPr>
            <p:ph type="sldNum" sz="quarter" idx="12"/>
          </p:nvPr>
        </p:nvSpPr>
        <p:spPr/>
        <p:txBody>
          <a:bodyPr/>
          <a:lstStyle/>
          <a:p>
            <a:fld id="{FC0CC166-4E39-43B8-AB91-BDD1C4C9E224}" type="slidenum">
              <a:rPr lang="en-US" noProof="0" smtClean="0"/>
              <a:t>34</a:t>
            </a:fld>
            <a:endParaRPr lang="en-US" noProof="0"/>
          </a:p>
        </p:txBody>
      </p:sp>
      <p:sp>
        <p:nvSpPr>
          <p:cNvPr id="4" name="Inhaltsplatzhalter 9">
            <a:extLst>
              <a:ext uri="{FF2B5EF4-FFF2-40B4-BE49-F238E27FC236}">
                <a16:creationId xmlns:a16="http://schemas.microsoft.com/office/drawing/2014/main" id="{EB1C2216-F0A5-882B-C4C1-B7F3E139D6E5}"/>
              </a:ext>
            </a:extLst>
          </p:cNvPr>
          <p:cNvSpPr txBox="1">
            <a:spLocks/>
          </p:cNvSpPr>
          <p:nvPr/>
        </p:nvSpPr>
        <p:spPr>
          <a:xfrm>
            <a:off x="1080170" y="1520723"/>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Dataset highly imbalanced</a:t>
            </a:r>
            <a:endParaRPr lang="de-DE" sz="2000">
              <a:solidFill>
                <a:schemeClr val="bg1"/>
              </a:solidFill>
              <a:ea typeface="Calibri"/>
              <a:cs typeface="Calibri"/>
            </a:endParaRPr>
          </a:p>
        </p:txBody>
      </p:sp>
      <p:sp>
        <p:nvSpPr>
          <p:cNvPr id="14" name="Inhaltsplatzhalter 9">
            <a:extLst>
              <a:ext uri="{FF2B5EF4-FFF2-40B4-BE49-F238E27FC236}">
                <a16:creationId xmlns:a16="http://schemas.microsoft.com/office/drawing/2014/main" id="{97AE6448-5159-7CD3-BB5D-A45B0350ADD9}"/>
              </a:ext>
            </a:extLst>
          </p:cNvPr>
          <p:cNvSpPr txBox="1">
            <a:spLocks/>
          </p:cNvSpPr>
          <p:nvPr/>
        </p:nvSpPr>
        <p:spPr>
          <a:xfrm>
            <a:off x="7531013" y="1519425"/>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No Diabetes (0): 86.07% </a:t>
            </a:r>
            <a:br>
              <a:rPr lang="en-US" sz="2000" b="1"/>
            </a:br>
            <a:r>
              <a:rPr lang="en-US" sz="2000" b="1">
                <a:solidFill>
                  <a:schemeClr val="bg1"/>
                </a:solidFill>
                <a:ea typeface="Calibri"/>
                <a:cs typeface="Calibri"/>
              </a:rPr>
              <a:t>Diabetes (1): 13.93%</a:t>
            </a:r>
          </a:p>
        </p:txBody>
      </p:sp>
      <p:sp>
        <p:nvSpPr>
          <p:cNvPr id="16" name="Pfeil: Chevron 15">
            <a:extLst>
              <a:ext uri="{FF2B5EF4-FFF2-40B4-BE49-F238E27FC236}">
                <a16:creationId xmlns:a16="http://schemas.microsoft.com/office/drawing/2014/main" id="{546D6D5E-62A6-76DD-6A86-8FC535A62223}"/>
              </a:ext>
            </a:extLst>
          </p:cNvPr>
          <p:cNvSpPr/>
          <p:nvPr/>
        </p:nvSpPr>
        <p:spPr>
          <a:xfrm>
            <a:off x="4795250" y="1641819"/>
            <a:ext cx="2610003" cy="609925"/>
          </a:xfrm>
          <a:prstGeom prst="chevron">
            <a:avLst/>
          </a:prstGeom>
          <a:solidFill>
            <a:schemeClr val="accent5">
              <a:lumMod val="40000"/>
              <a:lumOff val="6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a:solidFill>
                  <a:schemeClr val="tx2">
                    <a:lumMod val="76000"/>
                  </a:schemeClr>
                </a:solidFill>
                <a:ea typeface="Calibri"/>
                <a:cs typeface="Calibri"/>
              </a:rPr>
              <a:t>Data Exploration</a:t>
            </a:r>
          </a:p>
        </p:txBody>
      </p:sp>
      <p:sp>
        <p:nvSpPr>
          <p:cNvPr id="17" name="Inhaltsplatzhalter 9">
            <a:extLst>
              <a:ext uri="{FF2B5EF4-FFF2-40B4-BE49-F238E27FC236}">
                <a16:creationId xmlns:a16="http://schemas.microsoft.com/office/drawing/2014/main" id="{5738D0C4-38C5-3716-71FA-F82CCAFFC8A9}"/>
              </a:ext>
            </a:extLst>
          </p:cNvPr>
          <p:cNvSpPr txBox="1">
            <a:spLocks/>
          </p:cNvSpPr>
          <p:nvPr/>
        </p:nvSpPr>
        <p:spPr>
          <a:xfrm>
            <a:off x="1080357" y="2419865"/>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(Random) Oversampling works best for most models</a:t>
            </a:r>
            <a:endParaRPr lang="de-DE"/>
          </a:p>
        </p:txBody>
      </p:sp>
      <p:sp>
        <p:nvSpPr>
          <p:cNvPr id="18" name="Inhaltsplatzhalter 9">
            <a:extLst>
              <a:ext uri="{FF2B5EF4-FFF2-40B4-BE49-F238E27FC236}">
                <a16:creationId xmlns:a16="http://schemas.microsoft.com/office/drawing/2014/main" id="{7849DD9E-1202-1D49-0417-416D625B61BD}"/>
              </a:ext>
            </a:extLst>
          </p:cNvPr>
          <p:cNvSpPr txBox="1">
            <a:spLocks/>
          </p:cNvSpPr>
          <p:nvPr/>
        </p:nvSpPr>
        <p:spPr>
          <a:xfrm>
            <a:off x="7533333" y="2418567"/>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No Diabetes (0): 86.07% </a:t>
            </a:r>
            <a:br>
              <a:rPr lang="en-US" sz="2000" b="1"/>
            </a:br>
            <a:r>
              <a:rPr lang="en-US" sz="2000" b="1">
                <a:solidFill>
                  <a:schemeClr val="bg1"/>
                </a:solidFill>
                <a:ea typeface="Calibri"/>
                <a:cs typeface="Calibri"/>
              </a:rPr>
              <a:t>Diabetes (1): 13.93%</a:t>
            </a:r>
          </a:p>
        </p:txBody>
      </p:sp>
      <p:sp>
        <p:nvSpPr>
          <p:cNvPr id="19" name="Pfeil: Chevron 18">
            <a:extLst>
              <a:ext uri="{FF2B5EF4-FFF2-40B4-BE49-F238E27FC236}">
                <a16:creationId xmlns:a16="http://schemas.microsoft.com/office/drawing/2014/main" id="{A1C33657-F7FA-5CDD-1409-D7A6569ED2A8}"/>
              </a:ext>
            </a:extLst>
          </p:cNvPr>
          <p:cNvSpPr/>
          <p:nvPr/>
        </p:nvSpPr>
        <p:spPr>
          <a:xfrm>
            <a:off x="4796833" y="2540934"/>
            <a:ext cx="2610003" cy="590186"/>
          </a:xfrm>
          <a:prstGeom prst="chevron">
            <a:avLst/>
          </a:prstGeom>
          <a:solidFill>
            <a:schemeClr val="accent5">
              <a:lumMod val="40000"/>
              <a:lumOff val="6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tx2">
                    <a:lumMod val="76000"/>
                  </a:schemeClr>
                </a:solidFill>
                <a:ea typeface="Calibri"/>
                <a:cs typeface="Calibri"/>
              </a:rPr>
              <a:t>Sampling</a:t>
            </a:r>
            <a:endParaRPr lang="de-DE"/>
          </a:p>
        </p:txBody>
      </p:sp>
      <p:sp>
        <p:nvSpPr>
          <p:cNvPr id="20" name="Inhaltsplatzhalter 9">
            <a:extLst>
              <a:ext uri="{FF2B5EF4-FFF2-40B4-BE49-F238E27FC236}">
                <a16:creationId xmlns:a16="http://schemas.microsoft.com/office/drawing/2014/main" id="{0958B177-99BC-A025-44F9-EED0EF1FF104}"/>
              </a:ext>
            </a:extLst>
          </p:cNvPr>
          <p:cNvSpPr txBox="1">
            <a:spLocks/>
          </p:cNvSpPr>
          <p:nvPr/>
        </p:nvSpPr>
        <p:spPr>
          <a:xfrm>
            <a:off x="1070306" y="3309125"/>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Dataset highly imbalanced</a:t>
            </a:r>
            <a:endParaRPr lang="de-DE" sz="2000">
              <a:solidFill>
                <a:schemeClr val="bg1"/>
              </a:solidFill>
              <a:ea typeface="Calibri"/>
              <a:cs typeface="Calibri"/>
            </a:endParaRPr>
          </a:p>
        </p:txBody>
      </p:sp>
      <p:sp>
        <p:nvSpPr>
          <p:cNvPr id="21" name="Inhaltsplatzhalter 9">
            <a:extLst>
              <a:ext uri="{FF2B5EF4-FFF2-40B4-BE49-F238E27FC236}">
                <a16:creationId xmlns:a16="http://schemas.microsoft.com/office/drawing/2014/main" id="{754C266B-891B-5633-9838-EB6C606FC374}"/>
              </a:ext>
            </a:extLst>
          </p:cNvPr>
          <p:cNvSpPr txBox="1">
            <a:spLocks/>
          </p:cNvSpPr>
          <p:nvPr/>
        </p:nvSpPr>
        <p:spPr>
          <a:xfrm>
            <a:off x="7523283" y="3307827"/>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No Diabetes (0): 86.07% </a:t>
            </a:r>
            <a:br>
              <a:rPr lang="en-US" sz="2000" b="1"/>
            </a:br>
            <a:r>
              <a:rPr lang="en-US" sz="2000" b="1">
                <a:solidFill>
                  <a:schemeClr val="bg1"/>
                </a:solidFill>
                <a:ea typeface="Calibri"/>
                <a:cs typeface="Calibri"/>
              </a:rPr>
              <a:t>Diabetes (1): 13.93%</a:t>
            </a:r>
          </a:p>
        </p:txBody>
      </p:sp>
      <p:sp>
        <p:nvSpPr>
          <p:cNvPr id="22" name="Pfeil: Chevron 21">
            <a:extLst>
              <a:ext uri="{FF2B5EF4-FFF2-40B4-BE49-F238E27FC236}">
                <a16:creationId xmlns:a16="http://schemas.microsoft.com/office/drawing/2014/main" id="{09081D31-7BD5-4485-FCB8-97C7E2F2612B}"/>
              </a:ext>
            </a:extLst>
          </p:cNvPr>
          <p:cNvSpPr/>
          <p:nvPr/>
        </p:nvSpPr>
        <p:spPr>
          <a:xfrm>
            <a:off x="4806516" y="3430194"/>
            <a:ext cx="2590269" cy="590186"/>
          </a:xfrm>
          <a:prstGeom prst="chevron">
            <a:avLst/>
          </a:prstGeom>
          <a:solidFill>
            <a:schemeClr val="accent5">
              <a:lumMod val="40000"/>
              <a:lumOff val="6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tx2">
                    <a:lumMod val="76000"/>
                  </a:schemeClr>
                </a:solidFill>
                <a:ea typeface="Calibri"/>
                <a:cs typeface="Calibri"/>
              </a:rPr>
              <a:t>Models</a:t>
            </a:r>
            <a:endParaRPr lang="de-DE"/>
          </a:p>
        </p:txBody>
      </p:sp>
      <p:sp>
        <p:nvSpPr>
          <p:cNvPr id="23" name="Inhaltsplatzhalter 9">
            <a:extLst>
              <a:ext uri="{FF2B5EF4-FFF2-40B4-BE49-F238E27FC236}">
                <a16:creationId xmlns:a16="http://schemas.microsoft.com/office/drawing/2014/main" id="{034BF8EE-B04E-2C66-DC15-E9A1A7D02E49}"/>
              </a:ext>
            </a:extLst>
          </p:cNvPr>
          <p:cNvSpPr txBox="1">
            <a:spLocks/>
          </p:cNvSpPr>
          <p:nvPr/>
        </p:nvSpPr>
        <p:spPr>
          <a:xfrm>
            <a:off x="1070136" y="4218152"/>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Dataset highly imbalanced</a:t>
            </a:r>
            <a:endParaRPr lang="de-DE" sz="2000">
              <a:solidFill>
                <a:schemeClr val="bg1"/>
              </a:solidFill>
              <a:ea typeface="Calibri"/>
              <a:cs typeface="Calibri"/>
            </a:endParaRPr>
          </a:p>
        </p:txBody>
      </p:sp>
      <p:sp>
        <p:nvSpPr>
          <p:cNvPr id="24" name="Inhaltsplatzhalter 9">
            <a:extLst>
              <a:ext uri="{FF2B5EF4-FFF2-40B4-BE49-F238E27FC236}">
                <a16:creationId xmlns:a16="http://schemas.microsoft.com/office/drawing/2014/main" id="{6DC81791-1E6F-2129-1952-300C2535F098}"/>
              </a:ext>
            </a:extLst>
          </p:cNvPr>
          <p:cNvSpPr txBox="1">
            <a:spLocks/>
          </p:cNvSpPr>
          <p:nvPr/>
        </p:nvSpPr>
        <p:spPr>
          <a:xfrm>
            <a:off x="7523113" y="4216854"/>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No Diabetes (0): 86.07% </a:t>
            </a:r>
            <a:br>
              <a:rPr lang="en-US" sz="2000" b="1"/>
            </a:br>
            <a:r>
              <a:rPr lang="en-US" sz="2000" b="1">
                <a:solidFill>
                  <a:schemeClr val="bg1"/>
                </a:solidFill>
                <a:ea typeface="Calibri"/>
                <a:cs typeface="Calibri"/>
              </a:rPr>
              <a:t>Diabetes (1): 13.93%</a:t>
            </a:r>
          </a:p>
        </p:txBody>
      </p:sp>
      <p:sp>
        <p:nvSpPr>
          <p:cNvPr id="25" name="Pfeil: Chevron 24">
            <a:extLst>
              <a:ext uri="{FF2B5EF4-FFF2-40B4-BE49-F238E27FC236}">
                <a16:creationId xmlns:a16="http://schemas.microsoft.com/office/drawing/2014/main" id="{EEBF99BD-B364-6308-EA37-C0C7A63AC16E}"/>
              </a:ext>
            </a:extLst>
          </p:cNvPr>
          <p:cNvSpPr/>
          <p:nvPr/>
        </p:nvSpPr>
        <p:spPr>
          <a:xfrm>
            <a:off x="4806346" y="4339221"/>
            <a:ext cx="2590269" cy="590186"/>
          </a:xfrm>
          <a:prstGeom prst="chevron">
            <a:avLst/>
          </a:prstGeom>
          <a:solidFill>
            <a:schemeClr val="accent5">
              <a:lumMod val="40000"/>
              <a:lumOff val="6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err="1">
                <a:solidFill>
                  <a:schemeClr val="tx2">
                    <a:lumMod val="76000"/>
                  </a:schemeClr>
                </a:solidFill>
                <a:ea typeface="Calibri"/>
                <a:cs typeface="Calibri"/>
              </a:rPr>
              <a:t>Metrics</a:t>
            </a:r>
            <a:endParaRPr lang="de-DE" err="1"/>
          </a:p>
        </p:txBody>
      </p:sp>
      <p:sp>
        <p:nvSpPr>
          <p:cNvPr id="26" name="Inhaltsplatzhalter 9">
            <a:extLst>
              <a:ext uri="{FF2B5EF4-FFF2-40B4-BE49-F238E27FC236}">
                <a16:creationId xmlns:a16="http://schemas.microsoft.com/office/drawing/2014/main" id="{A4BA3759-6788-CB92-1E0E-B27ADDF03E81}"/>
              </a:ext>
            </a:extLst>
          </p:cNvPr>
          <p:cNvSpPr txBox="1">
            <a:spLocks/>
          </p:cNvSpPr>
          <p:nvPr/>
        </p:nvSpPr>
        <p:spPr>
          <a:xfrm>
            <a:off x="1060086" y="5107412"/>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Dataset highly imbalanced</a:t>
            </a:r>
            <a:endParaRPr lang="de-DE" sz="2000">
              <a:solidFill>
                <a:schemeClr val="bg1"/>
              </a:solidFill>
              <a:ea typeface="Calibri"/>
              <a:cs typeface="Calibri"/>
            </a:endParaRPr>
          </a:p>
        </p:txBody>
      </p:sp>
      <p:sp>
        <p:nvSpPr>
          <p:cNvPr id="27" name="Inhaltsplatzhalter 9">
            <a:extLst>
              <a:ext uri="{FF2B5EF4-FFF2-40B4-BE49-F238E27FC236}">
                <a16:creationId xmlns:a16="http://schemas.microsoft.com/office/drawing/2014/main" id="{2ECB73D2-B8F8-799A-4B8C-4C1EF405ABD1}"/>
              </a:ext>
            </a:extLst>
          </p:cNvPr>
          <p:cNvSpPr txBox="1">
            <a:spLocks/>
          </p:cNvSpPr>
          <p:nvPr/>
        </p:nvSpPr>
        <p:spPr>
          <a:xfrm>
            <a:off x="7513063" y="5106114"/>
            <a:ext cx="3589519" cy="843326"/>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solidFill>
                  <a:schemeClr val="bg1"/>
                </a:solidFill>
              </a:rPr>
              <a:t>No Diabetes (0): 86.07% </a:t>
            </a:r>
            <a:br>
              <a:rPr lang="en-US" sz="2000" b="1"/>
            </a:br>
            <a:r>
              <a:rPr lang="en-US" sz="2000" b="1">
                <a:solidFill>
                  <a:schemeClr val="bg1"/>
                </a:solidFill>
                <a:ea typeface="Calibri"/>
                <a:cs typeface="Calibri"/>
              </a:rPr>
              <a:t>Diabetes (1): 13.93%</a:t>
            </a:r>
          </a:p>
        </p:txBody>
      </p:sp>
      <p:sp>
        <p:nvSpPr>
          <p:cNvPr id="28" name="Pfeil: Chevron 27">
            <a:extLst>
              <a:ext uri="{FF2B5EF4-FFF2-40B4-BE49-F238E27FC236}">
                <a16:creationId xmlns:a16="http://schemas.microsoft.com/office/drawing/2014/main" id="{8C2B5822-5DE8-7647-AFF3-6166528D410F}"/>
              </a:ext>
            </a:extLst>
          </p:cNvPr>
          <p:cNvSpPr/>
          <p:nvPr/>
        </p:nvSpPr>
        <p:spPr>
          <a:xfrm>
            <a:off x="4796296" y="5228481"/>
            <a:ext cx="2590269" cy="590186"/>
          </a:xfrm>
          <a:prstGeom prst="chevron">
            <a:avLst/>
          </a:prstGeom>
          <a:solidFill>
            <a:schemeClr val="accent5">
              <a:lumMod val="40000"/>
              <a:lumOff val="6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sz="2000">
                <a:solidFill>
                  <a:schemeClr val="tx2">
                    <a:lumMod val="76000"/>
                  </a:schemeClr>
                </a:solidFill>
                <a:ea typeface="Calibri"/>
                <a:cs typeface="Calibri"/>
              </a:rPr>
              <a:t>Outlook</a:t>
            </a:r>
            <a:endParaRPr lang="de-DE"/>
          </a:p>
        </p:txBody>
      </p:sp>
    </p:spTree>
    <p:extLst>
      <p:ext uri="{BB962C8B-B14F-4D97-AF65-F5344CB8AC3E}">
        <p14:creationId xmlns:p14="http://schemas.microsoft.com/office/powerpoint/2010/main" val="50225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EC9C44-6FF7-47A7-5CF5-FBDA2C007EE0}"/>
              </a:ext>
            </a:extLst>
          </p:cNvPr>
          <p:cNvSpPr>
            <a:spLocks noGrp="1"/>
          </p:cNvSpPr>
          <p:nvPr>
            <p:ph type="title"/>
          </p:nvPr>
        </p:nvSpPr>
        <p:spPr/>
        <p:txBody>
          <a:bodyPr/>
          <a:lstStyle/>
          <a:p>
            <a:r>
              <a:rPr lang="en-US" noProof="0">
                <a:ea typeface="Calibri"/>
                <a:cs typeface="Calibri"/>
              </a:rPr>
              <a:t>Key Take-Aways </a:t>
            </a:r>
            <a:endParaRPr lang="en-US" noProof="0"/>
          </a:p>
        </p:txBody>
      </p:sp>
      <p:sp>
        <p:nvSpPr>
          <p:cNvPr id="7" name="Datumsplatzhalter 6">
            <a:extLst>
              <a:ext uri="{FF2B5EF4-FFF2-40B4-BE49-F238E27FC236}">
                <a16:creationId xmlns:a16="http://schemas.microsoft.com/office/drawing/2014/main" id="{96C6EF92-D429-71F3-0935-33BC26814E5A}"/>
              </a:ext>
            </a:extLst>
          </p:cNvPr>
          <p:cNvSpPr>
            <a:spLocks noGrp="1"/>
          </p:cNvSpPr>
          <p:nvPr>
            <p:ph type="dt" sz="half" idx="10"/>
          </p:nvPr>
        </p:nvSpPr>
        <p:spPr/>
        <p:txBody>
          <a:bodyPr/>
          <a:lstStyle/>
          <a:p>
            <a:fld id="{9C77B940-1983-4AB9-8AC7-E2192D1BF967}" type="datetime1">
              <a:rPr lang="en-US" noProof="0" smtClean="0"/>
              <a:t>12/1/24</a:t>
            </a:fld>
            <a:endParaRPr lang="en-US" noProof="0"/>
          </a:p>
        </p:txBody>
      </p:sp>
      <p:sp>
        <p:nvSpPr>
          <p:cNvPr id="8" name="Fußzeilenplatzhalter 7">
            <a:extLst>
              <a:ext uri="{FF2B5EF4-FFF2-40B4-BE49-F238E27FC236}">
                <a16:creationId xmlns:a16="http://schemas.microsoft.com/office/drawing/2014/main" id="{3FCF3AF9-7B63-7F7D-F201-D0E32564CA12}"/>
              </a:ext>
            </a:extLst>
          </p:cNvPr>
          <p:cNvSpPr>
            <a:spLocks noGrp="1"/>
          </p:cNvSpPr>
          <p:nvPr>
            <p:ph type="ftr" sz="quarter" idx="11"/>
          </p:nvPr>
        </p:nvSpPr>
        <p:spPr/>
        <p:txBody>
          <a:bodyPr/>
          <a:lstStyle/>
          <a:p>
            <a:r>
              <a:rPr lang="en-US" noProof="0"/>
              <a:t>Diabetes Risk Prediction</a:t>
            </a:r>
          </a:p>
        </p:txBody>
      </p:sp>
      <p:sp>
        <p:nvSpPr>
          <p:cNvPr id="9" name="Foliennummernplatzhalter 8">
            <a:extLst>
              <a:ext uri="{FF2B5EF4-FFF2-40B4-BE49-F238E27FC236}">
                <a16:creationId xmlns:a16="http://schemas.microsoft.com/office/drawing/2014/main" id="{789789D4-C6AD-7641-5371-FBEF353181B3}"/>
              </a:ext>
            </a:extLst>
          </p:cNvPr>
          <p:cNvSpPr>
            <a:spLocks noGrp="1"/>
          </p:cNvSpPr>
          <p:nvPr>
            <p:ph type="sldNum" sz="quarter" idx="12"/>
          </p:nvPr>
        </p:nvSpPr>
        <p:spPr/>
        <p:txBody>
          <a:bodyPr/>
          <a:lstStyle/>
          <a:p>
            <a:fld id="{FC0CC166-4E39-43B8-AB91-BDD1C4C9E224}" type="slidenum">
              <a:rPr lang="en-US" noProof="0" smtClean="0"/>
              <a:t>35</a:t>
            </a:fld>
            <a:endParaRPr lang="en-US" noProof="0"/>
          </a:p>
        </p:txBody>
      </p:sp>
      <p:sp>
        <p:nvSpPr>
          <p:cNvPr id="4" name="Inhaltsplatzhalter 9">
            <a:extLst>
              <a:ext uri="{FF2B5EF4-FFF2-40B4-BE49-F238E27FC236}">
                <a16:creationId xmlns:a16="http://schemas.microsoft.com/office/drawing/2014/main" id="{EB1C2216-F0A5-882B-C4C1-B7F3E139D6E5}"/>
              </a:ext>
            </a:extLst>
          </p:cNvPr>
          <p:cNvSpPr txBox="1">
            <a:spLocks/>
          </p:cNvSpPr>
          <p:nvPr/>
        </p:nvSpPr>
        <p:spPr>
          <a:xfrm>
            <a:off x="1099903" y="1520723"/>
            <a:ext cx="1833257" cy="4366883"/>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step</a:t>
            </a:r>
          </a:p>
        </p:txBody>
      </p:sp>
      <p:sp>
        <p:nvSpPr>
          <p:cNvPr id="10" name="Inhaltsplatzhalter 9">
            <a:extLst>
              <a:ext uri="{FF2B5EF4-FFF2-40B4-BE49-F238E27FC236}">
                <a16:creationId xmlns:a16="http://schemas.microsoft.com/office/drawing/2014/main" id="{305B07A4-FB55-E215-003C-9D6078AFB1B9}"/>
              </a:ext>
            </a:extLst>
          </p:cNvPr>
          <p:cNvSpPr txBox="1">
            <a:spLocks/>
          </p:cNvSpPr>
          <p:nvPr/>
        </p:nvSpPr>
        <p:spPr>
          <a:xfrm>
            <a:off x="3115398" y="1520290"/>
            <a:ext cx="1833257" cy="4366883"/>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step</a:t>
            </a:r>
          </a:p>
        </p:txBody>
      </p:sp>
      <p:sp>
        <p:nvSpPr>
          <p:cNvPr id="11" name="Inhaltsplatzhalter 9">
            <a:extLst>
              <a:ext uri="{FF2B5EF4-FFF2-40B4-BE49-F238E27FC236}">
                <a16:creationId xmlns:a16="http://schemas.microsoft.com/office/drawing/2014/main" id="{05B051A0-EF69-5FC1-B1E5-8F45A4263C7E}"/>
              </a:ext>
            </a:extLst>
          </p:cNvPr>
          <p:cNvSpPr txBox="1">
            <a:spLocks/>
          </p:cNvSpPr>
          <p:nvPr/>
        </p:nvSpPr>
        <p:spPr>
          <a:xfrm>
            <a:off x="7146186" y="1520074"/>
            <a:ext cx="1833257" cy="4366883"/>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step</a:t>
            </a:r>
          </a:p>
        </p:txBody>
      </p:sp>
      <p:sp>
        <p:nvSpPr>
          <p:cNvPr id="12" name="Inhaltsplatzhalter 9">
            <a:extLst>
              <a:ext uri="{FF2B5EF4-FFF2-40B4-BE49-F238E27FC236}">
                <a16:creationId xmlns:a16="http://schemas.microsoft.com/office/drawing/2014/main" id="{BEE1AB03-096A-FC19-4FE5-C4116FFE6268}"/>
              </a:ext>
            </a:extLst>
          </p:cNvPr>
          <p:cNvSpPr txBox="1">
            <a:spLocks/>
          </p:cNvSpPr>
          <p:nvPr/>
        </p:nvSpPr>
        <p:spPr>
          <a:xfrm>
            <a:off x="5130537" y="1519858"/>
            <a:ext cx="1833257" cy="4366883"/>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step</a:t>
            </a:r>
          </a:p>
        </p:txBody>
      </p:sp>
      <p:sp>
        <p:nvSpPr>
          <p:cNvPr id="13" name="Inhaltsplatzhalter 9">
            <a:extLst>
              <a:ext uri="{FF2B5EF4-FFF2-40B4-BE49-F238E27FC236}">
                <a16:creationId xmlns:a16="http://schemas.microsoft.com/office/drawing/2014/main" id="{ED9CFD77-4B84-DA76-DBF2-CE903728C096}"/>
              </a:ext>
            </a:extLst>
          </p:cNvPr>
          <p:cNvSpPr txBox="1">
            <a:spLocks/>
          </p:cNvSpPr>
          <p:nvPr/>
        </p:nvSpPr>
        <p:spPr>
          <a:xfrm>
            <a:off x="9161325" y="1519641"/>
            <a:ext cx="1833257" cy="4366883"/>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step</a:t>
            </a:r>
          </a:p>
        </p:txBody>
      </p:sp>
    </p:spTree>
    <p:extLst>
      <p:ext uri="{BB962C8B-B14F-4D97-AF65-F5344CB8AC3E}">
        <p14:creationId xmlns:p14="http://schemas.microsoft.com/office/powerpoint/2010/main" val="73306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D754-C914-0CFD-9602-ADC11FC963D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ABC4EA3-4509-81B9-9EC8-8502D4DBD606}"/>
              </a:ext>
            </a:extLst>
          </p:cNvPr>
          <p:cNvSpPr>
            <a:spLocks noGrp="1"/>
          </p:cNvSpPr>
          <p:nvPr>
            <p:ph type="title"/>
          </p:nvPr>
        </p:nvSpPr>
        <p:spPr>
          <a:xfrm>
            <a:off x="1080000" y="612001"/>
            <a:ext cx="7177827" cy="1008000"/>
          </a:xfrm>
        </p:spPr>
        <p:txBody>
          <a:bodyPr/>
          <a:lstStyle/>
          <a:p>
            <a:r>
              <a:rPr lang="en-US"/>
              <a:t>Dataset Overview and Preprocessing Steps</a:t>
            </a:r>
          </a:p>
        </p:txBody>
      </p:sp>
      <p:sp>
        <p:nvSpPr>
          <p:cNvPr id="3" name="Inhaltsplatzhalter 2">
            <a:extLst>
              <a:ext uri="{FF2B5EF4-FFF2-40B4-BE49-F238E27FC236}">
                <a16:creationId xmlns:a16="http://schemas.microsoft.com/office/drawing/2014/main" id="{2A27A8AE-8B13-A226-7D7E-DD25554F0A3F}"/>
              </a:ext>
            </a:extLst>
          </p:cNvPr>
          <p:cNvSpPr>
            <a:spLocks noGrp="1"/>
          </p:cNvSpPr>
          <p:nvPr>
            <p:ph sz="half" idx="1"/>
          </p:nvPr>
        </p:nvSpPr>
        <p:spPr>
          <a:xfrm>
            <a:off x="1079999" y="1846800"/>
            <a:ext cx="4780800" cy="2226250"/>
          </a:xfrm>
        </p:spPr>
        <p:txBody>
          <a:bodyPr wrap="square" numCol="1">
            <a:spAutoFit/>
          </a:bodyPr>
          <a:lstStyle/>
          <a:p>
            <a:pPr marL="0" indent="0">
              <a:buNone/>
            </a:pPr>
            <a:r>
              <a:rPr lang="en-US" sz="2000" b="1"/>
              <a:t>Dataset</a:t>
            </a:r>
            <a:endParaRPr lang="en-US" b="1"/>
          </a:p>
          <a:p>
            <a:pPr marL="160338" indent="-160338">
              <a:spcBef>
                <a:spcPts val="200"/>
              </a:spcBef>
            </a:pPr>
            <a:r>
              <a:rPr lang="en-US" sz="1800"/>
              <a:t>Preprocessed Behavioral Risk Factor Surveillance System (BRFSS) dataset</a:t>
            </a:r>
          </a:p>
          <a:p>
            <a:pPr marL="160338" indent="-160338">
              <a:spcBef>
                <a:spcPts val="200"/>
              </a:spcBef>
            </a:pPr>
            <a:r>
              <a:rPr lang="en-US" sz="1800"/>
              <a:t>253,680 observations with 22 features</a:t>
            </a:r>
          </a:p>
          <a:p>
            <a:pPr marL="447675" indent="-160338" defTabSz="1120775">
              <a:spcBef>
                <a:spcPts val="0"/>
              </a:spcBef>
            </a:pPr>
            <a:r>
              <a:rPr lang="en-US" sz="1600"/>
              <a:t>1 target variable 	| </a:t>
            </a:r>
            <a:r>
              <a:rPr lang="en-US" sz="1600" b="1" i="1"/>
              <a:t>Diabetes_012</a:t>
            </a:r>
          </a:p>
          <a:p>
            <a:pPr marL="447675" indent="-160338" defTabSz="1120775">
              <a:spcBef>
                <a:spcPts val="0"/>
              </a:spcBef>
            </a:pPr>
            <a:r>
              <a:rPr lang="en-US" sz="1600"/>
              <a:t>14 binary features 	| e.g.,</a:t>
            </a:r>
            <a:r>
              <a:rPr lang="en-US" sz="1600" i="1"/>
              <a:t> Smoker, Stroke, </a:t>
            </a:r>
            <a:r>
              <a:rPr lang="en-US" sz="1600" i="1" err="1"/>
              <a:t>HighBP</a:t>
            </a:r>
            <a:endParaRPr lang="en-US" sz="1600" i="1"/>
          </a:p>
          <a:p>
            <a:pPr marL="447675" indent="-160338" defTabSz="1120775">
              <a:spcBef>
                <a:spcPts val="0"/>
              </a:spcBef>
            </a:pPr>
            <a:r>
              <a:rPr lang="en-US" sz="1600"/>
              <a:t>4 ordinal features 	| e.g., </a:t>
            </a:r>
            <a:r>
              <a:rPr lang="en-US" sz="1600" i="1"/>
              <a:t>Education, Age</a:t>
            </a:r>
          </a:p>
          <a:p>
            <a:pPr marL="447675" indent="-160338" defTabSz="1120775">
              <a:spcBef>
                <a:spcPts val="0"/>
              </a:spcBef>
            </a:pPr>
            <a:r>
              <a:rPr lang="en-US" sz="1600"/>
              <a:t>3 numerical features	| e.g., </a:t>
            </a:r>
            <a:r>
              <a:rPr lang="en-US" sz="1600" i="1"/>
              <a:t>BMI or </a:t>
            </a:r>
            <a:r>
              <a:rPr lang="en-US" sz="1600" i="1" err="1"/>
              <a:t>MentHlth</a:t>
            </a:r>
            <a:r>
              <a:rPr lang="en-US" sz="1600" i="1"/>
              <a:t> </a:t>
            </a:r>
          </a:p>
        </p:txBody>
      </p:sp>
      <p:sp>
        <p:nvSpPr>
          <p:cNvPr id="4" name="Datumsplatzhalter 3">
            <a:extLst>
              <a:ext uri="{FF2B5EF4-FFF2-40B4-BE49-F238E27FC236}">
                <a16:creationId xmlns:a16="http://schemas.microsoft.com/office/drawing/2014/main" id="{920F2DD8-2B73-9812-75FB-F883EDDB92C7}"/>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FCDC0D50-F6D4-C399-86EE-D6EBBC819F41}"/>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C7CC131D-0D07-411E-37BA-F99F386ECC9B}"/>
              </a:ext>
            </a:extLst>
          </p:cNvPr>
          <p:cNvSpPr>
            <a:spLocks noGrp="1"/>
          </p:cNvSpPr>
          <p:nvPr>
            <p:ph type="sldNum" sz="quarter" idx="12"/>
          </p:nvPr>
        </p:nvSpPr>
        <p:spPr/>
        <p:txBody>
          <a:bodyPr/>
          <a:lstStyle/>
          <a:p>
            <a:fld id="{FC0CC166-4E39-43B8-AB91-BDD1C4C9E224}" type="slidenum">
              <a:rPr lang="de-DE" smtClean="0"/>
              <a:t>4</a:t>
            </a:fld>
            <a:endParaRPr lang="de-DE"/>
          </a:p>
        </p:txBody>
      </p:sp>
      <p:grpSp>
        <p:nvGrpSpPr>
          <p:cNvPr id="61" name="Gruppieren 60">
            <a:extLst>
              <a:ext uri="{FF2B5EF4-FFF2-40B4-BE49-F238E27FC236}">
                <a16:creationId xmlns:a16="http://schemas.microsoft.com/office/drawing/2014/main" id="{05AAC5E0-9143-B94F-24ED-B1055C70462D}"/>
              </a:ext>
            </a:extLst>
          </p:cNvPr>
          <p:cNvGrpSpPr/>
          <p:nvPr/>
        </p:nvGrpSpPr>
        <p:grpSpPr>
          <a:xfrm>
            <a:off x="8187804" y="1935866"/>
            <a:ext cx="2229783" cy="2057112"/>
            <a:chOff x="8432832" y="3933850"/>
            <a:chExt cx="2329482" cy="2210584"/>
          </a:xfrm>
        </p:grpSpPr>
        <p:graphicFrame>
          <p:nvGraphicFramePr>
            <p:cNvPr id="62" name="Inhaltsplatzhalter 11">
              <a:extLst>
                <a:ext uri="{FF2B5EF4-FFF2-40B4-BE49-F238E27FC236}">
                  <a16:creationId xmlns:a16="http://schemas.microsoft.com/office/drawing/2014/main" id="{2070A8AD-87EB-126D-F555-AD5D04847748}"/>
                </a:ext>
              </a:extLst>
            </p:cNvPr>
            <p:cNvGraphicFramePr>
              <a:graphicFrameLocks/>
            </p:cNvGraphicFramePr>
            <p:nvPr/>
          </p:nvGraphicFramePr>
          <p:xfrm>
            <a:off x="8432832" y="3933850"/>
            <a:ext cx="2329482" cy="2210584"/>
          </p:xfrm>
          <a:graphic>
            <a:graphicData uri="http://schemas.openxmlformats.org/drawingml/2006/chart">
              <c:chart xmlns:c="http://schemas.openxmlformats.org/drawingml/2006/chart" xmlns:r="http://schemas.openxmlformats.org/officeDocument/2006/relationships" r:id="rId2"/>
            </a:graphicData>
          </a:graphic>
        </p:graphicFrame>
        <p:sp>
          <p:nvSpPr>
            <p:cNvPr id="63" name="Textfeld 62">
              <a:extLst>
                <a:ext uri="{FF2B5EF4-FFF2-40B4-BE49-F238E27FC236}">
                  <a16:creationId xmlns:a16="http://schemas.microsoft.com/office/drawing/2014/main" id="{63D6B6D7-0679-EEFA-1516-232F67A30985}"/>
                </a:ext>
              </a:extLst>
            </p:cNvPr>
            <p:cNvSpPr txBox="1"/>
            <p:nvPr/>
          </p:nvSpPr>
          <p:spPr>
            <a:xfrm>
              <a:off x="9143427" y="5352730"/>
              <a:ext cx="389530" cy="184666"/>
            </a:xfrm>
            <a:prstGeom prst="rect">
              <a:avLst/>
            </a:prstGeom>
            <a:noFill/>
          </p:spPr>
          <p:txBody>
            <a:bodyPr wrap="none" lIns="0" tIns="0" rIns="0" bIns="0" rtlCol="0">
              <a:spAutoFit/>
            </a:bodyPr>
            <a:lstStyle/>
            <a:p>
              <a:r>
                <a:rPr lang="en-US" sz="1200" b="1">
                  <a:solidFill>
                    <a:srgbClr val="003056"/>
                  </a:solidFill>
                </a:rPr>
                <a:t>84.2%</a:t>
              </a:r>
            </a:p>
          </p:txBody>
        </p:sp>
        <p:sp>
          <p:nvSpPr>
            <p:cNvPr id="64" name="Textfeld 63">
              <a:extLst>
                <a:ext uri="{FF2B5EF4-FFF2-40B4-BE49-F238E27FC236}">
                  <a16:creationId xmlns:a16="http://schemas.microsoft.com/office/drawing/2014/main" id="{C53ECC2A-6A93-4952-1841-E4EBD17C4775}"/>
                </a:ext>
              </a:extLst>
            </p:cNvPr>
            <p:cNvSpPr txBox="1"/>
            <p:nvPr/>
          </p:nvSpPr>
          <p:spPr>
            <a:xfrm>
              <a:off x="10447267" y="4352795"/>
              <a:ext cx="299095" cy="178840"/>
            </a:xfrm>
            <a:prstGeom prst="rect">
              <a:avLst/>
            </a:prstGeom>
            <a:noFill/>
          </p:spPr>
          <p:txBody>
            <a:bodyPr wrap="none" lIns="0" tIns="0" rIns="0" bIns="0" rtlCol="0">
              <a:spAutoFit/>
            </a:bodyPr>
            <a:lstStyle/>
            <a:p>
              <a:r>
                <a:rPr lang="en-US" sz="1200" b="1">
                  <a:solidFill>
                    <a:srgbClr val="003056"/>
                  </a:solidFill>
                </a:rPr>
                <a:t>1.9%</a:t>
              </a:r>
            </a:p>
          </p:txBody>
        </p:sp>
        <p:sp>
          <p:nvSpPr>
            <p:cNvPr id="65" name="Textfeld 64">
              <a:extLst>
                <a:ext uri="{FF2B5EF4-FFF2-40B4-BE49-F238E27FC236}">
                  <a16:creationId xmlns:a16="http://schemas.microsoft.com/office/drawing/2014/main" id="{446E0853-30DB-20D5-E997-47052359F958}"/>
                </a:ext>
              </a:extLst>
            </p:cNvPr>
            <p:cNvSpPr txBox="1"/>
            <p:nvPr/>
          </p:nvSpPr>
          <p:spPr>
            <a:xfrm>
              <a:off x="9738672" y="4298575"/>
              <a:ext cx="375809" cy="185507"/>
            </a:xfrm>
            <a:prstGeom prst="rect">
              <a:avLst/>
            </a:prstGeom>
            <a:noFill/>
          </p:spPr>
          <p:txBody>
            <a:bodyPr wrap="none" lIns="0" tIns="0" rIns="0" bIns="0" rtlCol="0">
              <a:spAutoFit/>
            </a:bodyPr>
            <a:lstStyle/>
            <a:p>
              <a:r>
                <a:rPr lang="en-US" sz="1200" b="1">
                  <a:solidFill>
                    <a:schemeClr val="bg1"/>
                  </a:solidFill>
                </a:rPr>
                <a:t>13.9%</a:t>
              </a:r>
            </a:p>
          </p:txBody>
        </p:sp>
      </p:grpSp>
      <p:sp>
        <p:nvSpPr>
          <p:cNvPr id="66" name="Textfeld 65">
            <a:extLst>
              <a:ext uri="{FF2B5EF4-FFF2-40B4-BE49-F238E27FC236}">
                <a16:creationId xmlns:a16="http://schemas.microsoft.com/office/drawing/2014/main" id="{2DE79909-1F04-E04B-C082-F953AAB7AD0F}"/>
              </a:ext>
            </a:extLst>
          </p:cNvPr>
          <p:cNvSpPr txBox="1"/>
          <p:nvPr/>
        </p:nvSpPr>
        <p:spPr>
          <a:xfrm>
            <a:off x="6560205" y="2168983"/>
            <a:ext cx="1611210" cy="646331"/>
          </a:xfrm>
          <a:prstGeom prst="rect">
            <a:avLst/>
          </a:prstGeom>
          <a:noFill/>
        </p:spPr>
        <p:txBody>
          <a:bodyPr wrap="none" rtlCol="0">
            <a:spAutoFit/>
          </a:bodyPr>
          <a:lstStyle/>
          <a:p>
            <a:r>
              <a:rPr lang="en-US" b="1">
                <a:solidFill>
                  <a:srgbClr val="003056"/>
                </a:solidFill>
              </a:rPr>
              <a:t>Imbalanced </a:t>
            </a:r>
          </a:p>
          <a:p>
            <a:r>
              <a:rPr lang="en-US" b="1">
                <a:solidFill>
                  <a:srgbClr val="003056"/>
                </a:solidFill>
              </a:rPr>
              <a:t>Target Variable</a:t>
            </a:r>
          </a:p>
        </p:txBody>
      </p:sp>
      <p:grpSp>
        <p:nvGrpSpPr>
          <p:cNvPr id="68" name="Gruppieren 67">
            <a:extLst>
              <a:ext uri="{FF2B5EF4-FFF2-40B4-BE49-F238E27FC236}">
                <a16:creationId xmlns:a16="http://schemas.microsoft.com/office/drawing/2014/main" id="{A649B64A-7133-BAEE-5D0F-CAF41659E29C}"/>
              </a:ext>
            </a:extLst>
          </p:cNvPr>
          <p:cNvGrpSpPr/>
          <p:nvPr/>
        </p:nvGrpSpPr>
        <p:grpSpPr>
          <a:xfrm>
            <a:off x="6750887" y="2927808"/>
            <a:ext cx="1004057" cy="678718"/>
            <a:chOff x="7193677" y="4231886"/>
            <a:chExt cx="1004057" cy="678718"/>
          </a:xfrm>
        </p:grpSpPr>
        <p:grpSp>
          <p:nvGrpSpPr>
            <p:cNvPr id="69" name="Gruppieren 68">
              <a:extLst>
                <a:ext uri="{FF2B5EF4-FFF2-40B4-BE49-F238E27FC236}">
                  <a16:creationId xmlns:a16="http://schemas.microsoft.com/office/drawing/2014/main" id="{88042CE7-402A-AEE1-32CE-722EBEFB1F81}"/>
                </a:ext>
              </a:extLst>
            </p:cNvPr>
            <p:cNvGrpSpPr/>
            <p:nvPr/>
          </p:nvGrpSpPr>
          <p:grpSpPr>
            <a:xfrm>
              <a:off x="7193677" y="4231886"/>
              <a:ext cx="1004057" cy="184666"/>
              <a:chOff x="7193677" y="4231886"/>
              <a:chExt cx="1004057" cy="184666"/>
            </a:xfrm>
          </p:grpSpPr>
          <p:sp>
            <p:nvSpPr>
              <p:cNvPr id="76" name="Rechteck 75">
                <a:extLst>
                  <a:ext uri="{FF2B5EF4-FFF2-40B4-BE49-F238E27FC236}">
                    <a16:creationId xmlns:a16="http://schemas.microsoft.com/office/drawing/2014/main" id="{1A0F3A31-D384-92DD-A505-7032E0655FEF}"/>
                  </a:ext>
                </a:extLst>
              </p:cNvPr>
              <p:cNvSpPr/>
              <p:nvPr/>
            </p:nvSpPr>
            <p:spPr>
              <a:xfrm>
                <a:off x="7193677" y="4252212"/>
                <a:ext cx="144016" cy="144016"/>
              </a:xfrm>
              <a:prstGeom prst="rect">
                <a:avLst/>
              </a:prstGeom>
              <a:solidFill>
                <a:srgbClr val="BFCBD5"/>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Textfeld 76">
                <a:extLst>
                  <a:ext uri="{FF2B5EF4-FFF2-40B4-BE49-F238E27FC236}">
                    <a16:creationId xmlns:a16="http://schemas.microsoft.com/office/drawing/2014/main" id="{B032C1E7-93EF-86FC-FEF3-C0A3A92DB6EF}"/>
                  </a:ext>
                </a:extLst>
              </p:cNvPr>
              <p:cNvSpPr txBox="1"/>
              <p:nvPr/>
            </p:nvSpPr>
            <p:spPr>
              <a:xfrm>
                <a:off x="7433999" y="4231886"/>
                <a:ext cx="763735" cy="184666"/>
              </a:xfrm>
              <a:prstGeom prst="rect">
                <a:avLst/>
              </a:prstGeom>
              <a:noFill/>
            </p:spPr>
            <p:txBody>
              <a:bodyPr wrap="none" lIns="0" tIns="0" rIns="0" bIns="0" rtlCol="0" anchor="ctr">
                <a:spAutoFit/>
              </a:bodyPr>
              <a:lstStyle/>
              <a:p>
                <a:r>
                  <a:rPr lang="en-US" sz="1200">
                    <a:solidFill>
                      <a:srgbClr val="003056"/>
                    </a:solidFill>
                  </a:rPr>
                  <a:t>No Diabetes</a:t>
                </a:r>
              </a:p>
            </p:txBody>
          </p:sp>
        </p:grpSp>
        <p:grpSp>
          <p:nvGrpSpPr>
            <p:cNvPr id="70" name="Gruppieren 69">
              <a:extLst>
                <a:ext uri="{FF2B5EF4-FFF2-40B4-BE49-F238E27FC236}">
                  <a16:creationId xmlns:a16="http://schemas.microsoft.com/office/drawing/2014/main" id="{EC6194EF-32E0-CC7E-569D-AD95CD2AF8A7}"/>
                </a:ext>
              </a:extLst>
            </p:cNvPr>
            <p:cNvGrpSpPr/>
            <p:nvPr/>
          </p:nvGrpSpPr>
          <p:grpSpPr>
            <a:xfrm>
              <a:off x="7193677" y="4478912"/>
              <a:ext cx="981166" cy="184666"/>
              <a:chOff x="7193677" y="4516029"/>
              <a:chExt cx="981166" cy="184666"/>
            </a:xfrm>
          </p:grpSpPr>
          <p:sp>
            <p:nvSpPr>
              <p:cNvPr id="74" name="Rechteck 73">
                <a:extLst>
                  <a:ext uri="{FF2B5EF4-FFF2-40B4-BE49-F238E27FC236}">
                    <a16:creationId xmlns:a16="http://schemas.microsoft.com/office/drawing/2014/main" id="{E55D5EBD-FE95-8E76-A2C5-92EE09E0621A}"/>
                  </a:ext>
                </a:extLst>
              </p:cNvPr>
              <p:cNvSpPr/>
              <p:nvPr/>
            </p:nvSpPr>
            <p:spPr>
              <a:xfrm>
                <a:off x="7193677" y="4536355"/>
                <a:ext cx="144016" cy="144016"/>
              </a:xfrm>
              <a:prstGeom prst="rect">
                <a:avLst/>
              </a:prstGeom>
              <a:solidFill>
                <a:srgbClr val="4C6E88"/>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Textfeld 74">
                <a:extLst>
                  <a:ext uri="{FF2B5EF4-FFF2-40B4-BE49-F238E27FC236}">
                    <a16:creationId xmlns:a16="http://schemas.microsoft.com/office/drawing/2014/main" id="{2584324C-B24B-381D-A345-863081D934DF}"/>
                  </a:ext>
                </a:extLst>
              </p:cNvPr>
              <p:cNvSpPr txBox="1"/>
              <p:nvPr/>
            </p:nvSpPr>
            <p:spPr>
              <a:xfrm>
                <a:off x="7433999" y="4516029"/>
                <a:ext cx="740844" cy="184666"/>
              </a:xfrm>
              <a:prstGeom prst="rect">
                <a:avLst/>
              </a:prstGeom>
              <a:noFill/>
            </p:spPr>
            <p:txBody>
              <a:bodyPr wrap="none" lIns="0" tIns="0" rIns="0" bIns="0" rtlCol="0" anchor="ctr">
                <a:spAutoFit/>
              </a:bodyPr>
              <a:lstStyle/>
              <a:p>
                <a:r>
                  <a:rPr lang="en-US" sz="1200">
                    <a:solidFill>
                      <a:srgbClr val="003056"/>
                    </a:solidFill>
                  </a:rPr>
                  <a:t>Prediabetes</a:t>
                </a:r>
              </a:p>
            </p:txBody>
          </p:sp>
        </p:grpSp>
        <p:grpSp>
          <p:nvGrpSpPr>
            <p:cNvPr id="71" name="Gruppieren 70">
              <a:extLst>
                <a:ext uri="{FF2B5EF4-FFF2-40B4-BE49-F238E27FC236}">
                  <a16:creationId xmlns:a16="http://schemas.microsoft.com/office/drawing/2014/main" id="{98C56347-40C2-D1A8-A2A5-870636CC6D50}"/>
                </a:ext>
              </a:extLst>
            </p:cNvPr>
            <p:cNvGrpSpPr/>
            <p:nvPr/>
          </p:nvGrpSpPr>
          <p:grpSpPr>
            <a:xfrm>
              <a:off x="7193677" y="4725938"/>
              <a:ext cx="787651" cy="184666"/>
              <a:chOff x="7193677" y="4757296"/>
              <a:chExt cx="787651" cy="184666"/>
            </a:xfrm>
          </p:grpSpPr>
          <p:sp>
            <p:nvSpPr>
              <p:cNvPr id="72" name="Rechteck 71">
                <a:extLst>
                  <a:ext uri="{FF2B5EF4-FFF2-40B4-BE49-F238E27FC236}">
                    <a16:creationId xmlns:a16="http://schemas.microsoft.com/office/drawing/2014/main" id="{6B3A267C-1860-A488-441F-29A3413F420E}"/>
                  </a:ext>
                </a:extLst>
              </p:cNvPr>
              <p:cNvSpPr/>
              <p:nvPr/>
            </p:nvSpPr>
            <p:spPr>
              <a:xfrm>
                <a:off x="7193677" y="4777622"/>
                <a:ext cx="144016" cy="144016"/>
              </a:xfrm>
              <a:prstGeom prst="rect">
                <a:avLst/>
              </a:prstGeom>
              <a:solidFill>
                <a:srgbClr val="003056"/>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Textfeld 72">
                <a:extLst>
                  <a:ext uri="{FF2B5EF4-FFF2-40B4-BE49-F238E27FC236}">
                    <a16:creationId xmlns:a16="http://schemas.microsoft.com/office/drawing/2014/main" id="{C8E0044A-83A7-B5F2-70D2-EA7F1D9CA14B}"/>
                  </a:ext>
                </a:extLst>
              </p:cNvPr>
              <p:cNvSpPr txBox="1"/>
              <p:nvPr/>
            </p:nvSpPr>
            <p:spPr>
              <a:xfrm>
                <a:off x="7433999" y="4757296"/>
                <a:ext cx="547329" cy="184666"/>
              </a:xfrm>
              <a:prstGeom prst="rect">
                <a:avLst/>
              </a:prstGeom>
              <a:noFill/>
            </p:spPr>
            <p:txBody>
              <a:bodyPr wrap="none" lIns="0" tIns="0" rIns="0" bIns="0" rtlCol="0" anchor="ctr">
                <a:spAutoFit/>
              </a:bodyPr>
              <a:lstStyle/>
              <a:p>
                <a:r>
                  <a:rPr lang="en-US" sz="1200">
                    <a:solidFill>
                      <a:srgbClr val="003056"/>
                    </a:solidFill>
                  </a:rPr>
                  <a:t>Diabetes</a:t>
                </a:r>
              </a:p>
            </p:txBody>
          </p:sp>
        </p:grpSp>
      </p:grpSp>
      <p:cxnSp>
        <p:nvCxnSpPr>
          <p:cNvPr id="78" name="Gerader Verbinder 77">
            <a:extLst>
              <a:ext uri="{FF2B5EF4-FFF2-40B4-BE49-F238E27FC236}">
                <a16:creationId xmlns:a16="http://schemas.microsoft.com/office/drawing/2014/main" id="{973DF27E-0B2C-BE7D-07C5-C849DF68C77E}"/>
              </a:ext>
            </a:extLst>
          </p:cNvPr>
          <p:cNvCxnSpPr>
            <a:cxnSpLocks/>
          </p:cNvCxnSpPr>
          <p:nvPr/>
        </p:nvCxnSpPr>
        <p:spPr>
          <a:xfrm>
            <a:off x="1079999" y="4116445"/>
            <a:ext cx="10035176" cy="0"/>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9428730A-E286-C8A9-D734-EE738E110D1F}"/>
              </a:ext>
            </a:extLst>
          </p:cNvPr>
          <p:cNvCxnSpPr>
            <a:cxnSpLocks/>
          </p:cNvCxnSpPr>
          <p:nvPr/>
        </p:nvCxnSpPr>
        <p:spPr>
          <a:xfrm>
            <a:off x="6097587" y="2164544"/>
            <a:ext cx="0" cy="1800000"/>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17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E9A27-093D-DA09-4DDA-97C193739CC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5F273B-1048-6F03-0A99-37DA2373DF69}"/>
              </a:ext>
            </a:extLst>
          </p:cNvPr>
          <p:cNvSpPr>
            <a:spLocks noGrp="1"/>
          </p:cNvSpPr>
          <p:nvPr>
            <p:ph type="title"/>
          </p:nvPr>
        </p:nvSpPr>
        <p:spPr>
          <a:xfrm>
            <a:off x="1080000" y="612001"/>
            <a:ext cx="7177827" cy="1008000"/>
          </a:xfrm>
        </p:spPr>
        <p:txBody>
          <a:bodyPr/>
          <a:lstStyle/>
          <a:p>
            <a:r>
              <a:rPr lang="en-US"/>
              <a:t>Dataset Overview and Preprocessing Steps</a:t>
            </a:r>
          </a:p>
        </p:txBody>
      </p:sp>
      <p:sp>
        <p:nvSpPr>
          <p:cNvPr id="3" name="Inhaltsplatzhalter 2">
            <a:extLst>
              <a:ext uri="{FF2B5EF4-FFF2-40B4-BE49-F238E27FC236}">
                <a16:creationId xmlns:a16="http://schemas.microsoft.com/office/drawing/2014/main" id="{093DCD24-466A-8567-5003-7DA0FEC0FA03}"/>
              </a:ext>
            </a:extLst>
          </p:cNvPr>
          <p:cNvSpPr>
            <a:spLocks noGrp="1"/>
          </p:cNvSpPr>
          <p:nvPr>
            <p:ph sz="half" idx="1"/>
          </p:nvPr>
        </p:nvSpPr>
        <p:spPr>
          <a:xfrm>
            <a:off x="1079999" y="1846800"/>
            <a:ext cx="4780800" cy="2226250"/>
          </a:xfrm>
        </p:spPr>
        <p:txBody>
          <a:bodyPr wrap="square" numCol="1">
            <a:spAutoFit/>
          </a:bodyPr>
          <a:lstStyle/>
          <a:p>
            <a:pPr marL="0" indent="0">
              <a:buNone/>
            </a:pPr>
            <a:r>
              <a:rPr lang="en-US" sz="2000" b="1"/>
              <a:t>Dataset</a:t>
            </a:r>
            <a:endParaRPr lang="en-US" b="1"/>
          </a:p>
          <a:p>
            <a:pPr marL="160338" indent="-160338">
              <a:spcBef>
                <a:spcPts val="200"/>
              </a:spcBef>
            </a:pPr>
            <a:r>
              <a:rPr lang="en-US" sz="1800"/>
              <a:t>Preprocessed Behavioral Risk Factor Surveillance System (BRFSS) dataset</a:t>
            </a:r>
          </a:p>
          <a:p>
            <a:pPr marL="160338" indent="-160338">
              <a:spcBef>
                <a:spcPts val="200"/>
              </a:spcBef>
            </a:pPr>
            <a:r>
              <a:rPr lang="en-US" sz="1800"/>
              <a:t>253,680 observations with 22 features</a:t>
            </a:r>
          </a:p>
          <a:p>
            <a:pPr marL="447675" indent="-160338" defTabSz="1120775">
              <a:spcBef>
                <a:spcPts val="0"/>
              </a:spcBef>
            </a:pPr>
            <a:r>
              <a:rPr lang="en-US" sz="1600"/>
              <a:t>1 target variable 	| </a:t>
            </a:r>
            <a:r>
              <a:rPr lang="en-US" sz="1600" b="1" i="1"/>
              <a:t>Diabetes_012</a:t>
            </a:r>
          </a:p>
          <a:p>
            <a:pPr marL="447675" indent="-160338" defTabSz="1120775">
              <a:spcBef>
                <a:spcPts val="0"/>
              </a:spcBef>
            </a:pPr>
            <a:r>
              <a:rPr lang="en-US" sz="1600"/>
              <a:t>14 binary features 	| e.g.,</a:t>
            </a:r>
            <a:r>
              <a:rPr lang="en-US" sz="1600" i="1"/>
              <a:t> Smoker, Stroke, </a:t>
            </a:r>
            <a:r>
              <a:rPr lang="en-US" sz="1600" i="1" err="1"/>
              <a:t>HighBP</a:t>
            </a:r>
            <a:endParaRPr lang="en-US" sz="1600" i="1"/>
          </a:p>
          <a:p>
            <a:pPr marL="447675" indent="-160338" defTabSz="1120775">
              <a:spcBef>
                <a:spcPts val="0"/>
              </a:spcBef>
            </a:pPr>
            <a:r>
              <a:rPr lang="en-US" sz="1600"/>
              <a:t>4 ordinal features 	| e.g., </a:t>
            </a:r>
            <a:r>
              <a:rPr lang="en-US" sz="1600" i="1"/>
              <a:t>Education, Age</a:t>
            </a:r>
          </a:p>
          <a:p>
            <a:pPr marL="447675" indent="-160338" defTabSz="1120775">
              <a:spcBef>
                <a:spcPts val="0"/>
              </a:spcBef>
            </a:pPr>
            <a:r>
              <a:rPr lang="en-US" sz="1600"/>
              <a:t>3 numerical features	| e.g., </a:t>
            </a:r>
            <a:r>
              <a:rPr lang="en-US" sz="1600" i="1"/>
              <a:t>BMI or </a:t>
            </a:r>
            <a:r>
              <a:rPr lang="en-US" sz="1600" i="1" err="1"/>
              <a:t>MentHlth</a:t>
            </a:r>
            <a:r>
              <a:rPr lang="en-US" sz="1600" i="1"/>
              <a:t> </a:t>
            </a:r>
          </a:p>
        </p:txBody>
      </p:sp>
      <p:sp>
        <p:nvSpPr>
          <p:cNvPr id="4" name="Datumsplatzhalter 3">
            <a:extLst>
              <a:ext uri="{FF2B5EF4-FFF2-40B4-BE49-F238E27FC236}">
                <a16:creationId xmlns:a16="http://schemas.microsoft.com/office/drawing/2014/main" id="{1F53E5CD-F439-6C4D-F4C9-3D41899C2C6E}"/>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4D8A132D-1A05-CB0D-24DB-BC38D08133FC}"/>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1CE976B9-7D41-6E7E-0635-CB07AB9F1E43}"/>
              </a:ext>
            </a:extLst>
          </p:cNvPr>
          <p:cNvSpPr>
            <a:spLocks noGrp="1"/>
          </p:cNvSpPr>
          <p:nvPr>
            <p:ph type="sldNum" sz="quarter" idx="12"/>
          </p:nvPr>
        </p:nvSpPr>
        <p:spPr/>
        <p:txBody>
          <a:bodyPr/>
          <a:lstStyle/>
          <a:p>
            <a:fld id="{FC0CC166-4E39-43B8-AB91-BDD1C4C9E224}" type="slidenum">
              <a:rPr lang="de-DE" smtClean="0"/>
              <a:t>5</a:t>
            </a:fld>
            <a:endParaRPr lang="de-DE"/>
          </a:p>
        </p:txBody>
      </p:sp>
      <p:grpSp>
        <p:nvGrpSpPr>
          <p:cNvPr id="61" name="Gruppieren 60">
            <a:extLst>
              <a:ext uri="{FF2B5EF4-FFF2-40B4-BE49-F238E27FC236}">
                <a16:creationId xmlns:a16="http://schemas.microsoft.com/office/drawing/2014/main" id="{75A90F3B-A6A7-6403-46FD-465CAA64B1B5}"/>
              </a:ext>
            </a:extLst>
          </p:cNvPr>
          <p:cNvGrpSpPr/>
          <p:nvPr/>
        </p:nvGrpSpPr>
        <p:grpSpPr>
          <a:xfrm>
            <a:off x="8187804" y="1935866"/>
            <a:ext cx="2229783" cy="2057112"/>
            <a:chOff x="8432832" y="3933850"/>
            <a:chExt cx="2329482" cy="2210584"/>
          </a:xfrm>
        </p:grpSpPr>
        <p:graphicFrame>
          <p:nvGraphicFramePr>
            <p:cNvPr id="62" name="Inhaltsplatzhalter 11">
              <a:extLst>
                <a:ext uri="{FF2B5EF4-FFF2-40B4-BE49-F238E27FC236}">
                  <a16:creationId xmlns:a16="http://schemas.microsoft.com/office/drawing/2014/main" id="{243DABD0-FB05-42F8-7476-18AFE909DE1C}"/>
                </a:ext>
              </a:extLst>
            </p:cNvPr>
            <p:cNvGraphicFramePr>
              <a:graphicFrameLocks/>
            </p:cNvGraphicFramePr>
            <p:nvPr/>
          </p:nvGraphicFramePr>
          <p:xfrm>
            <a:off x="8432832" y="3933850"/>
            <a:ext cx="2329482" cy="2210584"/>
          </p:xfrm>
          <a:graphic>
            <a:graphicData uri="http://schemas.openxmlformats.org/drawingml/2006/chart">
              <c:chart xmlns:c="http://schemas.openxmlformats.org/drawingml/2006/chart" xmlns:r="http://schemas.openxmlformats.org/officeDocument/2006/relationships" r:id="rId2"/>
            </a:graphicData>
          </a:graphic>
        </p:graphicFrame>
        <p:sp>
          <p:nvSpPr>
            <p:cNvPr id="63" name="Textfeld 62">
              <a:extLst>
                <a:ext uri="{FF2B5EF4-FFF2-40B4-BE49-F238E27FC236}">
                  <a16:creationId xmlns:a16="http://schemas.microsoft.com/office/drawing/2014/main" id="{E25928EC-1991-E65F-82B9-6B129635AA15}"/>
                </a:ext>
              </a:extLst>
            </p:cNvPr>
            <p:cNvSpPr txBox="1"/>
            <p:nvPr/>
          </p:nvSpPr>
          <p:spPr>
            <a:xfrm>
              <a:off x="9143427" y="5352730"/>
              <a:ext cx="389530" cy="184666"/>
            </a:xfrm>
            <a:prstGeom prst="rect">
              <a:avLst/>
            </a:prstGeom>
            <a:noFill/>
          </p:spPr>
          <p:txBody>
            <a:bodyPr wrap="none" lIns="0" tIns="0" rIns="0" bIns="0" rtlCol="0">
              <a:spAutoFit/>
            </a:bodyPr>
            <a:lstStyle/>
            <a:p>
              <a:r>
                <a:rPr lang="en-US" sz="1200" b="1">
                  <a:solidFill>
                    <a:srgbClr val="003056"/>
                  </a:solidFill>
                </a:rPr>
                <a:t>84.2%</a:t>
              </a:r>
            </a:p>
          </p:txBody>
        </p:sp>
        <p:sp>
          <p:nvSpPr>
            <p:cNvPr id="64" name="Textfeld 63">
              <a:extLst>
                <a:ext uri="{FF2B5EF4-FFF2-40B4-BE49-F238E27FC236}">
                  <a16:creationId xmlns:a16="http://schemas.microsoft.com/office/drawing/2014/main" id="{81490A80-A929-E9B8-3610-2214C1D520C4}"/>
                </a:ext>
              </a:extLst>
            </p:cNvPr>
            <p:cNvSpPr txBox="1"/>
            <p:nvPr/>
          </p:nvSpPr>
          <p:spPr>
            <a:xfrm>
              <a:off x="10447267" y="4352795"/>
              <a:ext cx="299095" cy="178840"/>
            </a:xfrm>
            <a:prstGeom prst="rect">
              <a:avLst/>
            </a:prstGeom>
            <a:noFill/>
          </p:spPr>
          <p:txBody>
            <a:bodyPr wrap="none" lIns="0" tIns="0" rIns="0" bIns="0" rtlCol="0">
              <a:spAutoFit/>
            </a:bodyPr>
            <a:lstStyle/>
            <a:p>
              <a:r>
                <a:rPr lang="en-US" sz="1200" b="1">
                  <a:solidFill>
                    <a:srgbClr val="003056"/>
                  </a:solidFill>
                </a:rPr>
                <a:t>1.9%</a:t>
              </a:r>
            </a:p>
          </p:txBody>
        </p:sp>
        <p:sp>
          <p:nvSpPr>
            <p:cNvPr id="65" name="Textfeld 64">
              <a:extLst>
                <a:ext uri="{FF2B5EF4-FFF2-40B4-BE49-F238E27FC236}">
                  <a16:creationId xmlns:a16="http://schemas.microsoft.com/office/drawing/2014/main" id="{C6771C3A-5766-0EEB-8231-85564100BA3A}"/>
                </a:ext>
              </a:extLst>
            </p:cNvPr>
            <p:cNvSpPr txBox="1"/>
            <p:nvPr/>
          </p:nvSpPr>
          <p:spPr>
            <a:xfrm>
              <a:off x="9738672" y="4298575"/>
              <a:ext cx="375809" cy="185507"/>
            </a:xfrm>
            <a:prstGeom prst="rect">
              <a:avLst/>
            </a:prstGeom>
            <a:noFill/>
          </p:spPr>
          <p:txBody>
            <a:bodyPr wrap="none" lIns="0" tIns="0" rIns="0" bIns="0" rtlCol="0">
              <a:spAutoFit/>
            </a:bodyPr>
            <a:lstStyle/>
            <a:p>
              <a:r>
                <a:rPr lang="en-US" sz="1200" b="1">
                  <a:solidFill>
                    <a:schemeClr val="bg1"/>
                  </a:solidFill>
                </a:rPr>
                <a:t>13.9%</a:t>
              </a:r>
            </a:p>
          </p:txBody>
        </p:sp>
      </p:grpSp>
      <p:sp>
        <p:nvSpPr>
          <p:cNvPr id="66" name="Textfeld 65">
            <a:extLst>
              <a:ext uri="{FF2B5EF4-FFF2-40B4-BE49-F238E27FC236}">
                <a16:creationId xmlns:a16="http://schemas.microsoft.com/office/drawing/2014/main" id="{A9C64273-9607-630E-7ADB-AB1D18F23917}"/>
              </a:ext>
            </a:extLst>
          </p:cNvPr>
          <p:cNvSpPr txBox="1"/>
          <p:nvPr/>
        </p:nvSpPr>
        <p:spPr>
          <a:xfrm>
            <a:off x="6560205" y="2168983"/>
            <a:ext cx="1611210" cy="646331"/>
          </a:xfrm>
          <a:prstGeom prst="rect">
            <a:avLst/>
          </a:prstGeom>
          <a:noFill/>
        </p:spPr>
        <p:txBody>
          <a:bodyPr wrap="none" rtlCol="0">
            <a:spAutoFit/>
          </a:bodyPr>
          <a:lstStyle/>
          <a:p>
            <a:r>
              <a:rPr lang="en-US" b="1">
                <a:solidFill>
                  <a:srgbClr val="003056"/>
                </a:solidFill>
              </a:rPr>
              <a:t>Imbalanced </a:t>
            </a:r>
          </a:p>
          <a:p>
            <a:r>
              <a:rPr lang="en-US" b="1">
                <a:solidFill>
                  <a:srgbClr val="003056"/>
                </a:solidFill>
              </a:rPr>
              <a:t>Target Variable</a:t>
            </a:r>
          </a:p>
        </p:txBody>
      </p:sp>
      <p:grpSp>
        <p:nvGrpSpPr>
          <p:cNvPr id="68" name="Gruppieren 67">
            <a:extLst>
              <a:ext uri="{FF2B5EF4-FFF2-40B4-BE49-F238E27FC236}">
                <a16:creationId xmlns:a16="http://schemas.microsoft.com/office/drawing/2014/main" id="{BD53ED2D-7282-40D3-D296-DA3A59EB52E8}"/>
              </a:ext>
            </a:extLst>
          </p:cNvPr>
          <p:cNvGrpSpPr/>
          <p:nvPr/>
        </p:nvGrpSpPr>
        <p:grpSpPr>
          <a:xfrm>
            <a:off x="6750887" y="2927808"/>
            <a:ext cx="1004057" cy="678718"/>
            <a:chOff x="7193677" y="4231886"/>
            <a:chExt cx="1004057" cy="678718"/>
          </a:xfrm>
        </p:grpSpPr>
        <p:grpSp>
          <p:nvGrpSpPr>
            <p:cNvPr id="69" name="Gruppieren 68">
              <a:extLst>
                <a:ext uri="{FF2B5EF4-FFF2-40B4-BE49-F238E27FC236}">
                  <a16:creationId xmlns:a16="http://schemas.microsoft.com/office/drawing/2014/main" id="{316D65AA-49E8-7F45-3BC2-64D296206B61}"/>
                </a:ext>
              </a:extLst>
            </p:cNvPr>
            <p:cNvGrpSpPr/>
            <p:nvPr/>
          </p:nvGrpSpPr>
          <p:grpSpPr>
            <a:xfrm>
              <a:off x="7193677" y="4231886"/>
              <a:ext cx="1004057" cy="184666"/>
              <a:chOff x="7193677" y="4231886"/>
              <a:chExt cx="1004057" cy="184666"/>
            </a:xfrm>
          </p:grpSpPr>
          <p:sp>
            <p:nvSpPr>
              <p:cNvPr id="76" name="Rechteck 75">
                <a:extLst>
                  <a:ext uri="{FF2B5EF4-FFF2-40B4-BE49-F238E27FC236}">
                    <a16:creationId xmlns:a16="http://schemas.microsoft.com/office/drawing/2014/main" id="{9D869E2D-B962-BEC3-9134-A66E21C335C7}"/>
                  </a:ext>
                </a:extLst>
              </p:cNvPr>
              <p:cNvSpPr/>
              <p:nvPr/>
            </p:nvSpPr>
            <p:spPr>
              <a:xfrm>
                <a:off x="7193677" y="4252212"/>
                <a:ext cx="144016" cy="144016"/>
              </a:xfrm>
              <a:prstGeom prst="rect">
                <a:avLst/>
              </a:prstGeom>
              <a:solidFill>
                <a:srgbClr val="BFCBD5"/>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Textfeld 76">
                <a:extLst>
                  <a:ext uri="{FF2B5EF4-FFF2-40B4-BE49-F238E27FC236}">
                    <a16:creationId xmlns:a16="http://schemas.microsoft.com/office/drawing/2014/main" id="{150C59BF-2BB5-4B6E-4AE1-0EB4393D9BE0}"/>
                  </a:ext>
                </a:extLst>
              </p:cNvPr>
              <p:cNvSpPr txBox="1"/>
              <p:nvPr/>
            </p:nvSpPr>
            <p:spPr>
              <a:xfrm>
                <a:off x="7433999" y="4231886"/>
                <a:ext cx="763735" cy="184666"/>
              </a:xfrm>
              <a:prstGeom prst="rect">
                <a:avLst/>
              </a:prstGeom>
              <a:noFill/>
            </p:spPr>
            <p:txBody>
              <a:bodyPr wrap="none" lIns="0" tIns="0" rIns="0" bIns="0" rtlCol="0" anchor="ctr">
                <a:spAutoFit/>
              </a:bodyPr>
              <a:lstStyle/>
              <a:p>
                <a:r>
                  <a:rPr lang="en-US" sz="1200">
                    <a:solidFill>
                      <a:srgbClr val="003056"/>
                    </a:solidFill>
                  </a:rPr>
                  <a:t>No Diabetes</a:t>
                </a:r>
              </a:p>
            </p:txBody>
          </p:sp>
        </p:grpSp>
        <p:grpSp>
          <p:nvGrpSpPr>
            <p:cNvPr id="70" name="Gruppieren 69">
              <a:extLst>
                <a:ext uri="{FF2B5EF4-FFF2-40B4-BE49-F238E27FC236}">
                  <a16:creationId xmlns:a16="http://schemas.microsoft.com/office/drawing/2014/main" id="{47DB07B1-A868-83A0-D360-8F545CD1B65B}"/>
                </a:ext>
              </a:extLst>
            </p:cNvPr>
            <p:cNvGrpSpPr/>
            <p:nvPr/>
          </p:nvGrpSpPr>
          <p:grpSpPr>
            <a:xfrm>
              <a:off x="7193677" y="4478912"/>
              <a:ext cx="981166" cy="184666"/>
              <a:chOff x="7193677" y="4516029"/>
              <a:chExt cx="981166" cy="184666"/>
            </a:xfrm>
          </p:grpSpPr>
          <p:sp>
            <p:nvSpPr>
              <p:cNvPr id="74" name="Rechteck 73">
                <a:extLst>
                  <a:ext uri="{FF2B5EF4-FFF2-40B4-BE49-F238E27FC236}">
                    <a16:creationId xmlns:a16="http://schemas.microsoft.com/office/drawing/2014/main" id="{CFE84F1C-EC32-CC23-9EEB-AFB1B6350C9A}"/>
                  </a:ext>
                </a:extLst>
              </p:cNvPr>
              <p:cNvSpPr/>
              <p:nvPr/>
            </p:nvSpPr>
            <p:spPr>
              <a:xfrm>
                <a:off x="7193677" y="4536355"/>
                <a:ext cx="144016" cy="144016"/>
              </a:xfrm>
              <a:prstGeom prst="rect">
                <a:avLst/>
              </a:prstGeom>
              <a:solidFill>
                <a:srgbClr val="4C6E88"/>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Textfeld 74">
                <a:extLst>
                  <a:ext uri="{FF2B5EF4-FFF2-40B4-BE49-F238E27FC236}">
                    <a16:creationId xmlns:a16="http://schemas.microsoft.com/office/drawing/2014/main" id="{B6CCFACF-A18D-1AD6-3B6C-92DDBD70474D}"/>
                  </a:ext>
                </a:extLst>
              </p:cNvPr>
              <p:cNvSpPr txBox="1"/>
              <p:nvPr/>
            </p:nvSpPr>
            <p:spPr>
              <a:xfrm>
                <a:off x="7433999" y="4516029"/>
                <a:ext cx="740844" cy="184666"/>
              </a:xfrm>
              <a:prstGeom prst="rect">
                <a:avLst/>
              </a:prstGeom>
              <a:noFill/>
            </p:spPr>
            <p:txBody>
              <a:bodyPr wrap="none" lIns="0" tIns="0" rIns="0" bIns="0" rtlCol="0" anchor="ctr">
                <a:spAutoFit/>
              </a:bodyPr>
              <a:lstStyle/>
              <a:p>
                <a:r>
                  <a:rPr lang="en-US" sz="1200">
                    <a:solidFill>
                      <a:srgbClr val="003056"/>
                    </a:solidFill>
                  </a:rPr>
                  <a:t>Prediabetes</a:t>
                </a:r>
              </a:p>
            </p:txBody>
          </p:sp>
        </p:grpSp>
        <p:grpSp>
          <p:nvGrpSpPr>
            <p:cNvPr id="71" name="Gruppieren 70">
              <a:extLst>
                <a:ext uri="{FF2B5EF4-FFF2-40B4-BE49-F238E27FC236}">
                  <a16:creationId xmlns:a16="http://schemas.microsoft.com/office/drawing/2014/main" id="{A0F5601B-6A9B-BE01-34F3-F86CC3B1B95E}"/>
                </a:ext>
              </a:extLst>
            </p:cNvPr>
            <p:cNvGrpSpPr/>
            <p:nvPr/>
          </p:nvGrpSpPr>
          <p:grpSpPr>
            <a:xfrm>
              <a:off x="7193677" y="4725938"/>
              <a:ext cx="787651" cy="184666"/>
              <a:chOff x="7193677" y="4757296"/>
              <a:chExt cx="787651" cy="184666"/>
            </a:xfrm>
          </p:grpSpPr>
          <p:sp>
            <p:nvSpPr>
              <p:cNvPr id="72" name="Rechteck 71">
                <a:extLst>
                  <a:ext uri="{FF2B5EF4-FFF2-40B4-BE49-F238E27FC236}">
                    <a16:creationId xmlns:a16="http://schemas.microsoft.com/office/drawing/2014/main" id="{19E53F2C-4238-5E25-F9D4-CEA466F365F4}"/>
                  </a:ext>
                </a:extLst>
              </p:cNvPr>
              <p:cNvSpPr/>
              <p:nvPr/>
            </p:nvSpPr>
            <p:spPr>
              <a:xfrm>
                <a:off x="7193677" y="4777622"/>
                <a:ext cx="144016" cy="144016"/>
              </a:xfrm>
              <a:prstGeom prst="rect">
                <a:avLst/>
              </a:prstGeom>
              <a:solidFill>
                <a:srgbClr val="003056"/>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Textfeld 72">
                <a:extLst>
                  <a:ext uri="{FF2B5EF4-FFF2-40B4-BE49-F238E27FC236}">
                    <a16:creationId xmlns:a16="http://schemas.microsoft.com/office/drawing/2014/main" id="{362FC8F0-CB30-1C08-63D6-E8D496FFBB51}"/>
                  </a:ext>
                </a:extLst>
              </p:cNvPr>
              <p:cNvSpPr txBox="1"/>
              <p:nvPr/>
            </p:nvSpPr>
            <p:spPr>
              <a:xfrm>
                <a:off x="7433999" y="4757296"/>
                <a:ext cx="547329" cy="184666"/>
              </a:xfrm>
              <a:prstGeom prst="rect">
                <a:avLst/>
              </a:prstGeom>
              <a:noFill/>
            </p:spPr>
            <p:txBody>
              <a:bodyPr wrap="none" lIns="0" tIns="0" rIns="0" bIns="0" rtlCol="0" anchor="ctr">
                <a:spAutoFit/>
              </a:bodyPr>
              <a:lstStyle/>
              <a:p>
                <a:r>
                  <a:rPr lang="en-US" sz="1200">
                    <a:solidFill>
                      <a:srgbClr val="003056"/>
                    </a:solidFill>
                  </a:rPr>
                  <a:t>Diabetes</a:t>
                </a:r>
              </a:p>
            </p:txBody>
          </p:sp>
        </p:grpSp>
      </p:grpSp>
      <p:cxnSp>
        <p:nvCxnSpPr>
          <p:cNvPr id="78" name="Gerader Verbinder 77">
            <a:extLst>
              <a:ext uri="{FF2B5EF4-FFF2-40B4-BE49-F238E27FC236}">
                <a16:creationId xmlns:a16="http://schemas.microsoft.com/office/drawing/2014/main" id="{EB6CC613-4FE1-9C4B-FBDF-238466FEFC19}"/>
              </a:ext>
            </a:extLst>
          </p:cNvPr>
          <p:cNvCxnSpPr>
            <a:cxnSpLocks/>
          </p:cNvCxnSpPr>
          <p:nvPr/>
        </p:nvCxnSpPr>
        <p:spPr>
          <a:xfrm>
            <a:off x="1079999" y="4116445"/>
            <a:ext cx="10035176" cy="0"/>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Inhaltsplatzhalter 2">
            <a:extLst>
              <a:ext uri="{FF2B5EF4-FFF2-40B4-BE49-F238E27FC236}">
                <a16:creationId xmlns:a16="http://schemas.microsoft.com/office/drawing/2014/main" id="{9A1A6099-2403-3E46-58FC-2A03BACDEA69}"/>
              </a:ext>
            </a:extLst>
          </p:cNvPr>
          <p:cNvSpPr txBox="1">
            <a:spLocks/>
          </p:cNvSpPr>
          <p:nvPr/>
        </p:nvSpPr>
        <p:spPr>
          <a:xfrm>
            <a:off x="1080000" y="4159840"/>
            <a:ext cx="10035176" cy="1708160"/>
          </a:xfrm>
          <a:prstGeom prst="rect">
            <a:avLst/>
          </a:prstGeom>
        </p:spPr>
        <p:txBody>
          <a:bodyPr vert="horz" wrap="square" lIns="0" tIns="0" rIns="0" bIns="0" numCol="1" rtlCol="0" anchor="t">
            <a:sp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a:t>Preprocessing</a:t>
            </a:r>
            <a:endParaRPr lang="en-US" sz="1800" b="1"/>
          </a:p>
          <a:p>
            <a:pPr marL="160338" indent="-160338">
              <a:spcBef>
                <a:spcPts val="200"/>
              </a:spcBef>
            </a:pPr>
            <a:r>
              <a:rPr lang="en-US" sz="1800"/>
              <a:t>Inconsistency checks (e.g., outlier detection, missing values, etc.)</a:t>
            </a:r>
          </a:p>
          <a:p>
            <a:pPr marL="160338" indent="-160338">
              <a:spcBef>
                <a:spcPts val="200"/>
              </a:spcBef>
            </a:pPr>
            <a:r>
              <a:rPr lang="en-US" sz="1800"/>
              <a:t>Merging </a:t>
            </a:r>
            <a:r>
              <a:rPr lang="en-US" sz="1800" i="1"/>
              <a:t>prediabetes </a:t>
            </a:r>
            <a:r>
              <a:rPr lang="en-US" sz="1800"/>
              <a:t>and </a:t>
            </a:r>
            <a:r>
              <a:rPr lang="en-US" sz="1800" i="1"/>
              <a:t>diabetes</a:t>
            </a:r>
            <a:r>
              <a:rPr lang="en-US" sz="1800"/>
              <a:t> creating binary target</a:t>
            </a:r>
          </a:p>
          <a:p>
            <a:pPr marL="160338" indent="-160338">
              <a:spcBef>
                <a:spcPts val="200"/>
              </a:spcBef>
            </a:pPr>
            <a:r>
              <a:rPr lang="en-US" sz="1800"/>
              <a:t>Processing of numerical features</a:t>
            </a:r>
          </a:p>
          <a:p>
            <a:pPr marL="452438" indent="-160338">
              <a:spcBef>
                <a:spcPts val="0"/>
              </a:spcBef>
            </a:pPr>
            <a:r>
              <a:rPr lang="en-US" sz="1600"/>
              <a:t>Normalization of </a:t>
            </a:r>
            <a:r>
              <a:rPr lang="en-US" sz="1600" i="1" err="1"/>
              <a:t>MentHlth</a:t>
            </a:r>
            <a:r>
              <a:rPr lang="en-US" sz="1600"/>
              <a:t> and </a:t>
            </a:r>
            <a:r>
              <a:rPr lang="en-US" sz="1600" i="1" err="1"/>
              <a:t>PhysHlth</a:t>
            </a:r>
            <a:endParaRPr lang="en-US" sz="1600" i="1"/>
          </a:p>
          <a:p>
            <a:pPr marL="452438" indent="-160338">
              <a:spcBef>
                <a:spcPts val="0"/>
              </a:spcBef>
            </a:pPr>
            <a:r>
              <a:rPr lang="en-US" sz="1600"/>
              <a:t>Binning of </a:t>
            </a:r>
            <a:r>
              <a:rPr lang="en-US" sz="1600" i="1"/>
              <a:t>BMI</a:t>
            </a:r>
            <a:r>
              <a:rPr lang="en-US" sz="1600"/>
              <a:t> into medical classes, i.e., </a:t>
            </a:r>
            <a:r>
              <a:rPr lang="en-US" sz="1600" i="1"/>
              <a:t>Underweight, Normal Weight, Overweight, Obesity</a:t>
            </a:r>
            <a:endParaRPr lang="en-US" sz="1800" i="1"/>
          </a:p>
        </p:txBody>
      </p:sp>
      <p:cxnSp>
        <p:nvCxnSpPr>
          <p:cNvPr id="11" name="Gerader Verbinder 10">
            <a:extLst>
              <a:ext uri="{FF2B5EF4-FFF2-40B4-BE49-F238E27FC236}">
                <a16:creationId xmlns:a16="http://schemas.microsoft.com/office/drawing/2014/main" id="{76CDE797-FEC0-FB87-F5D9-B4EC6F360E03}"/>
              </a:ext>
            </a:extLst>
          </p:cNvPr>
          <p:cNvCxnSpPr>
            <a:cxnSpLocks/>
          </p:cNvCxnSpPr>
          <p:nvPr/>
        </p:nvCxnSpPr>
        <p:spPr>
          <a:xfrm>
            <a:off x="6097587" y="2164544"/>
            <a:ext cx="0" cy="1800000"/>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73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E71EB-A2C5-7468-75D0-7A4783CF667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257F230-6261-548F-0BDA-21CE451D1271}"/>
              </a:ext>
            </a:extLst>
          </p:cNvPr>
          <p:cNvSpPr>
            <a:spLocks noGrp="1"/>
          </p:cNvSpPr>
          <p:nvPr>
            <p:ph type="title"/>
          </p:nvPr>
        </p:nvSpPr>
        <p:spPr/>
        <p:txBody>
          <a:bodyPr/>
          <a:lstStyle/>
          <a:p>
            <a:r>
              <a:rPr lang="en-US"/>
              <a:t>Defining Baseline Strategies </a:t>
            </a:r>
            <a:br>
              <a:rPr lang="en-US"/>
            </a:br>
            <a:r>
              <a:rPr lang="en-US"/>
              <a:t>and Selecting Binary Classification Models</a:t>
            </a:r>
          </a:p>
        </p:txBody>
      </p:sp>
      <p:sp>
        <p:nvSpPr>
          <p:cNvPr id="4" name="Datumsplatzhalter 3">
            <a:extLst>
              <a:ext uri="{FF2B5EF4-FFF2-40B4-BE49-F238E27FC236}">
                <a16:creationId xmlns:a16="http://schemas.microsoft.com/office/drawing/2014/main" id="{6AB72E1C-FC7B-D8FF-4374-02FB49262947}"/>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805BF6FA-B1A1-AC36-6854-ACCD3426CE93}"/>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943F3532-2280-7048-330B-E04F40CF7F58}"/>
              </a:ext>
            </a:extLst>
          </p:cNvPr>
          <p:cNvSpPr>
            <a:spLocks noGrp="1"/>
          </p:cNvSpPr>
          <p:nvPr>
            <p:ph type="sldNum" sz="quarter" idx="12"/>
          </p:nvPr>
        </p:nvSpPr>
        <p:spPr>
          <a:xfrm>
            <a:off x="9720000" y="6314401"/>
            <a:ext cx="1395175" cy="180042"/>
          </a:xfrm>
        </p:spPr>
        <p:txBody>
          <a:bodyPr/>
          <a:lstStyle/>
          <a:p>
            <a:fld id="{FC0CC166-4E39-43B8-AB91-BDD1C4C9E224}" type="slidenum">
              <a:rPr lang="de-DE" smtClean="0"/>
              <a:t>6</a:t>
            </a:fld>
            <a:endParaRPr lang="de-DE"/>
          </a:p>
        </p:txBody>
      </p:sp>
      <p:sp>
        <p:nvSpPr>
          <p:cNvPr id="24" name="Inhaltsplatzhalter 9">
            <a:extLst>
              <a:ext uri="{FF2B5EF4-FFF2-40B4-BE49-F238E27FC236}">
                <a16:creationId xmlns:a16="http://schemas.microsoft.com/office/drawing/2014/main" id="{F4B6D275-5BEB-45BE-DDBC-081894A0C7F0}"/>
              </a:ext>
            </a:extLst>
          </p:cNvPr>
          <p:cNvSpPr txBox="1">
            <a:spLocks/>
          </p:cNvSpPr>
          <p:nvPr/>
        </p:nvSpPr>
        <p:spPr>
          <a:xfrm>
            <a:off x="1079999" y="1846429"/>
            <a:ext cx="1369525" cy="1465131"/>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Baselines</a:t>
            </a:r>
          </a:p>
        </p:txBody>
      </p:sp>
      <p:cxnSp>
        <p:nvCxnSpPr>
          <p:cNvPr id="45" name="Gerader Verbinder 44">
            <a:extLst>
              <a:ext uri="{FF2B5EF4-FFF2-40B4-BE49-F238E27FC236}">
                <a16:creationId xmlns:a16="http://schemas.microsoft.com/office/drawing/2014/main" id="{1FFE38CF-BA43-9A4A-245B-47F4A99E64E7}"/>
              </a:ext>
            </a:extLst>
          </p:cNvPr>
          <p:cNvCxnSpPr>
            <a:cxnSpLocks/>
          </p:cNvCxnSpPr>
          <p:nvPr/>
        </p:nvCxnSpPr>
        <p:spPr>
          <a:xfrm>
            <a:off x="1079999" y="3519033"/>
            <a:ext cx="10035176" cy="794"/>
          </a:xfrm>
          <a:prstGeom prst="line">
            <a:avLst/>
          </a:prstGeom>
          <a:ln>
            <a:solidFill>
              <a:srgbClr val="003056"/>
            </a:solidFill>
            <a:prstDash val="dash"/>
          </a:ln>
        </p:spPr>
        <p:style>
          <a:lnRef idx="1">
            <a:schemeClr val="accent1"/>
          </a:lnRef>
          <a:fillRef idx="0">
            <a:schemeClr val="accent1"/>
          </a:fillRef>
          <a:effectRef idx="0">
            <a:schemeClr val="accent1"/>
          </a:effectRef>
          <a:fontRef idx="minor">
            <a:schemeClr val="tx1"/>
          </a:fontRef>
        </p:style>
      </p:cxnSp>
      <p:grpSp>
        <p:nvGrpSpPr>
          <p:cNvPr id="23" name="Gruppieren 22">
            <a:extLst>
              <a:ext uri="{FF2B5EF4-FFF2-40B4-BE49-F238E27FC236}">
                <a16:creationId xmlns:a16="http://schemas.microsoft.com/office/drawing/2014/main" id="{6334DF2F-C607-8705-8D68-D547E280A47A}"/>
              </a:ext>
            </a:extLst>
          </p:cNvPr>
          <p:cNvGrpSpPr/>
          <p:nvPr/>
        </p:nvGrpSpPr>
        <p:grpSpPr>
          <a:xfrm>
            <a:off x="2632480" y="1846429"/>
            <a:ext cx="2610000" cy="1465924"/>
            <a:chOff x="2632480" y="1846429"/>
            <a:chExt cx="2610000" cy="1465924"/>
          </a:xfrm>
        </p:grpSpPr>
        <p:sp>
          <p:nvSpPr>
            <p:cNvPr id="21" name="Rechteck: abgerundete Ecken 20">
              <a:extLst>
                <a:ext uri="{FF2B5EF4-FFF2-40B4-BE49-F238E27FC236}">
                  <a16:creationId xmlns:a16="http://schemas.microsoft.com/office/drawing/2014/main" id="{D96A1797-6ED2-C542-ECBA-086A46AFB803}"/>
                </a:ext>
              </a:extLst>
            </p:cNvPr>
            <p:cNvSpPr/>
            <p:nvPr/>
          </p:nvSpPr>
          <p:spPr>
            <a:xfrm>
              <a:off x="2632480" y="1846429"/>
              <a:ext cx="2610000" cy="432181"/>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b="1">
                  <a:solidFill>
                    <a:srgbClr val="003056"/>
                  </a:solidFill>
                </a:rPr>
                <a:t>Majority Class</a:t>
              </a:r>
              <a:endParaRPr lang="en-US">
                <a:solidFill>
                  <a:srgbClr val="003056"/>
                </a:solidFill>
              </a:endParaRPr>
            </a:p>
          </p:txBody>
        </p:sp>
        <p:sp>
          <p:nvSpPr>
            <p:cNvPr id="22" name="Rechteck: abgerundete Ecken 21">
              <a:extLst>
                <a:ext uri="{FF2B5EF4-FFF2-40B4-BE49-F238E27FC236}">
                  <a16:creationId xmlns:a16="http://schemas.microsoft.com/office/drawing/2014/main" id="{65F3E68C-2E3B-9738-63D7-9BAC559C417B}"/>
                </a:ext>
              </a:extLst>
            </p:cNvPr>
            <p:cNvSpPr/>
            <p:nvPr/>
          </p:nvSpPr>
          <p:spPr>
            <a:xfrm>
              <a:off x="2632480" y="2278611"/>
              <a:ext cx="2610000" cy="6012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Always predicting </a:t>
              </a:r>
              <a:br>
                <a:rPr lang="en-US" sz="1600">
                  <a:solidFill>
                    <a:srgbClr val="003056"/>
                  </a:solidFill>
                </a:rPr>
              </a:br>
              <a:r>
                <a:rPr lang="en-US" sz="1600">
                  <a:solidFill>
                    <a:srgbClr val="003056"/>
                  </a:solidFill>
                </a:rPr>
                <a:t>the most common class</a:t>
              </a:r>
            </a:p>
          </p:txBody>
        </p:sp>
        <p:sp>
          <p:nvSpPr>
            <p:cNvPr id="7" name="Textfeld 6">
              <a:extLst>
                <a:ext uri="{FF2B5EF4-FFF2-40B4-BE49-F238E27FC236}">
                  <a16:creationId xmlns:a16="http://schemas.microsoft.com/office/drawing/2014/main" id="{539667D5-5E62-C10D-7B79-5CF774D58FFD}"/>
                </a:ext>
              </a:extLst>
            </p:cNvPr>
            <p:cNvSpPr txBox="1"/>
            <p:nvPr/>
          </p:nvSpPr>
          <p:spPr>
            <a:xfrm>
              <a:off x="2632480" y="2881466"/>
              <a:ext cx="2610000" cy="430887"/>
            </a:xfrm>
            <a:prstGeom prst="rect">
              <a:avLst/>
            </a:prstGeom>
            <a:noFill/>
          </p:spPr>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a:r>
                <a:rPr lang="de-DE" sz="1400" err="1">
                  <a:solidFill>
                    <a:srgbClr val="738DA2"/>
                  </a:solidFill>
                  <a:ea typeface="Calibri"/>
                  <a:cs typeface="Calibri"/>
                </a:rPr>
                <a:t>Accuracy</a:t>
              </a:r>
              <a:r>
                <a:rPr lang="de-DE" sz="1400">
                  <a:solidFill>
                    <a:srgbClr val="738DA2"/>
                  </a:solidFill>
                  <a:ea typeface="Calibri"/>
                  <a:cs typeface="Calibri"/>
                </a:rPr>
                <a:t>: 0.84</a:t>
              </a:r>
              <a:endParaRPr lang="de-DE">
                <a:solidFill>
                  <a:srgbClr val="738DA2"/>
                </a:solidFill>
              </a:endParaRPr>
            </a:p>
            <a:p>
              <a:pPr algn="ctr"/>
              <a:r>
                <a:rPr lang="de-DE" sz="1400">
                  <a:solidFill>
                    <a:srgbClr val="738DA2"/>
                  </a:solidFill>
                  <a:ea typeface="Calibri"/>
                  <a:cs typeface="Calibri"/>
                </a:rPr>
                <a:t>Recall on Diabetes: 0</a:t>
              </a:r>
            </a:p>
          </p:txBody>
        </p:sp>
      </p:grpSp>
      <p:grpSp>
        <p:nvGrpSpPr>
          <p:cNvPr id="25" name="Gruppieren 24">
            <a:extLst>
              <a:ext uri="{FF2B5EF4-FFF2-40B4-BE49-F238E27FC236}">
                <a16:creationId xmlns:a16="http://schemas.microsoft.com/office/drawing/2014/main" id="{4574ADFF-75B6-2FC5-7B13-3426F151D907}"/>
              </a:ext>
            </a:extLst>
          </p:cNvPr>
          <p:cNvGrpSpPr/>
          <p:nvPr/>
        </p:nvGrpSpPr>
        <p:grpSpPr>
          <a:xfrm>
            <a:off x="5568828" y="1846429"/>
            <a:ext cx="2610000" cy="1465924"/>
            <a:chOff x="5519956" y="1846429"/>
            <a:chExt cx="2610000" cy="1465924"/>
          </a:xfrm>
        </p:grpSpPr>
        <p:sp>
          <p:nvSpPr>
            <p:cNvPr id="32" name="Rechteck: abgerundete Ecken 31">
              <a:extLst>
                <a:ext uri="{FF2B5EF4-FFF2-40B4-BE49-F238E27FC236}">
                  <a16:creationId xmlns:a16="http://schemas.microsoft.com/office/drawing/2014/main" id="{A7CE66A3-3469-7EF8-6070-E413E762E96D}"/>
                </a:ext>
              </a:extLst>
            </p:cNvPr>
            <p:cNvSpPr/>
            <p:nvPr/>
          </p:nvSpPr>
          <p:spPr>
            <a:xfrm>
              <a:off x="5519956" y="1846429"/>
              <a:ext cx="2610000" cy="4321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b="1">
                  <a:solidFill>
                    <a:srgbClr val="003056"/>
                  </a:solidFill>
                </a:rPr>
                <a:t>Stratified</a:t>
              </a:r>
              <a:endParaRPr lang="en-US">
                <a:solidFill>
                  <a:srgbClr val="003056"/>
                </a:solidFill>
              </a:endParaRPr>
            </a:p>
          </p:txBody>
        </p:sp>
        <p:sp>
          <p:nvSpPr>
            <p:cNvPr id="34" name="Rechteck: abgerundete Ecken 33">
              <a:extLst>
                <a:ext uri="{FF2B5EF4-FFF2-40B4-BE49-F238E27FC236}">
                  <a16:creationId xmlns:a16="http://schemas.microsoft.com/office/drawing/2014/main" id="{5419054A-AED8-7685-61FE-DECEAC3A43F1}"/>
                </a:ext>
              </a:extLst>
            </p:cNvPr>
            <p:cNvSpPr/>
            <p:nvPr/>
          </p:nvSpPr>
          <p:spPr>
            <a:xfrm>
              <a:off x="5519956" y="2278613"/>
              <a:ext cx="2610000" cy="6012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Random predictions </a:t>
              </a:r>
              <a:endParaRPr lang="de-DE"/>
            </a:p>
            <a:p>
              <a:pPr algn="ctr"/>
              <a:r>
                <a:rPr lang="en-US" sz="1600">
                  <a:solidFill>
                    <a:srgbClr val="003056"/>
                  </a:solidFill>
                </a:rPr>
                <a:t>based on class distributions</a:t>
              </a:r>
              <a:endParaRPr lang="en-US"/>
            </a:p>
          </p:txBody>
        </p:sp>
        <p:sp>
          <p:nvSpPr>
            <p:cNvPr id="8" name="Textfeld 7">
              <a:extLst>
                <a:ext uri="{FF2B5EF4-FFF2-40B4-BE49-F238E27FC236}">
                  <a16:creationId xmlns:a16="http://schemas.microsoft.com/office/drawing/2014/main" id="{4AB4F79D-BD08-144A-C74A-1676EC6797DF}"/>
                </a:ext>
              </a:extLst>
            </p:cNvPr>
            <p:cNvSpPr txBox="1"/>
            <p:nvPr/>
          </p:nvSpPr>
          <p:spPr>
            <a:xfrm>
              <a:off x="5519956" y="2881466"/>
              <a:ext cx="2610000" cy="430887"/>
            </a:xfrm>
            <a:prstGeom prst="rect">
              <a:avLst/>
            </a:prstGeom>
            <a:noFill/>
          </p:spPr>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a:r>
                <a:rPr lang="de-DE" sz="1400" err="1">
                  <a:solidFill>
                    <a:srgbClr val="738DA2"/>
                  </a:solidFill>
                  <a:ea typeface="Calibri"/>
                  <a:cs typeface="Calibri"/>
                </a:rPr>
                <a:t>Accuracy</a:t>
              </a:r>
              <a:r>
                <a:rPr lang="de-DE" sz="1400">
                  <a:solidFill>
                    <a:srgbClr val="738DA2"/>
                  </a:solidFill>
                  <a:ea typeface="Calibri"/>
                  <a:cs typeface="Calibri"/>
                </a:rPr>
                <a:t>: 0.73</a:t>
              </a:r>
              <a:endParaRPr lang="de-DE">
                <a:solidFill>
                  <a:srgbClr val="738DA2"/>
                </a:solidFill>
              </a:endParaRPr>
            </a:p>
            <a:p>
              <a:pPr algn="ctr"/>
              <a:r>
                <a:rPr lang="de-DE" sz="1400">
                  <a:solidFill>
                    <a:srgbClr val="738DA2"/>
                  </a:solidFill>
                  <a:ea typeface="Calibri"/>
                  <a:cs typeface="Calibri"/>
                </a:rPr>
                <a:t>Recall on Diabetes: 0.16</a:t>
              </a:r>
            </a:p>
          </p:txBody>
        </p:sp>
      </p:grpSp>
      <p:grpSp>
        <p:nvGrpSpPr>
          <p:cNvPr id="44" name="Gruppieren 43">
            <a:extLst>
              <a:ext uri="{FF2B5EF4-FFF2-40B4-BE49-F238E27FC236}">
                <a16:creationId xmlns:a16="http://schemas.microsoft.com/office/drawing/2014/main" id="{07E477FF-2187-ADAE-5631-22C8D7DD6B70}"/>
              </a:ext>
            </a:extLst>
          </p:cNvPr>
          <p:cNvGrpSpPr/>
          <p:nvPr/>
        </p:nvGrpSpPr>
        <p:grpSpPr>
          <a:xfrm>
            <a:off x="8505175" y="1846429"/>
            <a:ext cx="2610000" cy="1465924"/>
            <a:chOff x="8411241" y="1846429"/>
            <a:chExt cx="2610000" cy="1465924"/>
          </a:xfrm>
        </p:grpSpPr>
        <p:sp>
          <p:nvSpPr>
            <p:cNvPr id="36" name="Rechteck: abgerundete Ecken 35">
              <a:extLst>
                <a:ext uri="{FF2B5EF4-FFF2-40B4-BE49-F238E27FC236}">
                  <a16:creationId xmlns:a16="http://schemas.microsoft.com/office/drawing/2014/main" id="{124E09E9-DCCC-4B8A-E9AC-D815F60068B3}"/>
                </a:ext>
              </a:extLst>
            </p:cNvPr>
            <p:cNvSpPr/>
            <p:nvPr/>
          </p:nvSpPr>
          <p:spPr>
            <a:xfrm>
              <a:off x="8411241" y="1846429"/>
              <a:ext cx="2610000" cy="4321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b="1">
                  <a:solidFill>
                    <a:srgbClr val="003056"/>
                  </a:solidFill>
                </a:rPr>
                <a:t>Highest Correlation</a:t>
              </a:r>
              <a:endParaRPr lang="en-US">
                <a:solidFill>
                  <a:srgbClr val="003056"/>
                </a:solidFill>
              </a:endParaRPr>
            </a:p>
          </p:txBody>
        </p:sp>
        <p:sp>
          <p:nvSpPr>
            <p:cNvPr id="38" name="Rechteck: abgerundete Ecken 37">
              <a:extLst>
                <a:ext uri="{FF2B5EF4-FFF2-40B4-BE49-F238E27FC236}">
                  <a16:creationId xmlns:a16="http://schemas.microsoft.com/office/drawing/2014/main" id="{9C21C6B9-639D-832D-62D5-6F56933F1E17}"/>
                </a:ext>
              </a:extLst>
            </p:cNvPr>
            <p:cNvSpPr/>
            <p:nvPr/>
          </p:nvSpPr>
          <p:spPr>
            <a:xfrm>
              <a:off x="8411241" y="2278800"/>
              <a:ext cx="2610000" cy="6012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Prediction based on threshold of highest correlating feature</a:t>
              </a:r>
            </a:p>
          </p:txBody>
        </p:sp>
        <p:sp>
          <p:nvSpPr>
            <p:cNvPr id="12" name="Textfeld 11">
              <a:extLst>
                <a:ext uri="{FF2B5EF4-FFF2-40B4-BE49-F238E27FC236}">
                  <a16:creationId xmlns:a16="http://schemas.microsoft.com/office/drawing/2014/main" id="{B6B8A9E5-09F6-335F-4F0C-78C99469D288}"/>
                </a:ext>
              </a:extLst>
            </p:cNvPr>
            <p:cNvSpPr txBox="1"/>
            <p:nvPr/>
          </p:nvSpPr>
          <p:spPr>
            <a:xfrm>
              <a:off x="8411241" y="2881466"/>
              <a:ext cx="2610000" cy="430887"/>
            </a:xfrm>
            <a:prstGeom prst="rect">
              <a:avLst/>
            </a:prstGeom>
            <a:noFill/>
          </p:spPr>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a:r>
                <a:rPr lang="de-DE" sz="1400" err="1">
                  <a:solidFill>
                    <a:srgbClr val="738DA2"/>
                  </a:solidFill>
                  <a:ea typeface="Calibri"/>
                  <a:cs typeface="Calibri"/>
                </a:rPr>
                <a:t>Accuracy</a:t>
              </a:r>
              <a:r>
                <a:rPr lang="de-DE" sz="1400">
                  <a:solidFill>
                    <a:srgbClr val="738DA2"/>
                  </a:solidFill>
                  <a:ea typeface="Calibri"/>
                  <a:cs typeface="Calibri"/>
                </a:rPr>
                <a:t>: 0.79</a:t>
              </a:r>
              <a:endParaRPr lang="de-DE">
                <a:solidFill>
                  <a:srgbClr val="738DA2"/>
                </a:solidFill>
              </a:endParaRPr>
            </a:p>
            <a:p>
              <a:pPr algn="ctr"/>
              <a:r>
                <a:rPr lang="de-DE" sz="1400">
                  <a:solidFill>
                    <a:srgbClr val="738DA2"/>
                  </a:solidFill>
                  <a:ea typeface="Calibri"/>
                  <a:cs typeface="Calibri"/>
                </a:rPr>
                <a:t>Recall on Diabetes: 0.39</a:t>
              </a:r>
            </a:p>
          </p:txBody>
        </p:sp>
      </p:grpSp>
    </p:spTree>
    <p:extLst>
      <p:ext uri="{BB962C8B-B14F-4D97-AF65-F5344CB8AC3E}">
        <p14:creationId xmlns:p14="http://schemas.microsoft.com/office/powerpoint/2010/main" val="182146644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23C4-BA5C-6E3B-B108-C105EC3FE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8CFD23E-F720-7B19-42E9-DA329DC277E2}"/>
              </a:ext>
            </a:extLst>
          </p:cNvPr>
          <p:cNvSpPr>
            <a:spLocks noGrp="1"/>
          </p:cNvSpPr>
          <p:nvPr>
            <p:ph type="title"/>
          </p:nvPr>
        </p:nvSpPr>
        <p:spPr/>
        <p:txBody>
          <a:bodyPr/>
          <a:lstStyle/>
          <a:p>
            <a:r>
              <a:rPr lang="en-US"/>
              <a:t>Defining Baseline Strategies </a:t>
            </a:r>
            <a:br>
              <a:rPr lang="en-US"/>
            </a:br>
            <a:r>
              <a:rPr lang="en-US"/>
              <a:t>and Selecting Binary Classification Models</a:t>
            </a:r>
          </a:p>
        </p:txBody>
      </p:sp>
      <p:sp>
        <p:nvSpPr>
          <p:cNvPr id="4" name="Datumsplatzhalter 3">
            <a:extLst>
              <a:ext uri="{FF2B5EF4-FFF2-40B4-BE49-F238E27FC236}">
                <a16:creationId xmlns:a16="http://schemas.microsoft.com/office/drawing/2014/main" id="{45BF387D-7605-41E8-134D-971BBEB7E2EE}"/>
              </a:ext>
            </a:extLst>
          </p:cNvPr>
          <p:cNvSpPr>
            <a:spLocks noGrp="1"/>
          </p:cNvSpPr>
          <p:nvPr>
            <p:ph type="dt" sz="half" idx="10"/>
          </p:nvPr>
        </p:nvSpPr>
        <p:spPr/>
        <p:txBody>
          <a:bodyPr/>
          <a:lstStyle/>
          <a:p>
            <a:fld id="{995BAC59-B182-4DEF-91EB-41EB96056189}" type="datetime1">
              <a:rPr lang="en-US" smtClean="0"/>
              <a:t>12/1/24</a:t>
            </a:fld>
            <a:endParaRPr lang="de-DE"/>
          </a:p>
        </p:txBody>
      </p:sp>
      <p:sp>
        <p:nvSpPr>
          <p:cNvPr id="5" name="Fußzeilenplatzhalter 4">
            <a:extLst>
              <a:ext uri="{FF2B5EF4-FFF2-40B4-BE49-F238E27FC236}">
                <a16:creationId xmlns:a16="http://schemas.microsoft.com/office/drawing/2014/main" id="{F43E0CA2-4CC1-AEED-AB83-AF95BC969322}"/>
              </a:ext>
            </a:extLst>
          </p:cNvPr>
          <p:cNvSpPr>
            <a:spLocks noGrp="1"/>
          </p:cNvSpPr>
          <p:nvPr>
            <p:ph type="ftr" sz="quarter" idx="11"/>
          </p:nvPr>
        </p:nvSpPr>
        <p:spPr/>
        <p:txBody>
          <a:bodyPr/>
          <a:lstStyle/>
          <a:p>
            <a:r>
              <a:rPr lang="de-DE"/>
              <a:t>Diabetes Risk </a:t>
            </a:r>
            <a:r>
              <a:rPr lang="de-DE" err="1"/>
              <a:t>Prediction</a:t>
            </a:r>
            <a:endParaRPr lang="de-DE"/>
          </a:p>
        </p:txBody>
      </p:sp>
      <p:sp>
        <p:nvSpPr>
          <p:cNvPr id="6" name="Foliennummernplatzhalter 5">
            <a:extLst>
              <a:ext uri="{FF2B5EF4-FFF2-40B4-BE49-F238E27FC236}">
                <a16:creationId xmlns:a16="http://schemas.microsoft.com/office/drawing/2014/main" id="{9D6AC798-06DE-5BEF-5012-7D46F0634238}"/>
              </a:ext>
            </a:extLst>
          </p:cNvPr>
          <p:cNvSpPr>
            <a:spLocks noGrp="1"/>
          </p:cNvSpPr>
          <p:nvPr>
            <p:ph type="sldNum" sz="quarter" idx="12"/>
          </p:nvPr>
        </p:nvSpPr>
        <p:spPr>
          <a:xfrm>
            <a:off x="9720000" y="6314401"/>
            <a:ext cx="1395175" cy="180042"/>
          </a:xfrm>
        </p:spPr>
        <p:txBody>
          <a:bodyPr/>
          <a:lstStyle/>
          <a:p>
            <a:fld id="{FC0CC166-4E39-43B8-AB91-BDD1C4C9E224}" type="slidenum">
              <a:rPr lang="de-DE" smtClean="0"/>
              <a:t>7</a:t>
            </a:fld>
            <a:endParaRPr lang="de-DE"/>
          </a:p>
        </p:txBody>
      </p:sp>
      <p:sp>
        <p:nvSpPr>
          <p:cNvPr id="10" name="Inhaltsplatzhalter 9">
            <a:extLst>
              <a:ext uri="{FF2B5EF4-FFF2-40B4-BE49-F238E27FC236}">
                <a16:creationId xmlns:a16="http://schemas.microsoft.com/office/drawing/2014/main" id="{1ACFA303-CA7B-1776-5946-040187F19062}"/>
              </a:ext>
            </a:extLst>
          </p:cNvPr>
          <p:cNvSpPr>
            <a:spLocks noGrp="1"/>
          </p:cNvSpPr>
          <p:nvPr>
            <p:ph sz="half" idx="1"/>
          </p:nvPr>
        </p:nvSpPr>
        <p:spPr>
          <a:xfrm>
            <a:off x="1080001" y="3727301"/>
            <a:ext cx="1369523" cy="2140699"/>
          </a:xfrm>
          <a:prstGeom prst="roundRect">
            <a:avLst/>
          </a:prstGeom>
          <a:solidFill>
            <a:srgbClr val="003056"/>
          </a:solidFill>
        </p:spPr>
        <p:txBody>
          <a:bodyPr anchor="ctr"/>
          <a:lstStyle/>
          <a:p>
            <a:pPr marL="0" indent="0" algn="ctr">
              <a:buNone/>
            </a:pPr>
            <a:r>
              <a:rPr lang="en-US" b="1">
                <a:solidFill>
                  <a:schemeClr val="bg1"/>
                </a:solidFill>
              </a:rPr>
              <a:t>Model </a:t>
            </a:r>
          </a:p>
          <a:p>
            <a:pPr marL="0" indent="0" algn="ctr">
              <a:buNone/>
            </a:pPr>
            <a:r>
              <a:rPr lang="en-US" b="1">
                <a:solidFill>
                  <a:schemeClr val="bg1"/>
                </a:solidFill>
              </a:rPr>
              <a:t>Selection</a:t>
            </a:r>
          </a:p>
        </p:txBody>
      </p:sp>
      <p:sp>
        <p:nvSpPr>
          <p:cNvPr id="24" name="Inhaltsplatzhalter 9">
            <a:extLst>
              <a:ext uri="{FF2B5EF4-FFF2-40B4-BE49-F238E27FC236}">
                <a16:creationId xmlns:a16="http://schemas.microsoft.com/office/drawing/2014/main" id="{D42B6D37-AF19-7ED9-8D33-9D2FC131E95D}"/>
              </a:ext>
            </a:extLst>
          </p:cNvPr>
          <p:cNvSpPr txBox="1">
            <a:spLocks/>
          </p:cNvSpPr>
          <p:nvPr/>
        </p:nvSpPr>
        <p:spPr>
          <a:xfrm>
            <a:off x="1079999" y="1846429"/>
            <a:ext cx="1369525" cy="1465131"/>
          </a:xfrm>
          <a:prstGeom prst="roundRect">
            <a:avLst/>
          </a:prstGeom>
          <a:solidFill>
            <a:srgbClr val="003056"/>
          </a:solidFill>
        </p:spPr>
        <p:txBody>
          <a:bodyPr vert="horz" lIns="0" tIns="0" rIns="0" bIns="0" rtlCol="0" anchor="ctr">
            <a:noAutofit/>
          </a:bodyPr>
          <a:lstStyle>
            <a:lvl1pPr marL="342864" indent="-342864" algn="l" defTabSz="914305"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873" indent="-285720" algn="l" defTabSz="914305"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2881" indent="-228576" algn="l" defTabSz="914305"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034"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185" indent="-228576" algn="l" defTabSz="914305"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338"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490"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8643"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5795" indent="-228576" algn="l" defTabSz="9143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solidFill>
                  <a:schemeClr val="bg1"/>
                </a:solidFill>
              </a:rPr>
              <a:t>Baselines</a:t>
            </a:r>
          </a:p>
        </p:txBody>
      </p:sp>
      <p:grpSp>
        <p:nvGrpSpPr>
          <p:cNvPr id="65" name="Gruppieren 64">
            <a:extLst>
              <a:ext uri="{FF2B5EF4-FFF2-40B4-BE49-F238E27FC236}">
                <a16:creationId xmlns:a16="http://schemas.microsoft.com/office/drawing/2014/main" id="{AE1F5528-6BC6-6AE3-82EA-0CFD1A720210}"/>
              </a:ext>
            </a:extLst>
          </p:cNvPr>
          <p:cNvGrpSpPr/>
          <p:nvPr/>
        </p:nvGrpSpPr>
        <p:grpSpPr>
          <a:xfrm>
            <a:off x="2821480" y="3765401"/>
            <a:ext cx="2232000" cy="2102599"/>
            <a:chOff x="2985483" y="3765401"/>
            <a:chExt cx="2232000" cy="2102599"/>
          </a:xfrm>
        </p:grpSpPr>
        <p:grpSp>
          <p:nvGrpSpPr>
            <p:cNvPr id="61" name="Gruppieren 60">
              <a:extLst>
                <a:ext uri="{FF2B5EF4-FFF2-40B4-BE49-F238E27FC236}">
                  <a16:creationId xmlns:a16="http://schemas.microsoft.com/office/drawing/2014/main" id="{F3F535EA-1639-7D78-F68F-9728B8193969}"/>
                </a:ext>
              </a:extLst>
            </p:cNvPr>
            <p:cNvGrpSpPr/>
            <p:nvPr/>
          </p:nvGrpSpPr>
          <p:grpSpPr>
            <a:xfrm>
              <a:off x="2985483" y="3765401"/>
              <a:ext cx="2232000" cy="1116018"/>
              <a:chOff x="2985483" y="3765401"/>
              <a:chExt cx="2232000" cy="1116018"/>
            </a:xfrm>
          </p:grpSpPr>
          <p:sp>
            <p:nvSpPr>
              <p:cNvPr id="11" name="Rechteck: abgerundete Ecken 10">
                <a:extLst>
                  <a:ext uri="{FF2B5EF4-FFF2-40B4-BE49-F238E27FC236}">
                    <a16:creationId xmlns:a16="http://schemas.microsoft.com/office/drawing/2014/main" id="{A7A3E09C-39A6-CA33-4FF3-D3BD4E034924}"/>
                  </a:ext>
                </a:extLst>
              </p:cNvPr>
              <p:cNvSpPr/>
              <p:nvPr/>
            </p:nvSpPr>
            <p:spPr>
              <a:xfrm>
                <a:off x="2985483" y="3765401"/>
                <a:ext cx="2232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Distance-Based</a:t>
                </a:r>
                <a:endParaRPr lang="en-US" sz="1600">
                  <a:solidFill>
                    <a:srgbClr val="003056"/>
                  </a:solidFill>
                </a:endParaRPr>
              </a:p>
            </p:txBody>
          </p:sp>
          <p:sp>
            <p:nvSpPr>
              <p:cNvPr id="3" name="Rechteck: abgerundete Ecken 2">
                <a:extLst>
                  <a:ext uri="{FF2B5EF4-FFF2-40B4-BE49-F238E27FC236}">
                    <a16:creationId xmlns:a16="http://schemas.microsoft.com/office/drawing/2014/main" id="{2DCEDAB2-30F1-77EB-A635-3D4988F862E4}"/>
                  </a:ext>
                </a:extLst>
              </p:cNvPr>
              <p:cNvSpPr/>
              <p:nvPr/>
            </p:nvSpPr>
            <p:spPr>
              <a:xfrm>
                <a:off x="2985483" y="4197585"/>
                <a:ext cx="2232000" cy="683834"/>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K-Nearest Neighbors</a:t>
                </a:r>
              </a:p>
              <a:p>
                <a:pPr algn="ctr"/>
                <a:r>
                  <a:rPr lang="en-US" sz="1600">
                    <a:solidFill>
                      <a:srgbClr val="003056"/>
                    </a:solidFill>
                  </a:rPr>
                  <a:t>Nearest Centroids</a:t>
                </a:r>
              </a:p>
            </p:txBody>
          </p:sp>
        </p:grpSp>
        <p:grpSp>
          <p:nvGrpSpPr>
            <p:cNvPr id="60" name="Gruppieren 59">
              <a:extLst>
                <a:ext uri="{FF2B5EF4-FFF2-40B4-BE49-F238E27FC236}">
                  <a16:creationId xmlns:a16="http://schemas.microsoft.com/office/drawing/2014/main" id="{25F794BE-B05D-D27A-0821-A7D865DD64A6}"/>
                </a:ext>
              </a:extLst>
            </p:cNvPr>
            <p:cNvGrpSpPr/>
            <p:nvPr/>
          </p:nvGrpSpPr>
          <p:grpSpPr>
            <a:xfrm>
              <a:off x="2985483" y="5075818"/>
              <a:ext cx="2232000" cy="792182"/>
              <a:chOff x="2985483" y="5075818"/>
              <a:chExt cx="2232000" cy="792182"/>
            </a:xfrm>
          </p:grpSpPr>
          <p:sp>
            <p:nvSpPr>
              <p:cNvPr id="9" name="Rechteck: abgerundete Ecken 8">
                <a:extLst>
                  <a:ext uri="{FF2B5EF4-FFF2-40B4-BE49-F238E27FC236}">
                    <a16:creationId xmlns:a16="http://schemas.microsoft.com/office/drawing/2014/main" id="{A798FF5F-E38F-AFC5-4AFC-5BAEF42051BD}"/>
                  </a:ext>
                </a:extLst>
              </p:cNvPr>
              <p:cNvSpPr/>
              <p:nvPr/>
            </p:nvSpPr>
            <p:spPr>
              <a:xfrm>
                <a:off x="2985483" y="5075818"/>
                <a:ext cx="2232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Linear</a:t>
                </a:r>
                <a:endParaRPr lang="en-US" sz="1600" b="1">
                  <a:solidFill>
                    <a:srgbClr val="003056"/>
                  </a:solidFill>
                </a:endParaRPr>
              </a:p>
            </p:txBody>
          </p:sp>
          <p:sp>
            <p:nvSpPr>
              <p:cNvPr id="18" name="Rechteck: abgerundete Ecken 17">
                <a:extLst>
                  <a:ext uri="{FF2B5EF4-FFF2-40B4-BE49-F238E27FC236}">
                    <a16:creationId xmlns:a16="http://schemas.microsoft.com/office/drawing/2014/main" id="{A4C1F3BE-3706-41EC-78D9-28CA9529B2B4}"/>
                  </a:ext>
                </a:extLst>
              </p:cNvPr>
              <p:cNvSpPr/>
              <p:nvPr/>
            </p:nvSpPr>
            <p:spPr>
              <a:xfrm>
                <a:off x="2985483" y="5508000"/>
                <a:ext cx="2232000" cy="360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Logistic Regression</a:t>
                </a:r>
              </a:p>
            </p:txBody>
          </p:sp>
        </p:grpSp>
      </p:grpSp>
      <p:grpSp>
        <p:nvGrpSpPr>
          <p:cNvPr id="64" name="Gruppieren 63">
            <a:extLst>
              <a:ext uri="{FF2B5EF4-FFF2-40B4-BE49-F238E27FC236}">
                <a16:creationId xmlns:a16="http://schemas.microsoft.com/office/drawing/2014/main" id="{67A5FFB9-E14B-EFA9-1ACC-89D485655FF2}"/>
              </a:ext>
            </a:extLst>
          </p:cNvPr>
          <p:cNvGrpSpPr/>
          <p:nvPr/>
        </p:nvGrpSpPr>
        <p:grpSpPr>
          <a:xfrm>
            <a:off x="5752894" y="3765401"/>
            <a:ext cx="2241868" cy="2102599"/>
            <a:chOff x="5749295" y="3765401"/>
            <a:chExt cx="2241868" cy="2102599"/>
          </a:xfrm>
        </p:grpSpPr>
        <p:grpSp>
          <p:nvGrpSpPr>
            <p:cNvPr id="59" name="Gruppieren 58">
              <a:extLst>
                <a:ext uri="{FF2B5EF4-FFF2-40B4-BE49-F238E27FC236}">
                  <a16:creationId xmlns:a16="http://schemas.microsoft.com/office/drawing/2014/main" id="{491368AB-ADE9-7CFD-F61C-86CC5BB34C62}"/>
                </a:ext>
              </a:extLst>
            </p:cNvPr>
            <p:cNvGrpSpPr/>
            <p:nvPr/>
          </p:nvGrpSpPr>
          <p:grpSpPr>
            <a:xfrm>
              <a:off x="5749296" y="5075816"/>
              <a:ext cx="2232000" cy="792184"/>
              <a:chOff x="5749296" y="5075816"/>
              <a:chExt cx="2232000" cy="792184"/>
            </a:xfrm>
          </p:grpSpPr>
          <p:sp>
            <p:nvSpPr>
              <p:cNvPr id="26" name="Rechteck: abgerundete Ecken 25">
                <a:extLst>
                  <a:ext uri="{FF2B5EF4-FFF2-40B4-BE49-F238E27FC236}">
                    <a16:creationId xmlns:a16="http://schemas.microsoft.com/office/drawing/2014/main" id="{30297AB4-DAAB-F747-D173-FF8305BE5DD0}"/>
                  </a:ext>
                </a:extLst>
              </p:cNvPr>
              <p:cNvSpPr/>
              <p:nvPr/>
            </p:nvSpPr>
            <p:spPr>
              <a:xfrm>
                <a:off x="5749296" y="5075816"/>
                <a:ext cx="2232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Probabilistic</a:t>
                </a:r>
                <a:endParaRPr lang="en-US" sz="1600">
                  <a:solidFill>
                    <a:srgbClr val="003056"/>
                  </a:solidFill>
                </a:endParaRPr>
              </a:p>
            </p:txBody>
          </p:sp>
          <p:sp>
            <p:nvSpPr>
              <p:cNvPr id="27" name="Rechteck: abgerundete Ecken 26">
                <a:extLst>
                  <a:ext uri="{FF2B5EF4-FFF2-40B4-BE49-F238E27FC236}">
                    <a16:creationId xmlns:a16="http://schemas.microsoft.com/office/drawing/2014/main" id="{AC80DD57-03E1-189B-7CAD-8F7ED973AD24}"/>
                  </a:ext>
                </a:extLst>
              </p:cNvPr>
              <p:cNvSpPr/>
              <p:nvPr/>
            </p:nvSpPr>
            <p:spPr>
              <a:xfrm>
                <a:off x="5749296" y="5508000"/>
                <a:ext cx="2232000" cy="360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ea typeface="Calibri"/>
                    <a:cs typeface="Calibri"/>
                  </a:rPr>
                  <a:t>Naïve Bayes</a:t>
                </a:r>
              </a:p>
            </p:txBody>
          </p:sp>
        </p:grpSp>
        <p:grpSp>
          <p:nvGrpSpPr>
            <p:cNvPr id="62" name="Gruppieren 61">
              <a:extLst>
                <a:ext uri="{FF2B5EF4-FFF2-40B4-BE49-F238E27FC236}">
                  <a16:creationId xmlns:a16="http://schemas.microsoft.com/office/drawing/2014/main" id="{729C0AC8-26B8-31A1-328B-2E39BB36A9A2}"/>
                </a:ext>
              </a:extLst>
            </p:cNvPr>
            <p:cNvGrpSpPr/>
            <p:nvPr/>
          </p:nvGrpSpPr>
          <p:grpSpPr>
            <a:xfrm>
              <a:off x="5749295" y="3765401"/>
              <a:ext cx="2241868" cy="1304132"/>
              <a:chOff x="5749295" y="3765401"/>
              <a:chExt cx="2241868" cy="1304132"/>
            </a:xfrm>
          </p:grpSpPr>
          <p:sp>
            <p:nvSpPr>
              <p:cNvPr id="29" name="Rechteck: abgerundete Ecken 28">
                <a:extLst>
                  <a:ext uri="{FF2B5EF4-FFF2-40B4-BE49-F238E27FC236}">
                    <a16:creationId xmlns:a16="http://schemas.microsoft.com/office/drawing/2014/main" id="{3D1770CA-77DF-EE4F-7FB4-0F34078FAC45}"/>
                  </a:ext>
                </a:extLst>
              </p:cNvPr>
              <p:cNvSpPr/>
              <p:nvPr/>
            </p:nvSpPr>
            <p:spPr>
              <a:xfrm>
                <a:off x="5749295" y="3765401"/>
                <a:ext cx="2232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Tree-Based</a:t>
                </a:r>
                <a:endParaRPr lang="en-US" sz="1600">
                  <a:solidFill>
                    <a:srgbClr val="003056"/>
                  </a:solidFill>
                </a:endParaRPr>
              </a:p>
            </p:txBody>
          </p:sp>
          <p:sp>
            <p:nvSpPr>
              <p:cNvPr id="30" name="Rechteck: abgerundete Ecken 29">
                <a:extLst>
                  <a:ext uri="{FF2B5EF4-FFF2-40B4-BE49-F238E27FC236}">
                    <a16:creationId xmlns:a16="http://schemas.microsoft.com/office/drawing/2014/main" id="{FBEAB684-05AA-A773-0824-0086D744505F}"/>
                  </a:ext>
                </a:extLst>
              </p:cNvPr>
              <p:cNvSpPr/>
              <p:nvPr/>
            </p:nvSpPr>
            <p:spPr>
              <a:xfrm>
                <a:off x="5759163" y="4197583"/>
                <a:ext cx="2232000" cy="87195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Decision Trees</a:t>
                </a:r>
              </a:p>
              <a:p>
                <a:pPr algn="ctr"/>
                <a:r>
                  <a:rPr lang="en-US" sz="1600">
                    <a:solidFill>
                      <a:srgbClr val="003056"/>
                    </a:solidFill>
                  </a:rPr>
                  <a:t>Random Forest</a:t>
                </a:r>
              </a:p>
              <a:p>
                <a:pPr algn="ctr"/>
                <a:r>
                  <a:rPr lang="en-US" sz="1600">
                    <a:solidFill>
                      <a:srgbClr val="003056"/>
                    </a:solidFill>
                  </a:rPr>
                  <a:t>AdaBoost Decision Tree</a:t>
                </a:r>
                <a:endParaRPr lang="en-US" sz="1600">
                  <a:solidFill>
                    <a:srgbClr val="003056"/>
                  </a:solidFill>
                  <a:ea typeface="Calibri"/>
                  <a:cs typeface="Calibri"/>
                </a:endParaRPr>
              </a:p>
            </p:txBody>
          </p:sp>
        </p:grpSp>
      </p:grpSp>
      <p:grpSp>
        <p:nvGrpSpPr>
          <p:cNvPr id="63" name="Gruppieren 62">
            <a:extLst>
              <a:ext uri="{FF2B5EF4-FFF2-40B4-BE49-F238E27FC236}">
                <a16:creationId xmlns:a16="http://schemas.microsoft.com/office/drawing/2014/main" id="{9AED6F3D-4E8C-01A7-E806-4B551311F2D9}"/>
              </a:ext>
            </a:extLst>
          </p:cNvPr>
          <p:cNvGrpSpPr/>
          <p:nvPr/>
        </p:nvGrpSpPr>
        <p:grpSpPr>
          <a:xfrm>
            <a:off x="8694175" y="3765401"/>
            <a:ext cx="2232000" cy="2102599"/>
            <a:chOff x="8515815" y="3765401"/>
            <a:chExt cx="2232000" cy="2102599"/>
          </a:xfrm>
        </p:grpSpPr>
        <p:grpSp>
          <p:nvGrpSpPr>
            <p:cNvPr id="53" name="Gruppieren 52">
              <a:extLst>
                <a:ext uri="{FF2B5EF4-FFF2-40B4-BE49-F238E27FC236}">
                  <a16:creationId xmlns:a16="http://schemas.microsoft.com/office/drawing/2014/main" id="{6E7C9B33-BBA4-633B-F054-422B1C8781B8}"/>
                </a:ext>
              </a:extLst>
            </p:cNvPr>
            <p:cNvGrpSpPr/>
            <p:nvPr/>
          </p:nvGrpSpPr>
          <p:grpSpPr>
            <a:xfrm>
              <a:off x="8515815" y="5069533"/>
              <a:ext cx="2232000" cy="798467"/>
              <a:chOff x="8515815" y="5069533"/>
              <a:chExt cx="2232000" cy="798467"/>
            </a:xfrm>
          </p:grpSpPr>
          <p:sp>
            <p:nvSpPr>
              <p:cNvPr id="37" name="Rechteck: abgerundete Ecken 36">
                <a:extLst>
                  <a:ext uri="{FF2B5EF4-FFF2-40B4-BE49-F238E27FC236}">
                    <a16:creationId xmlns:a16="http://schemas.microsoft.com/office/drawing/2014/main" id="{30D0CE15-9387-4927-2E2E-2C1510083CC7}"/>
                  </a:ext>
                </a:extLst>
              </p:cNvPr>
              <p:cNvSpPr/>
              <p:nvPr/>
            </p:nvSpPr>
            <p:spPr>
              <a:xfrm>
                <a:off x="8515815" y="5508000"/>
                <a:ext cx="2232000" cy="360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Neural Network</a:t>
                </a:r>
              </a:p>
            </p:txBody>
          </p:sp>
          <p:sp>
            <p:nvSpPr>
              <p:cNvPr id="40" name="Rechteck: abgerundete Ecken 39">
                <a:extLst>
                  <a:ext uri="{FF2B5EF4-FFF2-40B4-BE49-F238E27FC236}">
                    <a16:creationId xmlns:a16="http://schemas.microsoft.com/office/drawing/2014/main" id="{409A48A2-272B-0AA5-E44B-8274D4C78AF4}"/>
                  </a:ext>
                </a:extLst>
              </p:cNvPr>
              <p:cNvSpPr/>
              <p:nvPr/>
            </p:nvSpPr>
            <p:spPr>
              <a:xfrm>
                <a:off x="8515815" y="5069533"/>
                <a:ext cx="2232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rgbClr val="003056"/>
                    </a:solidFill>
                  </a:rPr>
                  <a:t>Deep Learning</a:t>
                </a:r>
                <a:endParaRPr lang="de-DE"/>
              </a:p>
            </p:txBody>
          </p:sp>
        </p:grpSp>
        <p:grpSp>
          <p:nvGrpSpPr>
            <p:cNvPr id="56" name="Gruppieren 55">
              <a:extLst>
                <a:ext uri="{FF2B5EF4-FFF2-40B4-BE49-F238E27FC236}">
                  <a16:creationId xmlns:a16="http://schemas.microsoft.com/office/drawing/2014/main" id="{4D4CC02C-C134-C2D5-31FF-0C4677D0DBE4}"/>
                </a:ext>
              </a:extLst>
            </p:cNvPr>
            <p:cNvGrpSpPr/>
            <p:nvPr/>
          </p:nvGrpSpPr>
          <p:grpSpPr>
            <a:xfrm>
              <a:off x="8515815" y="3765401"/>
              <a:ext cx="2232000" cy="1115623"/>
              <a:chOff x="8515815" y="3765401"/>
              <a:chExt cx="2232000" cy="1115623"/>
            </a:xfrm>
          </p:grpSpPr>
          <p:sp>
            <p:nvSpPr>
              <p:cNvPr id="33" name="Rechteck: abgerundete Ecken 32">
                <a:extLst>
                  <a:ext uri="{FF2B5EF4-FFF2-40B4-BE49-F238E27FC236}">
                    <a16:creationId xmlns:a16="http://schemas.microsoft.com/office/drawing/2014/main" id="{AFE5C4E7-CF64-83D4-F667-F973FF28FBCC}"/>
                  </a:ext>
                </a:extLst>
              </p:cNvPr>
              <p:cNvSpPr/>
              <p:nvPr/>
            </p:nvSpPr>
            <p:spPr>
              <a:xfrm>
                <a:off x="8515815" y="3765401"/>
                <a:ext cx="2232000" cy="432183"/>
              </a:xfrm>
              <a:prstGeom prst="roundRect">
                <a:avLst>
                  <a:gd name="adj" fmla="val 30943"/>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b="1">
                    <a:solidFill>
                      <a:srgbClr val="003056"/>
                    </a:solidFill>
                    <a:ea typeface="Calibri"/>
                    <a:cs typeface="Calibri"/>
                  </a:rPr>
                  <a:t>Kernel-Based</a:t>
                </a:r>
              </a:p>
            </p:txBody>
          </p:sp>
          <p:sp>
            <p:nvSpPr>
              <p:cNvPr id="42" name="Rechteck: abgerundete Ecken 41">
                <a:extLst>
                  <a:ext uri="{FF2B5EF4-FFF2-40B4-BE49-F238E27FC236}">
                    <a16:creationId xmlns:a16="http://schemas.microsoft.com/office/drawing/2014/main" id="{008E9E49-8E03-604C-0B85-07722B9ADD03}"/>
                  </a:ext>
                </a:extLst>
              </p:cNvPr>
              <p:cNvSpPr/>
              <p:nvPr/>
            </p:nvSpPr>
            <p:spPr>
              <a:xfrm>
                <a:off x="8515815" y="4197024"/>
                <a:ext cx="2232000" cy="6840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Support Vector Machines</a:t>
                </a:r>
              </a:p>
            </p:txBody>
          </p:sp>
        </p:grpSp>
      </p:grpSp>
      <p:cxnSp>
        <p:nvCxnSpPr>
          <p:cNvPr id="45" name="Gerader Verbinder 44">
            <a:extLst>
              <a:ext uri="{FF2B5EF4-FFF2-40B4-BE49-F238E27FC236}">
                <a16:creationId xmlns:a16="http://schemas.microsoft.com/office/drawing/2014/main" id="{520AA14C-C191-6C3A-57C3-853BC7709921}"/>
              </a:ext>
            </a:extLst>
          </p:cNvPr>
          <p:cNvCxnSpPr>
            <a:cxnSpLocks/>
          </p:cNvCxnSpPr>
          <p:nvPr/>
        </p:nvCxnSpPr>
        <p:spPr>
          <a:xfrm>
            <a:off x="1079999" y="3519033"/>
            <a:ext cx="10035176" cy="794"/>
          </a:xfrm>
          <a:prstGeom prst="line">
            <a:avLst/>
          </a:prstGeom>
          <a:ln>
            <a:solidFill>
              <a:srgbClr val="003056"/>
            </a:solidFill>
            <a:prstDash val="dash"/>
          </a:ln>
        </p:spPr>
        <p:style>
          <a:lnRef idx="1">
            <a:schemeClr val="accent1"/>
          </a:lnRef>
          <a:fillRef idx="0">
            <a:schemeClr val="accent1"/>
          </a:fillRef>
          <a:effectRef idx="0">
            <a:schemeClr val="accent1"/>
          </a:effectRef>
          <a:fontRef idx="minor">
            <a:schemeClr val="tx1"/>
          </a:fontRef>
        </p:style>
      </p:cxnSp>
      <p:grpSp>
        <p:nvGrpSpPr>
          <p:cNvPr id="23" name="Gruppieren 22">
            <a:extLst>
              <a:ext uri="{FF2B5EF4-FFF2-40B4-BE49-F238E27FC236}">
                <a16:creationId xmlns:a16="http://schemas.microsoft.com/office/drawing/2014/main" id="{39CCDF88-C27D-AD43-B35F-F37C8B679649}"/>
              </a:ext>
            </a:extLst>
          </p:cNvPr>
          <p:cNvGrpSpPr/>
          <p:nvPr/>
        </p:nvGrpSpPr>
        <p:grpSpPr>
          <a:xfrm>
            <a:off x="2632480" y="1846429"/>
            <a:ext cx="2610000" cy="1465924"/>
            <a:chOff x="2632480" y="1846429"/>
            <a:chExt cx="2610000" cy="1465924"/>
          </a:xfrm>
        </p:grpSpPr>
        <p:sp>
          <p:nvSpPr>
            <p:cNvPr id="21" name="Rechteck: abgerundete Ecken 20">
              <a:extLst>
                <a:ext uri="{FF2B5EF4-FFF2-40B4-BE49-F238E27FC236}">
                  <a16:creationId xmlns:a16="http://schemas.microsoft.com/office/drawing/2014/main" id="{8AA00AFA-04BA-DA95-F89F-133E63ECEBFE}"/>
                </a:ext>
              </a:extLst>
            </p:cNvPr>
            <p:cNvSpPr/>
            <p:nvPr/>
          </p:nvSpPr>
          <p:spPr>
            <a:xfrm>
              <a:off x="2632480" y="1846429"/>
              <a:ext cx="2610000" cy="432181"/>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b="1">
                  <a:solidFill>
                    <a:srgbClr val="003056"/>
                  </a:solidFill>
                </a:rPr>
                <a:t>Majority Class</a:t>
              </a:r>
              <a:endParaRPr lang="en-US">
                <a:solidFill>
                  <a:srgbClr val="003056"/>
                </a:solidFill>
              </a:endParaRPr>
            </a:p>
          </p:txBody>
        </p:sp>
        <p:sp>
          <p:nvSpPr>
            <p:cNvPr id="22" name="Rechteck: abgerundete Ecken 21">
              <a:extLst>
                <a:ext uri="{FF2B5EF4-FFF2-40B4-BE49-F238E27FC236}">
                  <a16:creationId xmlns:a16="http://schemas.microsoft.com/office/drawing/2014/main" id="{1660707F-928B-E720-14A9-6BBFC5018819}"/>
                </a:ext>
              </a:extLst>
            </p:cNvPr>
            <p:cNvSpPr/>
            <p:nvPr/>
          </p:nvSpPr>
          <p:spPr>
            <a:xfrm>
              <a:off x="2632480" y="2278611"/>
              <a:ext cx="2610000" cy="6012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Always predicting </a:t>
              </a:r>
              <a:br>
                <a:rPr lang="en-US" sz="1600">
                  <a:solidFill>
                    <a:srgbClr val="003056"/>
                  </a:solidFill>
                </a:rPr>
              </a:br>
              <a:r>
                <a:rPr lang="en-US" sz="1600">
                  <a:solidFill>
                    <a:srgbClr val="003056"/>
                  </a:solidFill>
                </a:rPr>
                <a:t>the most common class</a:t>
              </a:r>
            </a:p>
          </p:txBody>
        </p:sp>
        <p:sp>
          <p:nvSpPr>
            <p:cNvPr id="7" name="Textfeld 6">
              <a:extLst>
                <a:ext uri="{FF2B5EF4-FFF2-40B4-BE49-F238E27FC236}">
                  <a16:creationId xmlns:a16="http://schemas.microsoft.com/office/drawing/2014/main" id="{67745AAE-5BFF-BA0B-509D-E7118F2D29BC}"/>
                </a:ext>
              </a:extLst>
            </p:cNvPr>
            <p:cNvSpPr txBox="1"/>
            <p:nvPr/>
          </p:nvSpPr>
          <p:spPr>
            <a:xfrm>
              <a:off x="2632480" y="2881466"/>
              <a:ext cx="2610000" cy="430887"/>
            </a:xfrm>
            <a:prstGeom prst="rect">
              <a:avLst/>
            </a:prstGeom>
            <a:noFill/>
          </p:spPr>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a:r>
                <a:rPr lang="de-DE" sz="1400" err="1">
                  <a:solidFill>
                    <a:srgbClr val="738DA2"/>
                  </a:solidFill>
                  <a:ea typeface="Calibri"/>
                  <a:cs typeface="Calibri"/>
                </a:rPr>
                <a:t>Accuracy</a:t>
              </a:r>
              <a:r>
                <a:rPr lang="de-DE" sz="1400">
                  <a:solidFill>
                    <a:srgbClr val="738DA2"/>
                  </a:solidFill>
                  <a:ea typeface="Calibri"/>
                  <a:cs typeface="Calibri"/>
                </a:rPr>
                <a:t>: 0.84</a:t>
              </a:r>
              <a:endParaRPr lang="de-DE">
                <a:solidFill>
                  <a:srgbClr val="738DA2"/>
                </a:solidFill>
              </a:endParaRPr>
            </a:p>
            <a:p>
              <a:pPr algn="ctr"/>
              <a:r>
                <a:rPr lang="de-DE" sz="1400">
                  <a:solidFill>
                    <a:srgbClr val="738DA2"/>
                  </a:solidFill>
                  <a:ea typeface="Calibri"/>
                  <a:cs typeface="Calibri"/>
                </a:rPr>
                <a:t>Recall on Diabetes: 0</a:t>
              </a:r>
            </a:p>
          </p:txBody>
        </p:sp>
      </p:grpSp>
      <p:grpSp>
        <p:nvGrpSpPr>
          <p:cNvPr id="25" name="Gruppieren 24">
            <a:extLst>
              <a:ext uri="{FF2B5EF4-FFF2-40B4-BE49-F238E27FC236}">
                <a16:creationId xmlns:a16="http://schemas.microsoft.com/office/drawing/2014/main" id="{6792FF7D-AE65-F823-9140-86EE3FDA03BC}"/>
              </a:ext>
            </a:extLst>
          </p:cNvPr>
          <p:cNvGrpSpPr/>
          <p:nvPr/>
        </p:nvGrpSpPr>
        <p:grpSpPr>
          <a:xfrm>
            <a:off x="5568828" y="1846429"/>
            <a:ext cx="2610000" cy="1465924"/>
            <a:chOff x="5519956" y="1846429"/>
            <a:chExt cx="2610000" cy="1465924"/>
          </a:xfrm>
        </p:grpSpPr>
        <p:sp>
          <p:nvSpPr>
            <p:cNvPr id="32" name="Rechteck: abgerundete Ecken 31">
              <a:extLst>
                <a:ext uri="{FF2B5EF4-FFF2-40B4-BE49-F238E27FC236}">
                  <a16:creationId xmlns:a16="http://schemas.microsoft.com/office/drawing/2014/main" id="{14AEBEBD-1886-495B-757A-C24C018197B9}"/>
                </a:ext>
              </a:extLst>
            </p:cNvPr>
            <p:cNvSpPr/>
            <p:nvPr/>
          </p:nvSpPr>
          <p:spPr>
            <a:xfrm>
              <a:off x="5519956" y="1846429"/>
              <a:ext cx="2610000" cy="4321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b="1">
                  <a:solidFill>
                    <a:srgbClr val="003056"/>
                  </a:solidFill>
                </a:rPr>
                <a:t>Stratified</a:t>
              </a:r>
              <a:endParaRPr lang="en-US">
                <a:solidFill>
                  <a:srgbClr val="003056"/>
                </a:solidFill>
              </a:endParaRPr>
            </a:p>
          </p:txBody>
        </p:sp>
        <p:sp>
          <p:nvSpPr>
            <p:cNvPr id="34" name="Rechteck: abgerundete Ecken 33">
              <a:extLst>
                <a:ext uri="{FF2B5EF4-FFF2-40B4-BE49-F238E27FC236}">
                  <a16:creationId xmlns:a16="http://schemas.microsoft.com/office/drawing/2014/main" id="{BAC4806A-2558-6F26-5B68-7D0DA5DA50D0}"/>
                </a:ext>
              </a:extLst>
            </p:cNvPr>
            <p:cNvSpPr/>
            <p:nvPr/>
          </p:nvSpPr>
          <p:spPr>
            <a:xfrm>
              <a:off x="5519956" y="2278613"/>
              <a:ext cx="2610000" cy="6012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Random predictions </a:t>
              </a:r>
              <a:endParaRPr lang="de-DE"/>
            </a:p>
            <a:p>
              <a:pPr algn="ctr"/>
              <a:r>
                <a:rPr lang="en-US" sz="1600">
                  <a:solidFill>
                    <a:srgbClr val="003056"/>
                  </a:solidFill>
                </a:rPr>
                <a:t>based on class distributions</a:t>
              </a:r>
              <a:endParaRPr lang="en-US"/>
            </a:p>
          </p:txBody>
        </p:sp>
        <p:sp>
          <p:nvSpPr>
            <p:cNvPr id="8" name="Textfeld 7">
              <a:extLst>
                <a:ext uri="{FF2B5EF4-FFF2-40B4-BE49-F238E27FC236}">
                  <a16:creationId xmlns:a16="http://schemas.microsoft.com/office/drawing/2014/main" id="{EFAB9C58-3E2D-5066-8055-014007E648B5}"/>
                </a:ext>
              </a:extLst>
            </p:cNvPr>
            <p:cNvSpPr txBox="1"/>
            <p:nvPr/>
          </p:nvSpPr>
          <p:spPr>
            <a:xfrm>
              <a:off x="5519956" y="2881466"/>
              <a:ext cx="2610000" cy="430887"/>
            </a:xfrm>
            <a:prstGeom prst="rect">
              <a:avLst/>
            </a:prstGeom>
            <a:noFill/>
          </p:spPr>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a:r>
                <a:rPr lang="de-DE" sz="1400" err="1">
                  <a:solidFill>
                    <a:srgbClr val="738DA2"/>
                  </a:solidFill>
                  <a:ea typeface="Calibri"/>
                  <a:cs typeface="Calibri"/>
                </a:rPr>
                <a:t>Accuracy</a:t>
              </a:r>
              <a:r>
                <a:rPr lang="de-DE" sz="1400">
                  <a:solidFill>
                    <a:srgbClr val="738DA2"/>
                  </a:solidFill>
                  <a:ea typeface="Calibri"/>
                  <a:cs typeface="Calibri"/>
                </a:rPr>
                <a:t>: 0.73</a:t>
              </a:r>
              <a:endParaRPr lang="de-DE">
                <a:solidFill>
                  <a:srgbClr val="738DA2"/>
                </a:solidFill>
              </a:endParaRPr>
            </a:p>
            <a:p>
              <a:pPr algn="ctr"/>
              <a:r>
                <a:rPr lang="de-DE" sz="1400">
                  <a:solidFill>
                    <a:srgbClr val="738DA2"/>
                  </a:solidFill>
                  <a:ea typeface="Calibri"/>
                  <a:cs typeface="Calibri"/>
                </a:rPr>
                <a:t>Recall on Diabetes: 0.16</a:t>
              </a:r>
            </a:p>
          </p:txBody>
        </p:sp>
      </p:grpSp>
      <p:grpSp>
        <p:nvGrpSpPr>
          <p:cNvPr id="44" name="Gruppieren 43">
            <a:extLst>
              <a:ext uri="{FF2B5EF4-FFF2-40B4-BE49-F238E27FC236}">
                <a16:creationId xmlns:a16="http://schemas.microsoft.com/office/drawing/2014/main" id="{38843F95-683B-59BA-36A7-228F51333535}"/>
              </a:ext>
            </a:extLst>
          </p:cNvPr>
          <p:cNvGrpSpPr/>
          <p:nvPr/>
        </p:nvGrpSpPr>
        <p:grpSpPr>
          <a:xfrm>
            <a:off x="8505175" y="1846429"/>
            <a:ext cx="2610000" cy="1465924"/>
            <a:chOff x="8411241" y="1846429"/>
            <a:chExt cx="2610000" cy="1465924"/>
          </a:xfrm>
        </p:grpSpPr>
        <p:sp>
          <p:nvSpPr>
            <p:cNvPr id="36" name="Rechteck: abgerundete Ecken 35">
              <a:extLst>
                <a:ext uri="{FF2B5EF4-FFF2-40B4-BE49-F238E27FC236}">
                  <a16:creationId xmlns:a16="http://schemas.microsoft.com/office/drawing/2014/main" id="{4399CEAD-2686-62B0-E279-6C63B4B87B41}"/>
                </a:ext>
              </a:extLst>
            </p:cNvPr>
            <p:cNvSpPr/>
            <p:nvPr/>
          </p:nvSpPr>
          <p:spPr>
            <a:xfrm>
              <a:off x="8411241" y="1846429"/>
              <a:ext cx="2610000" cy="4321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b="1">
                  <a:solidFill>
                    <a:srgbClr val="003056"/>
                  </a:solidFill>
                </a:rPr>
                <a:t>Highest Correlation</a:t>
              </a:r>
              <a:endParaRPr lang="en-US">
                <a:solidFill>
                  <a:srgbClr val="003056"/>
                </a:solidFill>
              </a:endParaRPr>
            </a:p>
          </p:txBody>
        </p:sp>
        <p:sp>
          <p:nvSpPr>
            <p:cNvPr id="38" name="Rechteck: abgerundete Ecken 37">
              <a:extLst>
                <a:ext uri="{FF2B5EF4-FFF2-40B4-BE49-F238E27FC236}">
                  <a16:creationId xmlns:a16="http://schemas.microsoft.com/office/drawing/2014/main" id="{72B4CC47-86CE-BBCF-4680-0DB9B5F0B1BA}"/>
                </a:ext>
              </a:extLst>
            </p:cNvPr>
            <p:cNvSpPr/>
            <p:nvPr/>
          </p:nvSpPr>
          <p:spPr>
            <a:xfrm>
              <a:off x="8411241" y="2278800"/>
              <a:ext cx="2610000" cy="601200"/>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Prediction based on threshold of highest correlating feature</a:t>
              </a:r>
            </a:p>
          </p:txBody>
        </p:sp>
        <p:sp>
          <p:nvSpPr>
            <p:cNvPr id="12" name="Textfeld 11">
              <a:extLst>
                <a:ext uri="{FF2B5EF4-FFF2-40B4-BE49-F238E27FC236}">
                  <a16:creationId xmlns:a16="http://schemas.microsoft.com/office/drawing/2014/main" id="{1DB4AD66-D446-A54A-7D48-EF034820C6CA}"/>
                </a:ext>
              </a:extLst>
            </p:cNvPr>
            <p:cNvSpPr txBox="1"/>
            <p:nvPr/>
          </p:nvSpPr>
          <p:spPr>
            <a:xfrm>
              <a:off x="8411241" y="2881466"/>
              <a:ext cx="2610000" cy="430887"/>
            </a:xfrm>
            <a:prstGeom prst="rect">
              <a:avLst/>
            </a:prstGeom>
            <a:noFill/>
          </p:spPr>
          <p:txBody>
            <a:bodyPr rot="0" spcFirstLastPara="0" vertOverflow="overflow" horzOverflow="overflow" vert="horz" wrap="square" lIns="91440" tIns="0" rIns="91440" bIns="0" numCol="1" spcCol="0" rtlCol="0" fromWordArt="0" anchor="t" anchorCtr="0" forceAA="0" compatLnSpc="1">
              <a:prstTxWarp prst="textNoShape">
                <a:avLst/>
              </a:prstTxWarp>
              <a:spAutoFit/>
            </a:bodyPr>
            <a:lstStyle/>
            <a:p>
              <a:pPr algn="ctr"/>
              <a:r>
                <a:rPr lang="de-DE" sz="1400" err="1">
                  <a:solidFill>
                    <a:srgbClr val="738DA2"/>
                  </a:solidFill>
                  <a:ea typeface="Calibri"/>
                  <a:cs typeface="Calibri"/>
                </a:rPr>
                <a:t>Accuracy</a:t>
              </a:r>
              <a:r>
                <a:rPr lang="de-DE" sz="1400">
                  <a:solidFill>
                    <a:srgbClr val="738DA2"/>
                  </a:solidFill>
                  <a:ea typeface="Calibri"/>
                  <a:cs typeface="Calibri"/>
                </a:rPr>
                <a:t>: 0.79</a:t>
              </a:r>
              <a:endParaRPr lang="de-DE">
                <a:solidFill>
                  <a:srgbClr val="738DA2"/>
                </a:solidFill>
              </a:endParaRPr>
            </a:p>
            <a:p>
              <a:pPr algn="ctr"/>
              <a:r>
                <a:rPr lang="de-DE" sz="1400">
                  <a:solidFill>
                    <a:srgbClr val="738DA2"/>
                  </a:solidFill>
                  <a:ea typeface="Calibri"/>
                  <a:cs typeface="Calibri"/>
                </a:rPr>
                <a:t>Recall on Diabetes: 0.39</a:t>
              </a:r>
            </a:p>
          </p:txBody>
        </p:sp>
      </p:grpSp>
    </p:spTree>
    <p:extLst>
      <p:ext uri="{BB962C8B-B14F-4D97-AF65-F5344CB8AC3E}">
        <p14:creationId xmlns:p14="http://schemas.microsoft.com/office/powerpoint/2010/main" val="89714631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68E8A-614F-39F2-56DC-31B3789D8FE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6680ACE-85A1-5A14-A505-A3E132D6D9A0}"/>
              </a:ext>
            </a:extLst>
          </p:cNvPr>
          <p:cNvSpPr>
            <a:spLocks noGrp="1"/>
          </p:cNvSpPr>
          <p:nvPr>
            <p:ph type="title"/>
          </p:nvPr>
        </p:nvSpPr>
        <p:spPr/>
        <p:txBody>
          <a:bodyPr/>
          <a:lstStyle/>
          <a:p>
            <a:r>
              <a:rPr lang="en-US"/>
              <a:t>Model Training via Cross-Validation including Over- and Undersampling Techniques</a:t>
            </a:r>
          </a:p>
        </p:txBody>
      </p:sp>
      <p:sp>
        <p:nvSpPr>
          <p:cNvPr id="7" name="Datumsplatzhalter 6">
            <a:extLst>
              <a:ext uri="{FF2B5EF4-FFF2-40B4-BE49-F238E27FC236}">
                <a16:creationId xmlns:a16="http://schemas.microsoft.com/office/drawing/2014/main" id="{18660EB0-3B8D-24FD-F398-2FBCCD65AA34}"/>
              </a:ext>
            </a:extLst>
          </p:cNvPr>
          <p:cNvSpPr>
            <a:spLocks noGrp="1"/>
          </p:cNvSpPr>
          <p:nvPr>
            <p:ph type="dt" sz="half" idx="10"/>
          </p:nvPr>
        </p:nvSpPr>
        <p:spPr/>
        <p:txBody>
          <a:bodyPr/>
          <a:lstStyle/>
          <a:p>
            <a:fld id="{9C77B940-1983-4AB9-8AC7-E2192D1BF967}" type="datetime1">
              <a:rPr lang="en-US" smtClean="0"/>
              <a:t>12/1/24</a:t>
            </a:fld>
            <a:endParaRPr lang="de-DE"/>
          </a:p>
        </p:txBody>
      </p:sp>
      <p:sp>
        <p:nvSpPr>
          <p:cNvPr id="8" name="Fußzeilenplatzhalter 7">
            <a:extLst>
              <a:ext uri="{FF2B5EF4-FFF2-40B4-BE49-F238E27FC236}">
                <a16:creationId xmlns:a16="http://schemas.microsoft.com/office/drawing/2014/main" id="{5A7DE7CE-8314-59AA-3DDF-1B891FD31571}"/>
              </a:ext>
            </a:extLst>
          </p:cNvPr>
          <p:cNvSpPr>
            <a:spLocks noGrp="1"/>
          </p:cNvSpPr>
          <p:nvPr>
            <p:ph type="ftr" sz="quarter" idx="11"/>
          </p:nvPr>
        </p:nvSpPr>
        <p:spPr/>
        <p:txBody>
          <a:bodyPr/>
          <a:lstStyle/>
          <a:p>
            <a:r>
              <a:rPr lang="de-DE"/>
              <a:t>Diabetes Risk Prediction</a:t>
            </a:r>
          </a:p>
        </p:txBody>
      </p:sp>
      <p:sp>
        <p:nvSpPr>
          <p:cNvPr id="9" name="Foliennummernplatzhalter 8">
            <a:extLst>
              <a:ext uri="{FF2B5EF4-FFF2-40B4-BE49-F238E27FC236}">
                <a16:creationId xmlns:a16="http://schemas.microsoft.com/office/drawing/2014/main" id="{9BB8F478-C538-65D5-66DB-62785F5256BF}"/>
              </a:ext>
            </a:extLst>
          </p:cNvPr>
          <p:cNvSpPr>
            <a:spLocks noGrp="1"/>
          </p:cNvSpPr>
          <p:nvPr>
            <p:ph type="sldNum" sz="quarter" idx="12"/>
          </p:nvPr>
        </p:nvSpPr>
        <p:spPr/>
        <p:txBody>
          <a:bodyPr/>
          <a:lstStyle/>
          <a:p>
            <a:fld id="{FC0CC166-4E39-43B8-AB91-BDD1C4C9E224}" type="slidenum">
              <a:rPr lang="de-DE" smtClean="0"/>
              <a:t>8</a:t>
            </a:fld>
            <a:endParaRPr lang="de-DE"/>
          </a:p>
        </p:txBody>
      </p:sp>
      <p:grpSp>
        <p:nvGrpSpPr>
          <p:cNvPr id="33" name="Gruppieren 32">
            <a:extLst>
              <a:ext uri="{FF2B5EF4-FFF2-40B4-BE49-F238E27FC236}">
                <a16:creationId xmlns:a16="http://schemas.microsoft.com/office/drawing/2014/main" id="{92A1F6F9-B83E-7000-38CC-ED128CCB028F}"/>
              </a:ext>
            </a:extLst>
          </p:cNvPr>
          <p:cNvGrpSpPr/>
          <p:nvPr/>
        </p:nvGrpSpPr>
        <p:grpSpPr>
          <a:xfrm>
            <a:off x="1080000" y="2288688"/>
            <a:ext cx="10035176" cy="1546336"/>
            <a:chOff x="1079999" y="1990104"/>
            <a:chExt cx="10035176" cy="1546336"/>
          </a:xfrm>
        </p:grpSpPr>
        <p:sp>
          <p:nvSpPr>
            <p:cNvPr id="18" name="Rechteck: abgerundete Ecken 17">
              <a:extLst>
                <a:ext uri="{FF2B5EF4-FFF2-40B4-BE49-F238E27FC236}">
                  <a16:creationId xmlns:a16="http://schemas.microsoft.com/office/drawing/2014/main" id="{15AA27DB-12BC-8334-758C-9735603B7827}"/>
                </a:ext>
              </a:extLst>
            </p:cNvPr>
            <p:cNvSpPr/>
            <p:nvPr/>
          </p:nvSpPr>
          <p:spPr>
            <a:xfrm>
              <a:off x="1080000"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Random Oversampling</a:t>
              </a:r>
            </a:p>
          </p:txBody>
        </p:sp>
        <p:sp>
          <p:nvSpPr>
            <p:cNvPr id="19" name="Rechteck: abgerundete Ecken 18">
              <a:extLst>
                <a:ext uri="{FF2B5EF4-FFF2-40B4-BE49-F238E27FC236}">
                  <a16:creationId xmlns:a16="http://schemas.microsoft.com/office/drawing/2014/main" id="{F536F340-5DA3-F812-8B8C-447FB68C7726}"/>
                </a:ext>
              </a:extLst>
            </p:cNvPr>
            <p:cNvSpPr/>
            <p:nvPr/>
          </p:nvSpPr>
          <p:spPr>
            <a:xfrm>
              <a:off x="3704558"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SMOTE Oversampling</a:t>
              </a:r>
            </a:p>
          </p:txBody>
        </p:sp>
        <p:sp>
          <p:nvSpPr>
            <p:cNvPr id="20" name="Rechteck: abgerundete Ecken 19">
              <a:extLst>
                <a:ext uri="{FF2B5EF4-FFF2-40B4-BE49-F238E27FC236}">
                  <a16:creationId xmlns:a16="http://schemas.microsoft.com/office/drawing/2014/main" id="{DEF36866-AA3D-24C2-2360-2A7D4EAECC3C}"/>
                </a:ext>
              </a:extLst>
            </p:cNvPr>
            <p:cNvSpPr/>
            <p:nvPr/>
          </p:nvSpPr>
          <p:spPr>
            <a:xfrm>
              <a:off x="6329116"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SMOTE Tomek </a:t>
              </a:r>
            </a:p>
            <a:p>
              <a:pPr algn="ctr"/>
              <a:r>
                <a:rPr lang="en-US" sz="2000">
                  <a:solidFill>
                    <a:srgbClr val="003056"/>
                  </a:solidFill>
                </a:rPr>
                <a:t>and Links</a:t>
              </a:r>
            </a:p>
          </p:txBody>
        </p:sp>
        <p:sp>
          <p:nvSpPr>
            <p:cNvPr id="21" name="Rechteck: abgerundete Ecken 20">
              <a:extLst>
                <a:ext uri="{FF2B5EF4-FFF2-40B4-BE49-F238E27FC236}">
                  <a16:creationId xmlns:a16="http://schemas.microsoft.com/office/drawing/2014/main" id="{20957C58-B7D4-450F-0A23-56ECC623F0B9}"/>
                </a:ext>
              </a:extLst>
            </p:cNvPr>
            <p:cNvSpPr/>
            <p:nvPr/>
          </p:nvSpPr>
          <p:spPr>
            <a:xfrm>
              <a:off x="8953674"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Random Undersampling</a:t>
              </a:r>
            </a:p>
          </p:txBody>
        </p:sp>
        <p:sp>
          <p:nvSpPr>
            <p:cNvPr id="24" name="Rechteck 23">
              <a:extLst>
                <a:ext uri="{FF2B5EF4-FFF2-40B4-BE49-F238E27FC236}">
                  <a16:creationId xmlns:a16="http://schemas.microsoft.com/office/drawing/2014/main" id="{AB05A839-E7A6-8DB5-730A-7F99BAD785A6}"/>
                </a:ext>
              </a:extLst>
            </p:cNvPr>
            <p:cNvSpPr/>
            <p:nvPr/>
          </p:nvSpPr>
          <p:spPr>
            <a:xfrm>
              <a:off x="1079999" y="2783572"/>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Duplicate random samples of minority class</a:t>
              </a:r>
            </a:p>
          </p:txBody>
        </p:sp>
        <p:sp>
          <p:nvSpPr>
            <p:cNvPr id="25" name="Rechteck 24">
              <a:extLst>
                <a:ext uri="{FF2B5EF4-FFF2-40B4-BE49-F238E27FC236}">
                  <a16:creationId xmlns:a16="http://schemas.microsoft.com/office/drawing/2014/main" id="{7CE60833-9CDE-A383-D623-6148CE4E7EA6}"/>
                </a:ext>
              </a:extLst>
            </p:cNvPr>
            <p:cNvSpPr/>
            <p:nvPr/>
          </p:nvSpPr>
          <p:spPr>
            <a:xfrm>
              <a:off x="3704558" y="2783571"/>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Generate synthetical new samples of minority class</a:t>
              </a:r>
            </a:p>
          </p:txBody>
        </p:sp>
        <p:sp>
          <p:nvSpPr>
            <p:cNvPr id="26" name="Rechteck 25">
              <a:extLst>
                <a:ext uri="{FF2B5EF4-FFF2-40B4-BE49-F238E27FC236}">
                  <a16:creationId xmlns:a16="http://schemas.microsoft.com/office/drawing/2014/main" id="{D2262662-C347-49B9-C4F8-1E1F0F14CE75}"/>
                </a:ext>
              </a:extLst>
            </p:cNvPr>
            <p:cNvSpPr/>
            <p:nvPr/>
          </p:nvSpPr>
          <p:spPr>
            <a:xfrm>
              <a:off x="6329116" y="2783570"/>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SMOTE Oversampling </a:t>
              </a:r>
              <a:r>
                <a:rPr lang="en-US" sz="1600" b="1">
                  <a:solidFill>
                    <a:srgbClr val="003056"/>
                  </a:solidFill>
                </a:rPr>
                <a:t>+</a:t>
              </a:r>
              <a:r>
                <a:rPr lang="en-US" sz="1600">
                  <a:solidFill>
                    <a:srgbClr val="003056"/>
                  </a:solidFill>
                </a:rPr>
                <a:t> removing “noisy” samples of majority class</a:t>
              </a:r>
            </a:p>
          </p:txBody>
        </p:sp>
        <p:sp>
          <p:nvSpPr>
            <p:cNvPr id="27" name="Rechteck 26">
              <a:extLst>
                <a:ext uri="{FF2B5EF4-FFF2-40B4-BE49-F238E27FC236}">
                  <a16:creationId xmlns:a16="http://schemas.microsoft.com/office/drawing/2014/main" id="{E07A8B5A-630D-EDB0-25D0-C57C1FF7F06F}"/>
                </a:ext>
              </a:extLst>
            </p:cNvPr>
            <p:cNvSpPr/>
            <p:nvPr/>
          </p:nvSpPr>
          <p:spPr>
            <a:xfrm>
              <a:off x="8951698" y="2783570"/>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Removing random samples of majority class</a:t>
              </a:r>
            </a:p>
          </p:txBody>
        </p:sp>
      </p:grpSp>
      <p:grpSp>
        <p:nvGrpSpPr>
          <p:cNvPr id="32" name="Gruppieren 31">
            <a:extLst>
              <a:ext uri="{FF2B5EF4-FFF2-40B4-BE49-F238E27FC236}">
                <a16:creationId xmlns:a16="http://schemas.microsoft.com/office/drawing/2014/main" id="{5F628C97-0176-DF1F-307A-8847A7C74F7A}"/>
              </a:ext>
            </a:extLst>
          </p:cNvPr>
          <p:cNvGrpSpPr/>
          <p:nvPr/>
        </p:nvGrpSpPr>
        <p:grpSpPr>
          <a:xfrm>
            <a:off x="1080988" y="1846800"/>
            <a:ext cx="10033199" cy="201180"/>
            <a:chOff x="1080000" y="3839499"/>
            <a:chExt cx="10033199" cy="201180"/>
          </a:xfrm>
        </p:grpSpPr>
        <p:cxnSp>
          <p:nvCxnSpPr>
            <p:cNvPr id="23" name="Gerade Verbindung mit Pfeil 22">
              <a:extLst>
                <a:ext uri="{FF2B5EF4-FFF2-40B4-BE49-F238E27FC236}">
                  <a16:creationId xmlns:a16="http://schemas.microsoft.com/office/drawing/2014/main" id="{BFD3E06F-4911-506F-A576-5357713DC167}"/>
                </a:ext>
              </a:extLst>
            </p:cNvPr>
            <p:cNvCxnSpPr/>
            <p:nvPr/>
          </p:nvCxnSpPr>
          <p:spPr>
            <a:xfrm>
              <a:off x="1080000" y="4040679"/>
              <a:ext cx="10033199" cy="0"/>
            </a:xfrm>
            <a:prstGeom prst="straightConnector1">
              <a:avLst/>
            </a:prstGeom>
            <a:ln w="44450">
              <a:solidFill>
                <a:srgbClr val="00305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79339E5-876A-E539-D90C-70EBB5DDB9FD}"/>
                </a:ext>
              </a:extLst>
            </p:cNvPr>
            <p:cNvSpPr txBox="1"/>
            <p:nvPr/>
          </p:nvSpPr>
          <p:spPr>
            <a:xfrm>
              <a:off x="1253173" y="3839499"/>
              <a:ext cx="1815151" cy="184666"/>
            </a:xfrm>
            <a:prstGeom prst="rect">
              <a:avLst/>
            </a:prstGeom>
            <a:noFill/>
          </p:spPr>
          <p:txBody>
            <a:bodyPr wrap="square" lIns="0" tIns="0" rIns="0" bIns="0" rtlCol="0">
              <a:spAutoFit/>
            </a:bodyPr>
            <a:lstStyle/>
            <a:p>
              <a:r>
                <a:rPr lang="en-US" sz="1200">
                  <a:solidFill>
                    <a:srgbClr val="003056"/>
                  </a:solidFill>
                </a:rPr>
                <a:t>Increasing Minority Class</a:t>
              </a:r>
            </a:p>
          </p:txBody>
        </p:sp>
        <p:sp>
          <p:nvSpPr>
            <p:cNvPr id="31" name="Textfeld 30">
              <a:extLst>
                <a:ext uri="{FF2B5EF4-FFF2-40B4-BE49-F238E27FC236}">
                  <a16:creationId xmlns:a16="http://schemas.microsoft.com/office/drawing/2014/main" id="{DB954689-B033-093A-D8BF-A4E50A773330}"/>
                </a:ext>
              </a:extLst>
            </p:cNvPr>
            <p:cNvSpPr txBox="1"/>
            <p:nvPr/>
          </p:nvSpPr>
          <p:spPr>
            <a:xfrm>
              <a:off x="9326086" y="3839499"/>
              <a:ext cx="1615916" cy="184666"/>
            </a:xfrm>
            <a:prstGeom prst="rect">
              <a:avLst/>
            </a:prstGeom>
            <a:noFill/>
          </p:spPr>
          <p:txBody>
            <a:bodyPr wrap="square" lIns="0" tIns="0" rIns="0" bIns="0" rtlCol="0">
              <a:spAutoFit/>
            </a:bodyPr>
            <a:lstStyle/>
            <a:p>
              <a:r>
                <a:rPr lang="en-US" sz="1200">
                  <a:solidFill>
                    <a:srgbClr val="003056"/>
                  </a:solidFill>
                </a:rPr>
                <a:t>Decreasing Majority Class</a:t>
              </a:r>
            </a:p>
          </p:txBody>
        </p:sp>
      </p:grpSp>
    </p:spTree>
    <p:extLst>
      <p:ext uri="{BB962C8B-B14F-4D97-AF65-F5344CB8AC3E}">
        <p14:creationId xmlns:p14="http://schemas.microsoft.com/office/powerpoint/2010/main" val="127141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D5E6B-9EE8-5FBB-82AF-2F7A05EDCE1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1807E03-58BA-6A25-E7BC-DDF1EFEE42E5}"/>
              </a:ext>
            </a:extLst>
          </p:cNvPr>
          <p:cNvSpPr>
            <a:spLocks noGrp="1"/>
          </p:cNvSpPr>
          <p:nvPr>
            <p:ph type="title"/>
          </p:nvPr>
        </p:nvSpPr>
        <p:spPr/>
        <p:txBody>
          <a:bodyPr/>
          <a:lstStyle/>
          <a:p>
            <a:r>
              <a:rPr lang="en-US"/>
              <a:t>Model Training via Cross-Validation including Over- and Undersampling Techniques</a:t>
            </a:r>
          </a:p>
        </p:txBody>
      </p:sp>
      <p:sp>
        <p:nvSpPr>
          <p:cNvPr id="7" name="Datumsplatzhalter 6">
            <a:extLst>
              <a:ext uri="{FF2B5EF4-FFF2-40B4-BE49-F238E27FC236}">
                <a16:creationId xmlns:a16="http://schemas.microsoft.com/office/drawing/2014/main" id="{BC931963-052E-A0BB-D36D-2551216D0684}"/>
              </a:ext>
            </a:extLst>
          </p:cNvPr>
          <p:cNvSpPr>
            <a:spLocks noGrp="1"/>
          </p:cNvSpPr>
          <p:nvPr>
            <p:ph type="dt" sz="half" idx="10"/>
          </p:nvPr>
        </p:nvSpPr>
        <p:spPr/>
        <p:txBody>
          <a:bodyPr/>
          <a:lstStyle/>
          <a:p>
            <a:fld id="{9C77B940-1983-4AB9-8AC7-E2192D1BF967}" type="datetime1">
              <a:rPr lang="en-US" smtClean="0"/>
              <a:t>12/1/24</a:t>
            </a:fld>
            <a:endParaRPr lang="de-DE"/>
          </a:p>
        </p:txBody>
      </p:sp>
      <p:sp>
        <p:nvSpPr>
          <p:cNvPr id="8" name="Fußzeilenplatzhalter 7">
            <a:extLst>
              <a:ext uri="{FF2B5EF4-FFF2-40B4-BE49-F238E27FC236}">
                <a16:creationId xmlns:a16="http://schemas.microsoft.com/office/drawing/2014/main" id="{C2A51974-6838-66DC-021D-3172EB8E279B}"/>
              </a:ext>
            </a:extLst>
          </p:cNvPr>
          <p:cNvSpPr>
            <a:spLocks noGrp="1"/>
          </p:cNvSpPr>
          <p:nvPr>
            <p:ph type="ftr" sz="quarter" idx="11"/>
          </p:nvPr>
        </p:nvSpPr>
        <p:spPr/>
        <p:txBody>
          <a:bodyPr/>
          <a:lstStyle/>
          <a:p>
            <a:r>
              <a:rPr lang="de-DE"/>
              <a:t>Diabetes Risk Prediction</a:t>
            </a:r>
          </a:p>
        </p:txBody>
      </p:sp>
      <p:sp>
        <p:nvSpPr>
          <p:cNvPr id="9" name="Foliennummernplatzhalter 8">
            <a:extLst>
              <a:ext uri="{FF2B5EF4-FFF2-40B4-BE49-F238E27FC236}">
                <a16:creationId xmlns:a16="http://schemas.microsoft.com/office/drawing/2014/main" id="{E65401C3-A7E8-A468-8A49-3E6FE07BE8BA}"/>
              </a:ext>
            </a:extLst>
          </p:cNvPr>
          <p:cNvSpPr>
            <a:spLocks noGrp="1"/>
          </p:cNvSpPr>
          <p:nvPr>
            <p:ph type="sldNum" sz="quarter" idx="12"/>
          </p:nvPr>
        </p:nvSpPr>
        <p:spPr/>
        <p:txBody>
          <a:bodyPr/>
          <a:lstStyle/>
          <a:p>
            <a:fld id="{FC0CC166-4E39-43B8-AB91-BDD1C4C9E224}" type="slidenum">
              <a:rPr lang="de-DE" smtClean="0"/>
              <a:t>9</a:t>
            </a:fld>
            <a:endParaRPr lang="de-DE"/>
          </a:p>
        </p:txBody>
      </p:sp>
      <p:grpSp>
        <p:nvGrpSpPr>
          <p:cNvPr id="33" name="Gruppieren 32">
            <a:extLst>
              <a:ext uri="{FF2B5EF4-FFF2-40B4-BE49-F238E27FC236}">
                <a16:creationId xmlns:a16="http://schemas.microsoft.com/office/drawing/2014/main" id="{427D280A-B793-8207-590A-661BE1953AFC}"/>
              </a:ext>
            </a:extLst>
          </p:cNvPr>
          <p:cNvGrpSpPr/>
          <p:nvPr/>
        </p:nvGrpSpPr>
        <p:grpSpPr>
          <a:xfrm>
            <a:off x="1080000" y="2288688"/>
            <a:ext cx="10035176" cy="1546336"/>
            <a:chOff x="1079999" y="1990104"/>
            <a:chExt cx="10035176" cy="1546336"/>
          </a:xfrm>
        </p:grpSpPr>
        <p:sp>
          <p:nvSpPr>
            <p:cNvPr id="18" name="Rechteck: abgerundete Ecken 17">
              <a:extLst>
                <a:ext uri="{FF2B5EF4-FFF2-40B4-BE49-F238E27FC236}">
                  <a16:creationId xmlns:a16="http://schemas.microsoft.com/office/drawing/2014/main" id="{6B7A2A7F-3305-EDEE-643F-01AABECEE29B}"/>
                </a:ext>
              </a:extLst>
            </p:cNvPr>
            <p:cNvSpPr/>
            <p:nvPr/>
          </p:nvSpPr>
          <p:spPr>
            <a:xfrm>
              <a:off x="1080000"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Random Oversampling</a:t>
              </a:r>
            </a:p>
          </p:txBody>
        </p:sp>
        <p:sp>
          <p:nvSpPr>
            <p:cNvPr id="19" name="Rechteck: abgerundete Ecken 18">
              <a:extLst>
                <a:ext uri="{FF2B5EF4-FFF2-40B4-BE49-F238E27FC236}">
                  <a16:creationId xmlns:a16="http://schemas.microsoft.com/office/drawing/2014/main" id="{BB8023C1-640A-E96A-69CC-4AAA48D70477}"/>
                </a:ext>
              </a:extLst>
            </p:cNvPr>
            <p:cNvSpPr/>
            <p:nvPr/>
          </p:nvSpPr>
          <p:spPr>
            <a:xfrm>
              <a:off x="3704558"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SMOTE Oversampling</a:t>
              </a:r>
            </a:p>
          </p:txBody>
        </p:sp>
        <p:sp>
          <p:nvSpPr>
            <p:cNvPr id="20" name="Rechteck: abgerundete Ecken 19">
              <a:extLst>
                <a:ext uri="{FF2B5EF4-FFF2-40B4-BE49-F238E27FC236}">
                  <a16:creationId xmlns:a16="http://schemas.microsoft.com/office/drawing/2014/main" id="{BB1DD73E-6F1F-A238-4EE3-A39E6D3745CF}"/>
                </a:ext>
              </a:extLst>
            </p:cNvPr>
            <p:cNvSpPr/>
            <p:nvPr/>
          </p:nvSpPr>
          <p:spPr>
            <a:xfrm>
              <a:off x="6329116"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SMOTE Tomek </a:t>
              </a:r>
            </a:p>
            <a:p>
              <a:pPr algn="ctr"/>
              <a:r>
                <a:rPr lang="en-US" sz="2000">
                  <a:solidFill>
                    <a:srgbClr val="003056"/>
                  </a:solidFill>
                </a:rPr>
                <a:t>and Links</a:t>
              </a:r>
            </a:p>
          </p:txBody>
        </p:sp>
        <p:sp>
          <p:nvSpPr>
            <p:cNvPr id="21" name="Rechteck: abgerundete Ecken 20">
              <a:extLst>
                <a:ext uri="{FF2B5EF4-FFF2-40B4-BE49-F238E27FC236}">
                  <a16:creationId xmlns:a16="http://schemas.microsoft.com/office/drawing/2014/main" id="{2C9C8340-7A09-EE06-8B2C-7DF6637E207C}"/>
                </a:ext>
              </a:extLst>
            </p:cNvPr>
            <p:cNvSpPr/>
            <p:nvPr/>
          </p:nvSpPr>
          <p:spPr>
            <a:xfrm>
              <a:off x="8953674" y="1990104"/>
              <a:ext cx="2161501" cy="664420"/>
            </a:xfrm>
            <a:prstGeom prst="roundRect">
              <a:avLst/>
            </a:prstGeom>
            <a:solidFill>
              <a:srgbClr val="99AC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rgbClr val="003056"/>
                  </a:solidFill>
                </a:rPr>
                <a:t>Random Undersampling</a:t>
              </a:r>
            </a:p>
          </p:txBody>
        </p:sp>
        <p:sp>
          <p:nvSpPr>
            <p:cNvPr id="24" name="Rechteck 23">
              <a:extLst>
                <a:ext uri="{FF2B5EF4-FFF2-40B4-BE49-F238E27FC236}">
                  <a16:creationId xmlns:a16="http://schemas.microsoft.com/office/drawing/2014/main" id="{3693EA34-A558-ABDA-4FF1-6475FA7B7EA1}"/>
                </a:ext>
              </a:extLst>
            </p:cNvPr>
            <p:cNvSpPr/>
            <p:nvPr/>
          </p:nvSpPr>
          <p:spPr>
            <a:xfrm>
              <a:off x="1079999" y="2783572"/>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Duplicate random samples of minority class</a:t>
              </a:r>
            </a:p>
          </p:txBody>
        </p:sp>
        <p:sp>
          <p:nvSpPr>
            <p:cNvPr id="25" name="Rechteck 24">
              <a:extLst>
                <a:ext uri="{FF2B5EF4-FFF2-40B4-BE49-F238E27FC236}">
                  <a16:creationId xmlns:a16="http://schemas.microsoft.com/office/drawing/2014/main" id="{3DD6B3A5-769F-C68B-07A3-B25C4ABB1157}"/>
                </a:ext>
              </a:extLst>
            </p:cNvPr>
            <p:cNvSpPr/>
            <p:nvPr/>
          </p:nvSpPr>
          <p:spPr>
            <a:xfrm>
              <a:off x="3704558" y="2783571"/>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Generate synthetical new samples of minority class</a:t>
              </a:r>
            </a:p>
          </p:txBody>
        </p:sp>
        <p:sp>
          <p:nvSpPr>
            <p:cNvPr id="26" name="Rechteck 25">
              <a:extLst>
                <a:ext uri="{FF2B5EF4-FFF2-40B4-BE49-F238E27FC236}">
                  <a16:creationId xmlns:a16="http://schemas.microsoft.com/office/drawing/2014/main" id="{B9805925-9094-3DE9-126C-B90644247C70}"/>
                </a:ext>
              </a:extLst>
            </p:cNvPr>
            <p:cNvSpPr/>
            <p:nvPr/>
          </p:nvSpPr>
          <p:spPr>
            <a:xfrm>
              <a:off x="6329116" y="2783570"/>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SMOTE Oversampling </a:t>
              </a:r>
              <a:r>
                <a:rPr lang="en-US" sz="1600" b="1">
                  <a:solidFill>
                    <a:srgbClr val="003056"/>
                  </a:solidFill>
                </a:rPr>
                <a:t>+</a:t>
              </a:r>
              <a:r>
                <a:rPr lang="en-US" sz="1600">
                  <a:solidFill>
                    <a:srgbClr val="003056"/>
                  </a:solidFill>
                </a:rPr>
                <a:t> removing “noisy” samples of majority class</a:t>
              </a:r>
            </a:p>
          </p:txBody>
        </p:sp>
        <p:sp>
          <p:nvSpPr>
            <p:cNvPr id="27" name="Rechteck 26">
              <a:extLst>
                <a:ext uri="{FF2B5EF4-FFF2-40B4-BE49-F238E27FC236}">
                  <a16:creationId xmlns:a16="http://schemas.microsoft.com/office/drawing/2014/main" id="{74816619-CF48-0C96-14DF-45C38F33B824}"/>
                </a:ext>
              </a:extLst>
            </p:cNvPr>
            <p:cNvSpPr/>
            <p:nvPr/>
          </p:nvSpPr>
          <p:spPr>
            <a:xfrm>
              <a:off x="8951698" y="2783570"/>
              <a:ext cx="2161501" cy="752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a:solidFill>
                    <a:srgbClr val="003056"/>
                  </a:solidFill>
                </a:rPr>
                <a:t>Removing random samples of majority class</a:t>
              </a:r>
            </a:p>
          </p:txBody>
        </p:sp>
      </p:grpSp>
      <p:grpSp>
        <p:nvGrpSpPr>
          <p:cNvPr id="32" name="Gruppieren 31">
            <a:extLst>
              <a:ext uri="{FF2B5EF4-FFF2-40B4-BE49-F238E27FC236}">
                <a16:creationId xmlns:a16="http://schemas.microsoft.com/office/drawing/2014/main" id="{ED1C379C-E2BF-E937-3465-B843535FF618}"/>
              </a:ext>
            </a:extLst>
          </p:cNvPr>
          <p:cNvGrpSpPr/>
          <p:nvPr/>
        </p:nvGrpSpPr>
        <p:grpSpPr>
          <a:xfrm>
            <a:off x="1080988" y="1846800"/>
            <a:ext cx="10033199" cy="201180"/>
            <a:chOff x="1080000" y="3839499"/>
            <a:chExt cx="10033199" cy="201180"/>
          </a:xfrm>
        </p:grpSpPr>
        <p:cxnSp>
          <p:nvCxnSpPr>
            <p:cNvPr id="23" name="Gerade Verbindung mit Pfeil 22">
              <a:extLst>
                <a:ext uri="{FF2B5EF4-FFF2-40B4-BE49-F238E27FC236}">
                  <a16:creationId xmlns:a16="http://schemas.microsoft.com/office/drawing/2014/main" id="{79E86D42-3FC4-7B37-0371-1E49B0EFB0FC}"/>
                </a:ext>
              </a:extLst>
            </p:cNvPr>
            <p:cNvCxnSpPr/>
            <p:nvPr/>
          </p:nvCxnSpPr>
          <p:spPr>
            <a:xfrm>
              <a:off x="1080000" y="4040679"/>
              <a:ext cx="10033199" cy="0"/>
            </a:xfrm>
            <a:prstGeom prst="straightConnector1">
              <a:avLst/>
            </a:prstGeom>
            <a:ln w="44450">
              <a:solidFill>
                <a:srgbClr val="00305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60BBC132-23E1-02CB-5B36-D313A512AE65}"/>
                </a:ext>
              </a:extLst>
            </p:cNvPr>
            <p:cNvSpPr txBox="1"/>
            <p:nvPr/>
          </p:nvSpPr>
          <p:spPr>
            <a:xfrm>
              <a:off x="1253173" y="3839499"/>
              <a:ext cx="1815151" cy="184666"/>
            </a:xfrm>
            <a:prstGeom prst="rect">
              <a:avLst/>
            </a:prstGeom>
            <a:noFill/>
          </p:spPr>
          <p:txBody>
            <a:bodyPr wrap="square" lIns="0" tIns="0" rIns="0" bIns="0" rtlCol="0">
              <a:spAutoFit/>
            </a:bodyPr>
            <a:lstStyle/>
            <a:p>
              <a:r>
                <a:rPr lang="en-US" sz="1200">
                  <a:solidFill>
                    <a:srgbClr val="003056"/>
                  </a:solidFill>
                </a:rPr>
                <a:t>Increasing Minority Class</a:t>
              </a:r>
            </a:p>
          </p:txBody>
        </p:sp>
        <p:sp>
          <p:nvSpPr>
            <p:cNvPr id="31" name="Textfeld 30">
              <a:extLst>
                <a:ext uri="{FF2B5EF4-FFF2-40B4-BE49-F238E27FC236}">
                  <a16:creationId xmlns:a16="http://schemas.microsoft.com/office/drawing/2014/main" id="{10260AA3-27CC-66FC-8C90-E0688EB21535}"/>
                </a:ext>
              </a:extLst>
            </p:cNvPr>
            <p:cNvSpPr txBox="1"/>
            <p:nvPr/>
          </p:nvSpPr>
          <p:spPr>
            <a:xfrm>
              <a:off x="9326086" y="3839499"/>
              <a:ext cx="1615916" cy="184666"/>
            </a:xfrm>
            <a:prstGeom prst="rect">
              <a:avLst/>
            </a:prstGeom>
            <a:noFill/>
          </p:spPr>
          <p:txBody>
            <a:bodyPr wrap="square" lIns="0" tIns="0" rIns="0" bIns="0" rtlCol="0">
              <a:spAutoFit/>
            </a:bodyPr>
            <a:lstStyle/>
            <a:p>
              <a:r>
                <a:rPr lang="en-US" sz="1200">
                  <a:solidFill>
                    <a:srgbClr val="003056"/>
                  </a:solidFill>
                </a:rPr>
                <a:t>Decreasing Majority Class</a:t>
              </a:r>
            </a:p>
          </p:txBody>
        </p:sp>
      </p:grpSp>
      <p:sp>
        <p:nvSpPr>
          <p:cNvPr id="35" name="Rechteck: abgerundete Ecken 34">
            <a:extLst>
              <a:ext uri="{FF2B5EF4-FFF2-40B4-BE49-F238E27FC236}">
                <a16:creationId xmlns:a16="http://schemas.microsoft.com/office/drawing/2014/main" id="{3251184A-2203-7D75-C4AD-5B8085DC9B51}"/>
              </a:ext>
            </a:extLst>
          </p:cNvPr>
          <p:cNvSpPr/>
          <p:nvPr/>
        </p:nvSpPr>
        <p:spPr>
          <a:xfrm>
            <a:off x="1692322" y="4664717"/>
            <a:ext cx="3671248" cy="12032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gn="ctr"/>
            <a:r>
              <a:rPr lang="en-US" sz="2000" b="1">
                <a:solidFill>
                  <a:srgbClr val="003056"/>
                </a:solidFill>
              </a:rPr>
              <a:t>Cross Validation</a:t>
            </a:r>
          </a:p>
          <a:p>
            <a:pPr algn="ctr"/>
            <a:endParaRPr lang="en-US" sz="500">
              <a:solidFill>
                <a:srgbClr val="003056"/>
              </a:solidFill>
            </a:endParaRPr>
          </a:p>
          <a:p>
            <a:pPr algn="ctr"/>
            <a:r>
              <a:rPr lang="en-US" sz="1600">
                <a:solidFill>
                  <a:srgbClr val="003056"/>
                </a:solidFill>
              </a:rPr>
              <a:t>Parameter grid includes </a:t>
            </a:r>
            <a:endParaRPr lang="en-US" sz="1600">
              <a:solidFill>
                <a:srgbClr val="003056"/>
              </a:solidFill>
              <a:ea typeface="Calibri"/>
              <a:cs typeface="Calibri"/>
            </a:endParaRPr>
          </a:p>
          <a:p>
            <a:pPr algn="ctr"/>
            <a:r>
              <a:rPr lang="en-US" sz="1600">
                <a:solidFill>
                  <a:srgbClr val="003056"/>
                </a:solidFill>
              </a:rPr>
              <a:t>model-specific hyperparameters </a:t>
            </a:r>
            <a:endParaRPr lang="en-US" sz="1600">
              <a:solidFill>
                <a:srgbClr val="003056"/>
              </a:solidFill>
              <a:ea typeface="Calibri"/>
              <a:cs typeface="Calibri"/>
            </a:endParaRPr>
          </a:p>
          <a:p>
            <a:pPr algn="ctr"/>
            <a:r>
              <a:rPr lang="en-US" sz="1600">
                <a:solidFill>
                  <a:srgbClr val="003056"/>
                </a:solidFill>
              </a:rPr>
              <a:t>as well as sampled datasets.</a:t>
            </a:r>
            <a:endParaRPr lang="en-US" sz="1600">
              <a:solidFill>
                <a:srgbClr val="003056"/>
              </a:solidFill>
              <a:ea typeface="Calibri"/>
              <a:cs typeface="Calibri"/>
            </a:endParaRPr>
          </a:p>
        </p:txBody>
      </p:sp>
      <p:sp>
        <p:nvSpPr>
          <p:cNvPr id="41" name="Rechteck: abgerundete Ecken 40">
            <a:extLst>
              <a:ext uri="{FF2B5EF4-FFF2-40B4-BE49-F238E27FC236}">
                <a16:creationId xmlns:a16="http://schemas.microsoft.com/office/drawing/2014/main" id="{74403270-3326-EBBF-0524-D33B9FF35E59}"/>
              </a:ext>
            </a:extLst>
          </p:cNvPr>
          <p:cNvSpPr/>
          <p:nvPr/>
        </p:nvSpPr>
        <p:spPr>
          <a:xfrm>
            <a:off x="6831606" y="4664717"/>
            <a:ext cx="3671248" cy="1203283"/>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539750" indent="-177800">
              <a:buFont typeface="Arial" panose="020B0604020202020204" pitchFamily="34" charset="0"/>
              <a:buChar char="•"/>
            </a:pPr>
            <a:r>
              <a:rPr lang="en-US" sz="1600">
                <a:solidFill>
                  <a:srgbClr val="003056"/>
                </a:solidFill>
              </a:rPr>
              <a:t>Ensure robust model performance</a:t>
            </a:r>
          </a:p>
          <a:p>
            <a:pPr marL="361950"/>
            <a:endParaRPr lang="en-US" sz="600">
              <a:solidFill>
                <a:srgbClr val="003056"/>
              </a:solidFill>
            </a:endParaRPr>
          </a:p>
          <a:p>
            <a:pPr marL="539750" indent="-177800">
              <a:buFont typeface="Arial" panose="020B0604020202020204" pitchFamily="34" charset="0"/>
              <a:buChar char="•"/>
            </a:pPr>
            <a:r>
              <a:rPr lang="en-US" sz="1600">
                <a:solidFill>
                  <a:srgbClr val="003056"/>
                </a:solidFill>
              </a:rPr>
              <a:t>Select best parameter set</a:t>
            </a:r>
          </a:p>
          <a:p>
            <a:pPr marL="361950"/>
            <a:endParaRPr lang="en-US" sz="600">
              <a:solidFill>
                <a:srgbClr val="003056"/>
              </a:solidFill>
            </a:endParaRPr>
          </a:p>
          <a:p>
            <a:pPr marL="539750" indent="-177800">
              <a:buFont typeface="Arial" panose="020B0604020202020204" pitchFamily="34" charset="0"/>
              <a:buChar char="•"/>
            </a:pPr>
            <a:r>
              <a:rPr lang="en-US" sz="1600">
                <a:solidFill>
                  <a:srgbClr val="003056"/>
                </a:solidFill>
              </a:rPr>
              <a:t>Exploitation of training data</a:t>
            </a:r>
          </a:p>
        </p:txBody>
      </p:sp>
      <p:cxnSp>
        <p:nvCxnSpPr>
          <p:cNvPr id="43" name="Gerade Verbindung mit Pfeil 42">
            <a:extLst>
              <a:ext uri="{FF2B5EF4-FFF2-40B4-BE49-F238E27FC236}">
                <a16:creationId xmlns:a16="http://schemas.microsoft.com/office/drawing/2014/main" id="{793137BC-56E6-D8DA-2614-A41549AEB99E}"/>
              </a:ext>
            </a:extLst>
          </p:cNvPr>
          <p:cNvCxnSpPr>
            <a:cxnSpLocks/>
            <a:stCxn id="35" idx="3"/>
            <a:endCxn id="41" idx="1"/>
          </p:cNvCxnSpPr>
          <p:nvPr/>
        </p:nvCxnSpPr>
        <p:spPr>
          <a:xfrm>
            <a:off x="5363570" y="5266359"/>
            <a:ext cx="1468036" cy="0"/>
          </a:xfrm>
          <a:prstGeom prst="straightConnector1">
            <a:avLst/>
          </a:prstGeom>
          <a:ln w="101600">
            <a:solidFill>
              <a:srgbClr val="003056"/>
            </a:solidFill>
            <a:tailEnd type="triangle"/>
          </a:ln>
        </p:spPr>
        <p:style>
          <a:lnRef idx="1">
            <a:schemeClr val="accent1"/>
          </a:lnRef>
          <a:fillRef idx="0">
            <a:schemeClr val="accent1"/>
          </a:fillRef>
          <a:effectRef idx="0">
            <a:schemeClr val="accent1"/>
          </a:effectRef>
          <a:fontRef idx="minor">
            <a:schemeClr val="tx1"/>
          </a:fontRef>
        </p:style>
      </p:cxnSp>
      <p:sp>
        <p:nvSpPr>
          <p:cNvPr id="48" name="Geschweifte Klammer rechts 47">
            <a:extLst>
              <a:ext uri="{FF2B5EF4-FFF2-40B4-BE49-F238E27FC236}">
                <a16:creationId xmlns:a16="http://schemas.microsoft.com/office/drawing/2014/main" id="{8B6F8C96-A43F-387F-998E-684DADBC67ED}"/>
              </a:ext>
            </a:extLst>
          </p:cNvPr>
          <p:cNvSpPr/>
          <p:nvPr/>
        </p:nvSpPr>
        <p:spPr>
          <a:xfrm rot="5400000">
            <a:off x="5840774" y="-766730"/>
            <a:ext cx="511652" cy="10033200"/>
          </a:xfrm>
          <a:prstGeom prst="rightBrace">
            <a:avLst>
              <a:gd name="adj1" fmla="val 69856"/>
              <a:gd name="adj2" fmla="val 75709"/>
            </a:avLst>
          </a:prstGeom>
          <a:ln w="34925">
            <a:solidFill>
              <a:srgbClr val="0030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07708117"/>
      </p:ext>
    </p:extLst>
  </p:cSld>
  <p:clrMapOvr>
    <a:masterClrMapping/>
  </p:clrMapOvr>
</p:sld>
</file>

<file path=ppt/theme/theme1.xml><?xml version="1.0" encoding="utf-8"?>
<a:theme xmlns:a="http://schemas.openxmlformats.org/drawingml/2006/main" name="Präsentationsvorlage Uni MA final gesendet-neu">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olienmaster_16_9_WIM_DEU.potx" id="{5618B744-CF9D-47EA-9FA5-9D1EA6F3DC30}" vid="{8DCFC93A-83C2-4318-BD4C-9D1F075592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F0976CD-916A-044B-8B10-6F264A38A6AE}">
  <we:reference id="b0692d11-e342-a550-cfba-e8c57e47b8f1" version="2.0.0.5"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Folienmaster_16_9_WIM_ENG</Template>
  <TotalTime>0</TotalTime>
  <Words>2616</Words>
  <Application>Microsoft Macintosh PowerPoint</Application>
  <PresentationFormat>Custom</PresentationFormat>
  <Paragraphs>886</Paragraphs>
  <Slides>35</Slides>
  <Notes>1</Notes>
  <HiddenSlides>14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Aptos Narrow</vt:lpstr>
      <vt:lpstr>Arial</vt:lpstr>
      <vt:lpstr>BlinkMacSystemFont</vt:lpstr>
      <vt:lpstr>Calibri</vt:lpstr>
      <vt:lpstr>Cambria Math</vt:lpstr>
      <vt:lpstr>Courier New,monospace</vt:lpstr>
      <vt:lpstr>Präsentationsvorlage Uni MA final gesendet-neu</vt:lpstr>
      <vt:lpstr>Diabetes Risk Prediction</vt:lpstr>
      <vt:lpstr>Diabetes: A Growing Disease with Serious Complications</vt:lpstr>
      <vt:lpstr>Diabetes: A Growing Disease with Serious Complications</vt:lpstr>
      <vt:lpstr>Dataset Overview and Preprocessing Steps</vt:lpstr>
      <vt:lpstr>Dataset Overview and Preprocessing Steps</vt:lpstr>
      <vt:lpstr>Defining Baseline Strategies  and Selecting Binary Classification Models</vt:lpstr>
      <vt:lpstr>Defining Baseline Strategies  and Selecting Binary Classification Models</vt:lpstr>
      <vt:lpstr>Model Training via Cross-Validation including Over- and Undersampling Techniques</vt:lpstr>
      <vt:lpstr>Model Training via Cross-Validation including Over- and Undersampling Techniques</vt:lpstr>
      <vt:lpstr>Comparison and Evaluation of the Best Models of Each Classifier </vt:lpstr>
      <vt:lpstr>Comparison and Evaluation of the Best Models of Each Classifier </vt:lpstr>
      <vt:lpstr>Comparison and Evaluation of the Best Models of Each Classifier </vt:lpstr>
      <vt:lpstr>Evaluation</vt:lpstr>
      <vt:lpstr>Key Take-Aways </vt:lpstr>
      <vt:lpstr>Key Take-Aways </vt:lpstr>
      <vt:lpstr>Key Take-Aways </vt:lpstr>
      <vt:lpstr>Key Take-Aways </vt:lpstr>
      <vt:lpstr>Key Take-Aways </vt:lpstr>
      <vt:lpstr>Key Take-Aways </vt:lpstr>
      <vt:lpstr>Any questions? Let’s discuss!</vt:lpstr>
      <vt:lpstr>Team Information and Contact Details 11 -  Support Vector Superstars </vt:lpstr>
      <vt:lpstr>Key Take-Aways </vt:lpstr>
      <vt:lpstr>Key Take-Aways </vt:lpstr>
      <vt:lpstr>Key Take-Aways </vt:lpstr>
      <vt:lpstr>Dataset Overview and Preprocessing</vt:lpstr>
      <vt:lpstr>Model Training via Cross-Validation including Over- and Undersampling Techniques</vt:lpstr>
      <vt:lpstr>Defining Baseline Strategies and Selecting Binary Classification Models</vt:lpstr>
      <vt:lpstr>Comparing and Evaluating the best Models of each Classifier</vt:lpstr>
      <vt:lpstr>Comparison and Evaluation of the Best Models of Each Classifier </vt:lpstr>
      <vt:lpstr>Evaluation</vt:lpstr>
      <vt:lpstr>Evaluation</vt:lpstr>
      <vt:lpstr>PowerPoint Presentation</vt:lpstr>
      <vt:lpstr>Evaluation</vt:lpstr>
      <vt:lpstr>Key Take-Aways </vt:lpstr>
      <vt:lpstr>Key 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 Gaenz</dc:creator>
  <cp:lastModifiedBy>Benedikt Prisett</cp:lastModifiedBy>
  <cp:revision>1</cp:revision>
  <dcterms:created xsi:type="dcterms:W3CDTF">2024-11-25T16:31:47Z</dcterms:created>
  <dcterms:modified xsi:type="dcterms:W3CDTF">2024-12-01T20:02:24Z</dcterms:modified>
</cp:coreProperties>
</file>