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585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Volaire et sa Candide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0341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Candide, ou L'Optimisme</a:t>
            </a:r>
          </a:p>
        </p:txBody>
      </p:sp>
      <p:sp>
        <p:nvSpPr>
          <p:cNvPr id="25" name="Shape 25"/>
          <p:cNvSpPr/>
          <p:nvPr/>
        </p:nvSpPr>
        <p:spPr>
          <a:xfrm>
            <a:off y="3004512" x="2424112"/>
            <a:ext cy="3505200" cx="4295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L'Empirisme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Volaire essaye de réfuter le point de vue rationaliste (français), et démontrer le façon d'empirisme (de Locke et autres philosophes anglais)</a:t>
            </a:r>
          </a:p>
        </p:txBody>
      </p:sp>
      <p:sp>
        <p:nvSpPr>
          <p:cNvPr id="89" name="Shape 89"/>
          <p:cNvSpPr/>
          <p:nvPr/>
        </p:nvSpPr>
        <p:spPr>
          <a:xfrm>
            <a:off y="3802875" x="3650125"/>
            <a:ext cy="2857500" cx="2486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L'insignifiance de l'homme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Peu importe qu'ils fassent, ils TODO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/>
        </p:nvSpPr>
        <p:spPr>
          <a:xfrm>
            <a:off y="433320" x="803983"/>
            <a:ext cy="5991360" cx="75360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/>
        </p:nvSpPr>
        <p:spPr>
          <a:xfrm>
            <a:off y="515837" x="474577"/>
            <a:ext cy="5826325" cx="81948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/>
        </p:nvSpPr>
        <p:spPr>
          <a:xfrm>
            <a:off y="347676" x="697071"/>
            <a:ext cy="6162647" cx="77498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0" x="447675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Statistiques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3100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184.226 caractères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32.458 mots</a:t>
            </a:r>
          </a:p>
        </p:txBody>
      </p:sp>
      <p:sp>
        <p:nvSpPr>
          <p:cNvPr id="117" name="Shape 117"/>
          <p:cNvSpPr/>
          <p:nvPr/>
        </p:nvSpPr>
        <p:spPr>
          <a:xfrm>
            <a:off y="2315825" x="438150"/>
            <a:ext cy="4191000" cx="8248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98282" x="457200"/>
            <a:ext cy="883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 Code</a:t>
            </a:r>
          </a:p>
        </p:txBody>
      </p:sp>
      <p:sp>
        <p:nvSpPr>
          <p:cNvPr id="123" name="Shape 123"/>
          <p:cNvSpPr/>
          <p:nvPr/>
        </p:nvSpPr>
        <p:spPr>
          <a:xfrm>
            <a:off y="1683275" x="172750"/>
            <a:ext cy="4450659" cx="87585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/>
        </p:nvSpPr>
        <p:spPr>
          <a:xfrm>
            <a:off y="676542" x="-268250"/>
            <a:ext cy="5508956" cx="96871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 Fin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i="1"/>
              <a:t>Il y a plusieurs façons de plumer un canard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Contexte Historique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Né François-Marie Arouet, </a:t>
            </a:r>
            <a:r>
              <a:rPr b="1" lang="en"/>
              <a:t>1694-1778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2000</a:t>
            </a:r>
            <a:r>
              <a:rPr lang="en"/>
              <a:t> livres/brochures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20.000</a:t>
            </a:r>
            <a:r>
              <a:rPr lang="en"/>
              <a:t> lettres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Toute sa vie, il a été emprisonné plusieurs fois, car il énervait l'aristocratie.</a:t>
            </a:r>
          </a:p>
          <a:p>
            <a:r>
              <a:t/>
            </a:r>
          </a:p>
        </p:txBody>
      </p:sp>
      <p:sp>
        <p:nvSpPr>
          <p:cNvPr id="32" name="Shape 32"/>
          <p:cNvSpPr/>
          <p:nvPr/>
        </p:nvSpPr>
        <p:spPr>
          <a:xfrm>
            <a:off y="3955610" x="2587326"/>
            <a:ext cy="2683414" cx="39693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2505200" x="7434100"/>
            <a:ext cy="3524250" cx="1619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Résumé de Candide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Nous rencontrons Candide, le protagonist, en Westphalie (Allemagne) avec son tuteur, Pangloss, et sa chérie, Cunégonde.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Tout le livre, Pangloss répéte sa</a:t>
            </a:r>
            <a:br>
              <a:rPr lang="en"/>
            </a:br>
            <a:r>
              <a:rPr lang="en"/>
              <a:t>croyance sur l'optimisme: </a:t>
            </a:r>
            <a:r>
              <a:rPr b="1" lang="en"/>
              <a:t>"tout est</a:t>
            </a:r>
            <a:br>
              <a:rPr b="1" lang="en"/>
            </a:br>
            <a:r>
              <a:rPr b="1" lang="en"/>
              <a:t>pour le mieux dans le meilleur des</a:t>
            </a:r>
            <a:br>
              <a:rPr b="1" lang="en"/>
            </a:br>
            <a:r>
              <a:rPr b="1" lang="en"/>
              <a:t>mondes"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Candide donne un baiser à Cunégonde</a:t>
            </a:r>
            <a:br>
              <a:rPr lang="en"/>
            </a:br>
            <a:r>
              <a:rPr lang="en"/>
              <a:t>et est explusé de château - ici</a:t>
            </a:r>
            <a:br>
              <a:rPr lang="en"/>
            </a:br>
            <a:r>
              <a:rPr lang="en"/>
              <a:t>commence sa vie de déconvenue.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4448120" x="3367060"/>
            <a:ext cy="2409879" cx="24098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2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forcé au service militaire, participe dans une bataille.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reuni avec Pangloss, maintenant </a:t>
            </a:r>
            <a:br>
              <a:rPr lang="en"/>
            </a:br>
            <a:r>
              <a:rPr lang="en"/>
              <a:t>un mendiant avec syphilis (qui croit</a:t>
            </a:r>
            <a:br>
              <a:rPr lang="en"/>
            </a:br>
            <a:r>
              <a:rPr lang="en"/>
              <a:t>toujours en la philosophie optimiste)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...ils ont fait plusieurs voyages en Europe...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Enfin, ils arrivent à Buenos Aires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3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Notre héros et son amant est separés, et Candide fuit à Paraguay sans Cunégonde mais avec son serviteur, Cacambo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Après quelques événements, le couple arrivent à El Dorado, le pays d'or et les gemmes, où ils restent pour une mois.</a:t>
            </a:r>
          </a:p>
        </p:txBody>
      </p:sp>
      <p:sp>
        <p:nvSpPr>
          <p:cNvPr id="53" name="Shape 53"/>
          <p:cNvSpPr/>
          <p:nvPr/>
        </p:nvSpPr>
        <p:spPr>
          <a:xfrm>
            <a:off y="4528312" x="3000375"/>
            <a:ext cy="2200275" cx="3143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4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Ils en partent pour chercher Cunégonde, avec cent moutons rouges qui transportent de l'or, des pierres précieuses et les vagabonds.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Encore, ils séparent dans</a:t>
            </a:r>
            <a:br>
              <a:rPr lang="en"/>
            </a:br>
            <a:r>
              <a:rPr lang="en"/>
              <a:t>l'intention de se rencontrer</a:t>
            </a:r>
            <a:br>
              <a:rPr lang="en"/>
            </a:br>
            <a:r>
              <a:rPr lang="en"/>
              <a:t>en Europe (avec</a:t>
            </a:r>
            <a:br>
              <a:rPr lang="en"/>
            </a:br>
            <a:r>
              <a:rPr lang="en"/>
              <a:t>Cunégonde).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Inévitablement, ils perdent</a:t>
            </a:r>
            <a:br>
              <a:rPr lang="en"/>
            </a:br>
            <a:r>
              <a:rPr lang="en"/>
              <a:t>tous les richesses, mais ils ne perdent pas leur vies.</a:t>
            </a:r>
          </a:p>
        </p:txBody>
      </p:sp>
      <p:sp>
        <p:nvSpPr>
          <p:cNvPr id="60" name="Shape 60"/>
          <p:cNvSpPr/>
          <p:nvPr/>
        </p:nvSpPr>
        <p:spPr>
          <a:xfrm>
            <a:off y="3005400" x="5417400"/>
            <a:ext cy="1828800" cx="3543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5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Candide est réuni avec Pangloss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Cunégonde est dévenu très moche.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Ils est marié.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La fin: </a:t>
            </a:r>
            <a:r>
              <a:rPr b="1" lang="en"/>
              <a:t>"Il faut cultiver notre jardin"</a:t>
            </a:r>
          </a:p>
        </p:txBody>
      </p:sp>
      <p:sp>
        <p:nvSpPr>
          <p:cNvPr id="67" name="Shape 67"/>
          <p:cNvSpPr/>
          <p:nvPr/>
        </p:nvSpPr>
        <p:spPr>
          <a:xfrm>
            <a:off y="3030850" x="2300214"/>
            <a:ext cy="2864424" cx="45435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 Thèmes Principals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</a:t>
            </a:r>
            <a:r>
              <a:rPr b="1" lang="en"/>
              <a:t>péril des systèmes</a:t>
            </a:r>
            <a:r>
              <a:rPr lang="en"/>
              <a:t> philosophique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 </a:t>
            </a:r>
            <a:r>
              <a:rPr b="1" lang="en"/>
              <a:t>fallibilité des hommes</a:t>
            </a:r>
            <a:r>
              <a:rPr lang="en"/>
              <a:t> sage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triomphe de </a:t>
            </a:r>
            <a:r>
              <a:rPr b="1" lang="en"/>
              <a:t>l'empirisme</a:t>
            </a:r>
            <a:r>
              <a:rPr lang="en"/>
              <a:t> sur les notions abstraites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Les avantages de la </a:t>
            </a:r>
            <a:r>
              <a:rPr b="1" lang="en"/>
              <a:t>voie moyenne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L'insignifiance de l'homme, en comparison avec le Dieu (ou peut-être en comparison avec l'auteur, Voltaire)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317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 péril de les systèmes philosophique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967500" x="457200"/>
            <a:ext cy="460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Pangloss est une parodie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Leibniz est évoqué spécifiquement.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 philosophe d'Optimisme est inutile</a:t>
            </a:r>
          </a:p>
        </p:txBody>
      </p:sp>
      <p:sp>
        <p:nvSpPr>
          <p:cNvPr id="80" name="Shape 80"/>
          <p:cNvSpPr/>
          <p:nvPr/>
        </p:nvSpPr>
        <p:spPr>
          <a:xfrm>
            <a:off y="3620373" x="973225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1" name="Shape 81"/>
          <p:cNvSpPr/>
          <p:nvPr/>
        </p:nvSpPr>
        <p:spPr>
          <a:xfrm>
            <a:off y="3620373" x="4058225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y="3620373" x="6975200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