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gif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3585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Volaire et sa Candide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0341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Candide, ou L'Optimisme</a:t>
            </a:r>
          </a:p>
        </p:txBody>
      </p:sp>
      <p:sp>
        <p:nvSpPr>
          <p:cNvPr id="25" name="Shape 25"/>
          <p:cNvSpPr/>
          <p:nvPr/>
        </p:nvSpPr>
        <p:spPr>
          <a:xfrm>
            <a:off y="3004512" x="2424112"/>
            <a:ext cy="3505200" cx="42957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L'Empirisme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Volaire essaye de réfuter le point de vue rationaliste (français), et démontrer le façon d'empirisme (de Locke et autres philosophes anglais)</a:t>
            </a:r>
          </a:p>
        </p:txBody>
      </p:sp>
      <p:sp>
        <p:nvSpPr>
          <p:cNvPr id="85" name="Shape 85"/>
          <p:cNvSpPr/>
          <p:nvPr/>
        </p:nvSpPr>
        <p:spPr>
          <a:xfrm>
            <a:off y="3802875" x="3650125"/>
            <a:ext cy="2857500" cx="24860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L'insignifiance de l'homme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Peu importe qu'ils fassent, ils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/>
        </p:nvSpPr>
        <p:spPr>
          <a:xfrm>
            <a:off y="433320" x="803983"/>
            <a:ext cy="5991360" cx="75360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/>
        </p:nvSpPr>
        <p:spPr>
          <a:xfrm>
            <a:off y="515837" x="474577"/>
            <a:ext cy="5826325" cx="81948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/>
        </p:nvSpPr>
        <p:spPr>
          <a:xfrm>
            <a:off y="347676" x="697071"/>
            <a:ext cy="6162647" cx="77498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C-x = gives 184.226 characters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C-x h M-| wc -w gives 32.458 words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(quick-calc) "184226/32458" gives an average of 5.67582722287 chars/word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il y a plusieurs façons de plumer un canard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Contexte Historique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Né François-Marie Arouet, </a:t>
            </a:r>
            <a:r>
              <a:rPr b="1" lang="en"/>
              <a:t>1694-1778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Plus de </a:t>
            </a:r>
            <a:r>
              <a:rPr b="1" lang="en"/>
              <a:t>2000</a:t>
            </a:r>
            <a:r>
              <a:rPr lang="en"/>
              <a:t> livres/brochures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Plus de </a:t>
            </a:r>
            <a:r>
              <a:rPr b="1" lang="en"/>
              <a:t>20.000</a:t>
            </a:r>
            <a:r>
              <a:rPr lang="en"/>
              <a:t> lettres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Toute sa vie, il a été emprisonné plusieurs fois, car il énervait l'aristocratie.</a:t>
            </a:r>
          </a:p>
          <a:p>
            <a:r>
              <a:t/>
            </a:r>
          </a:p>
        </p:txBody>
      </p:sp>
      <p:sp>
        <p:nvSpPr>
          <p:cNvPr id="32" name="Shape 32"/>
          <p:cNvSpPr/>
          <p:nvPr/>
        </p:nvSpPr>
        <p:spPr>
          <a:xfrm>
            <a:off y="3955610" x="2587326"/>
            <a:ext cy="2683414" cx="396934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2505200" x="7434100"/>
            <a:ext cy="3524250" cx="1619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Résumé de Candide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Nous rencontrons Candide, le protagonist, en Westphalie (Allemagne) avec son tuteur, Pangloss, et sa chérie, Cunégonde.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Tout le livre, Pangloss répéte sa</a:t>
            </a:r>
            <a:br>
              <a:rPr lang="en"/>
            </a:br>
            <a:r>
              <a:rPr lang="en"/>
              <a:t>croyance sur l'optimisme: </a:t>
            </a:r>
            <a:r>
              <a:rPr b="1" lang="en"/>
              <a:t>"tout est</a:t>
            </a:r>
            <a:br>
              <a:rPr b="1" lang="en"/>
            </a:br>
            <a:r>
              <a:rPr b="1" lang="en"/>
              <a:t>pour le mieux dans le meilleur des</a:t>
            </a:r>
            <a:br>
              <a:rPr b="1" lang="en"/>
            </a:br>
            <a:r>
              <a:rPr b="1" lang="en"/>
              <a:t>mondes"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Candide donne un baiser à Cunégonde</a:t>
            </a:r>
            <a:br>
              <a:rPr lang="en"/>
            </a:br>
            <a:r>
              <a:rPr lang="en"/>
              <a:t>et est explusé de château - ici</a:t>
            </a:r>
            <a:br>
              <a:rPr lang="en"/>
            </a:br>
            <a:r>
              <a:rPr lang="en"/>
              <a:t>commence sa vie de déconvenue.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8" fill="hold" presetSubtype="0" presetClass="emph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/>
        </p:nvSpPr>
        <p:spPr>
          <a:xfrm>
            <a:off y="4448120" x="3367060"/>
            <a:ext cy="2409879" cx="240987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Résumé de Candide 2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4" type="arabicPeriod"/>
            </a:pPr>
            <a:r>
              <a:rPr lang="en"/>
              <a:t>Il est forcé au service militaire, participe dans une bataille.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4" type="arabicPeriod"/>
            </a:pPr>
            <a:r>
              <a:rPr lang="en"/>
              <a:t>Il est reuni avec Pangloss, maintenant </a:t>
            </a:r>
            <a:br>
              <a:rPr lang="en"/>
            </a:br>
            <a:r>
              <a:rPr lang="en"/>
              <a:t>un mendiant avec syphilis (qui croit</a:t>
            </a:r>
            <a:br>
              <a:rPr lang="en"/>
            </a:br>
            <a:r>
              <a:rPr lang="en"/>
              <a:t>toujours en la philosophie optimiste)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4" type="arabicPeriod"/>
            </a:pPr>
            <a:r>
              <a:rPr lang="en"/>
              <a:t>...ils ont fait plusieurs voyages en Europe...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AutoNum startAt="4" type="arabicPeriod"/>
            </a:pPr>
            <a:r>
              <a:rPr lang="en"/>
              <a:t>Enfin, ils arrivent à Buenos Aires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Résumé de Candide 3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8" type="arabicPeriod"/>
            </a:pPr>
            <a:r>
              <a:rPr lang="en"/>
              <a:t>Notre héros et son amant est separés, et Candide fuit à Paraguay sans Cunégonde mais avec son serviteur, Cacambo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AutoNum startAt="8" type="arabicPeriod"/>
            </a:pPr>
            <a:r>
              <a:rPr lang="en"/>
              <a:t>Après quelques événements, le couple arrivent à El Dorado, le pays d'or et les gemmes, où ils restent pour une mois.</a:t>
            </a:r>
          </a:p>
        </p:txBody>
      </p:sp>
      <p:sp>
        <p:nvSpPr>
          <p:cNvPr id="53" name="Shape 53"/>
          <p:cNvSpPr/>
          <p:nvPr/>
        </p:nvSpPr>
        <p:spPr>
          <a:xfrm>
            <a:off y="4528312" x="3000375"/>
            <a:ext cy="2200275" cx="3143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Résumé de Candide 4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0" type="arabicPeriod"/>
            </a:pPr>
            <a:r>
              <a:rPr lang="en"/>
              <a:t>Ils en partent pour chercher Cunégonde, avec cent moutons rouges qui transportent de l'or, des pierres précieuses et les vagabonds.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0" type="arabicPeriod"/>
            </a:pPr>
            <a:r>
              <a:rPr lang="en"/>
              <a:t>Encore, ils séparent dans</a:t>
            </a:r>
            <a:br>
              <a:rPr lang="en"/>
            </a:br>
            <a:r>
              <a:rPr lang="en"/>
              <a:t>l'intention de se rencontrer</a:t>
            </a:r>
            <a:br>
              <a:rPr lang="en"/>
            </a:br>
            <a:r>
              <a:rPr lang="en"/>
              <a:t>en Europe (avec</a:t>
            </a:r>
            <a:br>
              <a:rPr lang="en"/>
            </a:br>
            <a:r>
              <a:rPr lang="en"/>
              <a:t>Cunégonde).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AutoNum startAt="10" type="arabicPeriod"/>
            </a:pPr>
            <a:r>
              <a:rPr lang="en"/>
              <a:t>Inévitablement, ils perdent</a:t>
            </a:r>
            <a:br>
              <a:rPr lang="en"/>
            </a:br>
            <a:r>
              <a:rPr lang="en"/>
              <a:t>tous les richesses, mais ils ne perdent pas leur vies.</a:t>
            </a:r>
          </a:p>
        </p:txBody>
      </p:sp>
      <p:sp>
        <p:nvSpPr>
          <p:cNvPr id="60" name="Shape 60"/>
          <p:cNvSpPr/>
          <p:nvPr/>
        </p:nvSpPr>
        <p:spPr>
          <a:xfrm>
            <a:off y="3005400" x="5417400"/>
            <a:ext cy="1828800" cx="3543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Résumé de Candide 5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3" type="arabicPeriod"/>
            </a:pPr>
            <a:r>
              <a:rPr lang="en"/>
              <a:t>En Europe, Candide est réuni avec Pangloss, qui a toujour la même opinion d'optimisme.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3" type="arabicPeriod"/>
            </a:pPr>
            <a:r>
              <a:rPr lang="en"/>
              <a:t>Il découvre que Cunégonde est à Constantinople, mais que elle est dévenu très moche.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3" type="arabicPeriod"/>
            </a:pPr>
            <a:r>
              <a:rPr lang="en"/>
              <a:t>Ils la trouvent, et les protagonistes est marié.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3" type="arabicPeriod"/>
            </a:pPr>
            <a:r>
              <a:rPr lang="en"/>
              <a:t>Les personnages vivant décident vivre simplement sur une petite terre; finalement, ils sont heureux.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3" type="arabicPeriod"/>
            </a:pPr>
            <a:r>
              <a:rPr lang="en"/>
              <a:t>Candide confirme son changement d'opinion; il conclut le conte avec: "Il faut cultiver notre jardin"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Les Thèmes Principals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Le péril des systèmes philosophique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La fallibilité des hommes sage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Le triomphe de l'empirisme sur les notions abstraites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Les avantages de la voie moyenne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L'insignifiance de l'homme, en comparison avec le Dieu (ou peut-être avec l'auteur, Voltaire)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317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 péril de les systèmes philosophique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967500" x="457200"/>
            <a:ext cy="4600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Pangloss est une parodie de quelques philosophes avec qui Voltaire était en désaccord.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Leibniz est évoqué spécifiquement.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Les personnages apprennent que la philosophe d'Optimisme est inutile, et que il n'y a pas seulement un système qui peut décrire tout.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