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fntdata" ContentType="application/x-fontdata"/>
  <Default Extension="wmf" ContentType="image/x-w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5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notesMasterIdLst>
    <p:notesMasterId r:id="rId2"/>
  </p:notesMasterIdLst>
  <p:sldIdLst>
    <p:sldId id="256" r:id="rId3"/>
    <p:sldId id="277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0" r:id="rId19"/>
    <p:sldId id="268" r:id="rId20"/>
  </p:sldIdLst>
  <p:sldSz cx="6858000" cy="9144000" type="screen4x3"/>
  <p:notesSz cx="6858000" cy="9296400"/>
  <p:embeddedFontLst>
    <p:embeddedFont>
      <p:font typeface="MT Extra" panose="05050102010205020202" pitchFamily="18" charset="2"/>
      <p:regular r:id="rId22"/>
    </p:embeddedFont>
  </p:embeddedFontLst>
  <p:custDataLst>
    <p:tags r:id="rId21"/>
  </p:custDataLst>
  <p:defaultTextStyle>
    <a:defPPr>
      <a:defRPr lang="en-US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tags" Target="tags/tag1.xml" /><Relationship Id="rId22" Type="http://schemas.openxmlformats.org/officeDocument/2006/relationships/font" Target="fonts/font1.fntdata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Relationship Id="rId2" Type="http://schemas.openxmlformats.org/officeDocument/2006/relationships/image" Target="../media/image2.wmf" /><Relationship Id="rId3" Type="http://schemas.openxmlformats.org/officeDocument/2006/relationships/image" Target="../media/image3.wmf" /><Relationship Id="rId4" Type="http://schemas.openxmlformats.org/officeDocument/2006/relationships/image" Target="../media/image4.wmf" /><Relationship Id="rId5" Type="http://schemas.openxmlformats.org/officeDocument/2006/relationships/image" Target="../media/image5.wmf" /><Relationship Id="rId6" Type="http://schemas.openxmlformats.org/officeDocument/2006/relationships/image" Target="../media/image7.wmf" /><Relationship Id="rId7" Type="http://schemas.openxmlformats.org/officeDocument/2006/relationships/image" Target="../media/image8.wmf" /><Relationship Id="rId8" Type="http://schemas.openxmlformats.org/officeDocument/2006/relationships/image" Target="../media/image9.wmf" /><Relationship Id="rId9" Type="http://schemas.openxmlformats.org/officeDocument/2006/relationships/image" Target="../media/image10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wmf" /><Relationship Id="rId2" Type="http://schemas.openxmlformats.org/officeDocument/2006/relationships/image" Target="../media/image45.wmf" /><Relationship Id="rId3" Type="http://schemas.openxmlformats.org/officeDocument/2006/relationships/image" Target="../media/image46.wmf" /><Relationship Id="rId4" Type="http://schemas.openxmlformats.org/officeDocument/2006/relationships/image" Target="../media/image47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wmf" /><Relationship Id="rId2" Type="http://schemas.openxmlformats.org/officeDocument/2006/relationships/image" Target="../media/image4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12.wmf" /><Relationship Id="rId3" Type="http://schemas.openxmlformats.org/officeDocument/2006/relationships/image" Target="../media/image13.wmf" /><Relationship Id="rId4" Type="http://schemas.openxmlformats.org/officeDocument/2006/relationships/image" Target="../media/image1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Relationship Id="rId2" Type="http://schemas.openxmlformats.org/officeDocument/2006/relationships/image" Target="../media/image17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wmf" /><Relationship Id="rId3" Type="http://schemas.openxmlformats.org/officeDocument/2006/relationships/image" Target="../media/image22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wmf" /><Relationship Id="rId4" Type="http://schemas.openxmlformats.org/officeDocument/2006/relationships/image" Target="../media/image26.wmf" /><Relationship Id="rId5" Type="http://schemas.openxmlformats.org/officeDocument/2006/relationships/image" Target="../media/image27.wmf" /><Relationship Id="rId6" Type="http://schemas.openxmlformats.org/officeDocument/2006/relationships/image" Target="../media/image28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2" Type="http://schemas.openxmlformats.org/officeDocument/2006/relationships/image" Target="../media/image30.wmf" /><Relationship Id="rId3" Type="http://schemas.openxmlformats.org/officeDocument/2006/relationships/image" Target="../media/image31.wmf" /><Relationship Id="rId4" Type="http://schemas.openxmlformats.org/officeDocument/2006/relationships/image" Target="../media/image32.wmf" /><Relationship Id="rId5" Type="http://schemas.openxmlformats.org/officeDocument/2006/relationships/image" Target="../media/image33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wmf" /><Relationship Id="rId2" Type="http://schemas.openxmlformats.org/officeDocument/2006/relationships/image" Target="../media/image35.wmf" /><Relationship Id="rId3" Type="http://schemas.openxmlformats.org/officeDocument/2006/relationships/image" Target="../media/image36.wmf" /><Relationship Id="rId4" Type="http://schemas.openxmlformats.org/officeDocument/2006/relationships/image" Target="../media/image37.wmf" /><Relationship Id="rId5" Type="http://schemas.openxmlformats.org/officeDocument/2006/relationships/image" Target="../media/image38.wmf" /><Relationship Id="rId6" Type="http://schemas.openxmlformats.org/officeDocument/2006/relationships/image" Target="../media/image39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Relationship Id="rId2" Type="http://schemas.openxmlformats.org/officeDocument/2006/relationships/image" Target="../media/image41.wmf" /><Relationship Id="rId3" Type="http://schemas.openxmlformats.org/officeDocument/2006/relationships/image" Target="../media/image42.wmf" /><Relationship Id="rId4" Type="http://schemas.openxmlformats.org/officeDocument/2006/relationships/image" Target="../media/image4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>
          <a:xfrm>
            <a:off x="514350" y="2840567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0" hangingPunct="0"/>
            <a:fld id="{93AE1883-0942-4AA3-9DB2-9C7C3A0314B1}" type="slidenum">
              <a:rPr sz="1400">
                <a:latin typeface="Times New Roman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0" hangingPunct="0"/>
            <a:fld id="{93AE1883-0942-4AA3-9DB2-9C7C3A0314B1}" type="slidenum">
              <a:rPr sz="1400">
                <a:latin typeface="Times New Roman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  <a:ea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>
            <a:spLocks noGrp="1"/>
          </p:cNvSpPr>
          <p:nvPr>
            <p:ph type="body" idx="1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>
            <a:spLocks noGrp="1"/>
          </p:cNvSpPr>
          <p:nvPr>
            <p:ph type="dt" sz="half" idx="2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10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  <p:sp>
        <p:nvSpPr>
          <p:cNvPr id="10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r" eaLnBrk="0" hangingPunct="0"/>
            <a:fld id="{1DCB9548-EE0C-40A1-9A47-FD6D2DF8A0CB}" type="slidenum">
              <a:rPr sz="1400">
                <a:latin typeface="Times New Roman" pitchFamily="18" charset="0"/>
              </a:rPr>
              <a:t>‹#›</a:t>
            </a:fld>
            <a:endParaRPr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dt="0"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Times New Roman" pitchFamily="18" charset="0"/>
          <a:ea typeface="Arial" pitchFamily="34" charset="0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Times New Roman" pitchFamily="18" charset="0"/>
          <a:ea typeface="Arial" pitchFamily="34" charset="0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Times New Roman" pitchFamily="18" charset="0"/>
          <a:ea typeface="Arial" pitchFamily="34" charset="0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Times New Roman" pitchFamily="18" charset="0"/>
          <a:ea typeface="Arial" pitchFamily="34" charset="0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Times New Roman" pitchFamily="18" charset="0"/>
          <a:ea typeface="Arial" pitchFamily="34" charset="0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000" b="0" i="0" u="none" baseline="0">
          <a:solidFill>
            <a:schemeClr val="tx1"/>
          </a:solidFill>
          <a:effectLst/>
          <a:latin typeface="Times New Roman" pitchFamily="18" charset="0"/>
          <a:ea typeface="Arial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4.bin" TargetMode="Internal" /><Relationship Id="rId11" Type="http://schemas.openxmlformats.org/officeDocument/2006/relationships/image" Target="../media/image27.wmf" /><Relationship Id="rId12" Type="http://schemas.openxmlformats.org/officeDocument/2006/relationships/oleObject" Target="../embeddings/oleObject25.bin" TargetMode="Internal" /><Relationship Id="rId13" Type="http://schemas.openxmlformats.org/officeDocument/2006/relationships/image" Target="../media/image28.wmf" /><Relationship Id="rId14" Type="http://schemas.openxmlformats.org/officeDocument/2006/relationships/vmlDrawing" Target="../drawings/vmlDrawing6.v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3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24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25.w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26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0.bin" TargetMode="Internal" /><Relationship Id="rId11" Type="http://schemas.openxmlformats.org/officeDocument/2006/relationships/image" Target="../media/image33.wmf" /><Relationship Id="rId12" Type="http://schemas.openxmlformats.org/officeDocument/2006/relationships/vmlDrawing" Target="../drawings/vmlDrawing7.v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29.w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30.wmf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31.wmf" /><Relationship Id="rId8" Type="http://schemas.openxmlformats.org/officeDocument/2006/relationships/oleObject" Target="../embeddings/oleObject29.bin" TargetMode="Internal" /><Relationship Id="rId9" Type="http://schemas.openxmlformats.org/officeDocument/2006/relationships/image" Target="../media/image32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5.bin" TargetMode="Internal" /><Relationship Id="rId11" Type="http://schemas.openxmlformats.org/officeDocument/2006/relationships/image" Target="../media/image38.wmf" /><Relationship Id="rId12" Type="http://schemas.openxmlformats.org/officeDocument/2006/relationships/oleObject" Target="../embeddings/oleObject36.bin" TargetMode="Internal" /><Relationship Id="rId13" Type="http://schemas.openxmlformats.org/officeDocument/2006/relationships/image" Target="../media/image39.wmf" /><Relationship Id="rId14" Type="http://schemas.openxmlformats.org/officeDocument/2006/relationships/vmlDrawing" Target="../drawings/vmlDrawing8.v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34.wmf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35.wmf" /><Relationship Id="rId6" Type="http://schemas.openxmlformats.org/officeDocument/2006/relationships/oleObject" Target="../embeddings/oleObject33.bin" TargetMode="Internal" /><Relationship Id="rId7" Type="http://schemas.openxmlformats.org/officeDocument/2006/relationships/image" Target="../media/image36.wmf" /><Relationship Id="rId8" Type="http://schemas.openxmlformats.org/officeDocument/2006/relationships/oleObject" Target="../embeddings/oleObject34.bin" TargetMode="Internal" /><Relationship Id="rId9" Type="http://schemas.openxmlformats.org/officeDocument/2006/relationships/image" Target="../media/image37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9.v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0.wmf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41.wmf" /><Relationship Id="rId6" Type="http://schemas.openxmlformats.org/officeDocument/2006/relationships/oleObject" Target="../embeddings/oleObject39.bin" TargetMode="Internal" /><Relationship Id="rId7" Type="http://schemas.openxmlformats.org/officeDocument/2006/relationships/image" Target="../media/image42.wmf" /><Relationship Id="rId8" Type="http://schemas.openxmlformats.org/officeDocument/2006/relationships/oleObject" Target="../embeddings/oleObject40.bin" TargetMode="Internal" /><Relationship Id="rId9" Type="http://schemas.openxmlformats.org/officeDocument/2006/relationships/image" Target="../media/image43.w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0.v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4.w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5.wmf" /><Relationship Id="rId6" Type="http://schemas.openxmlformats.org/officeDocument/2006/relationships/oleObject" Target="../embeddings/oleObject43.bin" TargetMode="Internal" /><Relationship Id="rId7" Type="http://schemas.openxmlformats.org/officeDocument/2006/relationships/image" Target="../media/image46.wmf" /><Relationship Id="rId8" Type="http://schemas.openxmlformats.org/officeDocument/2006/relationships/oleObject" Target="../embeddings/oleObject44.bin" TargetMode="Internal" /><Relationship Id="rId9" Type="http://schemas.openxmlformats.org/officeDocument/2006/relationships/image" Target="../media/image47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48.w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49.wmf" /><Relationship Id="rId6" Type="http://schemas.openxmlformats.org/officeDocument/2006/relationships/vmlDrawing" Target="../drawings/vmlDrawing11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5.wmf" /><Relationship Id="rId12" Type="http://schemas.openxmlformats.org/officeDocument/2006/relationships/image" Target="../media/image6.png" /><Relationship Id="rId13" Type="http://schemas.openxmlformats.org/officeDocument/2006/relationships/oleObject" Target="../embeddings/oleObject6.bin" TargetMode="Internal" /><Relationship Id="rId14" Type="http://schemas.openxmlformats.org/officeDocument/2006/relationships/image" Target="../media/image7.wmf" /><Relationship Id="rId15" Type="http://schemas.openxmlformats.org/officeDocument/2006/relationships/oleObject" Target="../embeddings/oleObject7.bin" TargetMode="Internal" /><Relationship Id="rId16" Type="http://schemas.openxmlformats.org/officeDocument/2006/relationships/image" Target="../media/image8.wmf" /><Relationship Id="rId17" Type="http://schemas.openxmlformats.org/officeDocument/2006/relationships/oleObject" Target="../embeddings/oleObject8.bin" TargetMode="Internal" /><Relationship Id="rId18" Type="http://schemas.openxmlformats.org/officeDocument/2006/relationships/image" Target="../media/image9.wmf" /><Relationship Id="rId19" Type="http://schemas.openxmlformats.org/officeDocument/2006/relationships/oleObject" Target="../embeddings/oleObject9.bin" TargetMode="Internal" /><Relationship Id="rId2" Type="http://schemas.openxmlformats.org/officeDocument/2006/relationships/oleObject" Target="../embeddings/oleObject1.bin" TargetMode="Internal" /><Relationship Id="rId20" Type="http://schemas.openxmlformats.org/officeDocument/2006/relationships/image" Target="../media/image10.wmf" /><Relationship Id="rId21" Type="http://schemas.openxmlformats.org/officeDocument/2006/relationships/vmlDrawing" Target="../drawings/vmlDrawing1.vml" /><Relationship Id="rId3" Type="http://schemas.openxmlformats.org/officeDocument/2006/relationships/image" Target="../media/image1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2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3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4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5.wmf" /><Relationship Id="rId11" Type="http://schemas.openxmlformats.org/officeDocument/2006/relationships/vmlDrawing" Target="../drawings/vmlDrawing2.v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1.wmf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12.wmf" /><Relationship Id="rId6" Type="http://schemas.openxmlformats.org/officeDocument/2006/relationships/oleObject" Target="../embeddings/oleObject12.bin" TargetMode="Internal" /><Relationship Id="rId7" Type="http://schemas.openxmlformats.org/officeDocument/2006/relationships/image" Target="../media/image13.wmf" /><Relationship Id="rId8" Type="http://schemas.openxmlformats.org/officeDocument/2006/relationships/image" Target="../media/image14.png" /><Relationship Id="rId9" Type="http://schemas.openxmlformats.org/officeDocument/2006/relationships/oleObject" Target="../embeddings/oleObject13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6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17.wmf" /><Relationship Id="rId6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19.wmf" /><Relationship Id="rId4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0.wmf" /><Relationship Id="rId4" Type="http://schemas.openxmlformats.org/officeDocument/2006/relationships/oleObject" Target="../embeddings/oleObject18.bin" TargetMode="Internal" /><Relationship Id="rId5" Type="http://schemas.openxmlformats.org/officeDocument/2006/relationships/image" Target="../media/image21.wmf" /><Relationship Id="rId6" Type="http://schemas.openxmlformats.org/officeDocument/2006/relationships/oleObject" Target="../embeddings/oleObject19.bin" TargetMode="Internal" /><Relationship Id="rId7" Type="http://schemas.openxmlformats.org/officeDocument/2006/relationships/image" Target="../media/image22.wmf" /><Relationship Id="rId8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0" name="NotDefined 2" title=""/>
          <p:cNvSpPr/>
          <p:nvPr>
            <p:ph type="ctrTitle"/>
          </p:nvPr>
        </p:nvSpPr>
        <p:spPr>
          <a:xfrm>
            <a:off x="666750" y="304800"/>
            <a:ext cx="5829300" cy="1371600"/>
          </a:xfrm>
          <a:noFill/>
          <a:ln>
            <a:noFill/>
            <a:miter lim="800000"/>
          </a:ln>
          <a:effectLst/>
        </p:spPr>
        <p:txBody>
          <a:bodyPr wrap="square"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  <a:ea typeface="Arial" pitchFamily="34" charset="0"/>
              </a:defRPr>
            </a:lvl1pPr>
          </a:lstStyle>
          <a:p>
            <a:pPr lvl="0"/>
            <a:r>
              <a:rPr sz="2400" b="1">
                <a:latin typeface="Arial" pitchFamily="34" charset="0"/>
              </a:rPr>
              <a:t>“What’s Wrong with Hartree-Fock?”</a:t>
            </a:r>
            <a:br>
              <a:rPr sz="2400" b="1">
                <a:latin typeface="Arial" pitchFamily="34" charset="0"/>
              </a:rPr>
            </a:br>
            <a:r>
              <a:rPr sz="1600" b="1">
                <a:latin typeface="Arial" pitchFamily="34" charset="0"/>
              </a:rPr>
              <a:t>-or-</a:t>
            </a:r>
            <a:br>
              <a:rPr sz="1600" b="1">
                <a:latin typeface="Arial" pitchFamily="34" charset="0"/>
              </a:rPr>
            </a:br>
            <a:r>
              <a:rPr sz="1600" b="1">
                <a:latin typeface="Arial" pitchFamily="34" charset="0"/>
              </a:rPr>
              <a:t>“Implementation of Analytic First-Derivatives for Explicity Correlated Gaussian Geminals:  Application to Hydrogen Molecule”</a:t>
            </a:r>
            <a:endParaRPr sz="1600" b="1">
              <a:latin typeface="Arial" pitchFamily="34" charset="0"/>
            </a:endParaRP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3276600" y="2209800"/>
            <a:ext cx="3390900" cy="1752600"/>
          </a:xfrm>
          <a:noFill/>
          <a:ln>
            <a:noFill/>
            <a:miter lim="800000"/>
          </a:ln>
          <a:effectLst/>
        </p:spPr>
        <p:txBody>
          <a:bodyPr wrap="square" lIns="92075" tIns="46038" rIns="92075" bIns="46038" anchor="t" anchorCtr="0">
            <a:noAutofit/>
          </a:bodyPr>
          <a:lstStyle>
            <a:lvl1pPr marL="342900" indent="-342900" algn="ct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1pPr>
            <a:lvl2pPr marL="742950" indent="-285750" algn="ct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2pPr>
            <a:lvl3pPr marL="1143000" indent="-228600" algn="ct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3pPr>
            <a:lvl4pPr marL="1600200" indent="-228600" algn="ct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4pPr>
            <a:lvl5pPr marL="2057400" indent="-228600" algn="ct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</a:defRPr>
            </a:lvl5pPr>
          </a:lstStyle>
          <a:p>
            <a:pPr lvl="0"/>
            <a:r>
              <a:rPr sz="1600" b="1">
                <a:latin typeface="Arial" pitchFamily="34" charset="0"/>
              </a:rPr>
              <a:t>Doug Gilmore</a:t>
            </a:r>
            <a:endParaRPr sz="1800" b="1">
              <a:latin typeface="Arial" pitchFamily="34" charset="0"/>
            </a:endParaRPr>
          </a:p>
          <a:p>
            <a:pPr lvl="0"/>
            <a:endParaRPr sz="600">
              <a:latin typeface="Arial" pitchFamily="34" charset="0"/>
            </a:endParaRPr>
          </a:p>
          <a:p>
            <a:pPr lvl="0"/>
            <a:r>
              <a:rPr sz="1800">
                <a:latin typeface="Arial" pitchFamily="34" charset="0"/>
              </a:rPr>
              <a:t>Adamowicz Research Group</a:t>
            </a:r>
            <a:endParaRPr sz="1800">
              <a:latin typeface="Arial" pitchFamily="34" charset="0"/>
            </a:endParaRPr>
          </a:p>
          <a:p>
            <a:pPr lvl="0"/>
            <a:r>
              <a:rPr sz="1600" i="1">
                <a:latin typeface="Arial" pitchFamily="34" charset="0"/>
              </a:rPr>
              <a:t>Physical Chemistry Division</a:t>
            </a:r>
            <a:endParaRPr sz="1600" i="1">
              <a:latin typeface="Arial" pitchFamily="34" charset="0"/>
            </a:endParaRPr>
          </a:p>
          <a:p>
            <a:pPr lvl="0"/>
            <a:r>
              <a:rPr sz="1600" i="1">
                <a:latin typeface="Arial" pitchFamily="34" charset="0"/>
              </a:rPr>
              <a:t>Department of Chemistry</a:t>
            </a:r>
            <a:endParaRPr sz="1600" i="1">
              <a:latin typeface="Arial" pitchFamily="34" charset="0"/>
            </a:endParaRPr>
          </a:p>
          <a:p>
            <a:pPr lvl="0"/>
            <a:r>
              <a:rPr sz="1600" i="1">
                <a:latin typeface="Arial" pitchFamily="34" charset="0"/>
              </a:rPr>
              <a:t>University of Arizona</a:t>
            </a:r>
            <a:endParaRPr sz="1600" i="1">
              <a:latin typeface="Arial" pitchFamily="34" charset="0"/>
            </a:endParaRPr>
          </a:p>
        </p:txBody>
      </p:sp>
      <p:sp>
        <p:nvSpPr>
          <p:cNvPr id="2052" name="Rectangle 4" title=""/>
          <p:cNvSpPr/>
          <p:nvPr/>
        </p:nvSpPr>
        <p:spPr>
          <a:xfrm>
            <a:off x="4251325" y="8809038"/>
            <a:ext cx="2571750" cy="2746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200" b="1"/>
              <a:t>Division Seminar:  Mon/01APR96</a:t>
            </a:r>
            <a:endParaRPr sz="1200" b="1"/>
          </a:p>
        </p:txBody>
      </p:sp>
      <p:sp>
        <p:nvSpPr>
          <p:cNvPr id="2053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054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1266" name="Rectangle 2" title=""/>
          <p:cNvSpPr/>
          <p:nvPr/>
        </p:nvSpPr>
        <p:spPr>
          <a:xfrm>
            <a:off x="365125" y="303213"/>
            <a:ext cx="1076325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Notation:</a:t>
            </a:r>
            <a:endParaRPr sz="1600" b="1" u="sng"/>
          </a:p>
        </p:txBody>
      </p:sp>
      <p:graphicFrame>
        <p:nvGraphicFramePr>
          <p:cNvPr id="11267" name="Object 3" title=""/>
          <p:cNvGraphicFramePr/>
          <p:nvPr/>
        </p:nvGraphicFramePr>
        <p:xfrm>
          <a:off x="409575" y="669925"/>
          <a:ext cx="2767013" cy="368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2" imgW="2767013" imgH="368300" progId="Equation.2">
                  <p:embed/>
                </p:oleObj>
              </mc:Choice>
              <mc:Fallback>
                <p:oleObj name="Equation" r:id="rId2" imgW="2767013" imgH="3683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575" y="669925"/>
                        <a:ext cx="2767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 title=""/>
          <p:cNvSpPr/>
          <p:nvPr/>
        </p:nvSpPr>
        <p:spPr>
          <a:xfrm>
            <a:off x="3336925" y="784225"/>
            <a:ext cx="3198813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…one-dimensional cartesian gaussian</a:t>
            </a:r>
            <a:endParaRPr sz="1400"/>
          </a:p>
        </p:txBody>
      </p:sp>
      <p:graphicFrame>
        <p:nvGraphicFramePr>
          <p:cNvPr id="11269" name="Object 5" title=""/>
          <p:cNvGraphicFramePr/>
          <p:nvPr/>
        </p:nvGraphicFramePr>
        <p:xfrm>
          <a:off x="385763" y="1162050"/>
          <a:ext cx="5243512" cy="287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4" imgW="5243512" imgH="287338" progId="Equation.2">
                  <p:embed/>
                </p:oleObj>
              </mc:Choice>
              <mc:Fallback>
                <p:oleObj name="Equation" r:id="rId4" imgW="5243512" imgH="287338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763" y="1162050"/>
                        <a:ext cx="52435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 title=""/>
          <p:cNvSpPr/>
          <p:nvPr/>
        </p:nvSpPr>
        <p:spPr>
          <a:xfrm>
            <a:off x="4098925" y="1393825"/>
            <a:ext cx="2487613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…general cartesian gaussian</a:t>
            </a:r>
            <a:endParaRPr sz="1400"/>
          </a:p>
        </p:txBody>
      </p:sp>
      <p:graphicFrame>
        <p:nvGraphicFramePr>
          <p:cNvPr id="11271" name="Object 7" title=""/>
          <p:cNvGraphicFramePr/>
          <p:nvPr/>
        </p:nvGraphicFramePr>
        <p:xfrm>
          <a:off x="357188" y="1827213"/>
          <a:ext cx="6170612" cy="280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6" imgW="6170612" imgH="280987" progId="Equation.2">
                  <p:embed/>
                </p:oleObj>
              </mc:Choice>
              <mc:Fallback>
                <p:oleObj name="Equation" r:id="rId6" imgW="6170612" imgH="280987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1827213"/>
                        <a:ext cx="61706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 title=""/>
          <p:cNvSpPr/>
          <p:nvPr/>
        </p:nvSpPr>
        <p:spPr>
          <a:xfrm>
            <a:off x="3184525" y="2155825"/>
            <a:ext cx="3365500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…for a cartesian gaussian geminal (GG)</a:t>
            </a:r>
            <a:endParaRPr sz="1400"/>
          </a:p>
        </p:txBody>
      </p:sp>
      <p:sp>
        <p:nvSpPr>
          <p:cNvPr id="11273" name="Rectangle 9" title=""/>
          <p:cNvSpPr/>
          <p:nvPr/>
        </p:nvSpPr>
        <p:spPr>
          <a:xfrm>
            <a:off x="212725" y="2765425"/>
            <a:ext cx="6430963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This last equation can be rewritten as a product of three one-dimensional GG’s:</a:t>
            </a:r>
            <a:endParaRPr sz="1400"/>
          </a:p>
        </p:txBody>
      </p:sp>
      <p:graphicFrame>
        <p:nvGraphicFramePr>
          <p:cNvPr id="11274" name="" title=""/>
          <p:cNvGraphicFramePr/>
          <p:nvPr/>
        </p:nvGraphicFramePr>
        <p:xfrm>
          <a:off x="320675" y="3048000"/>
          <a:ext cx="6253163" cy="28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8" imgW="6253163" imgH="288925" progId="Equation.2">
                  <p:embed/>
                </p:oleObj>
              </mc:Choice>
              <mc:Fallback>
                <p:oleObj name="Equation" r:id="rId8" imgW="6253163" imgH="28892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675" y="3048000"/>
                        <a:ext cx="62531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" title=""/>
          <p:cNvSpPr/>
          <p:nvPr/>
        </p:nvSpPr>
        <p:spPr>
          <a:xfrm>
            <a:off x="288925" y="5103813"/>
            <a:ext cx="4868863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Differentiation with respect to orbital exponents:</a:t>
            </a:r>
            <a:endParaRPr sz="1600" b="1" u="sng"/>
          </a:p>
        </p:txBody>
      </p:sp>
      <p:sp>
        <p:nvSpPr>
          <p:cNvPr id="11276" name="" title=""/>
          <p:cNvSpPr/>
          <p:nvPr/>
        </p:nvSpPr>
        <p:spPr>
          <a:xfrm>
            <a:off x="288925" y="3732213"/>
            <a:ext cx="1606550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DERIVATIVES:</a:t>
            </a:r>
            <a:endParaRPr sz="1600" b="1" u="sng"/>
          </a:p>
        </p:txBody>
      </p:sp>
      <p:sp>
        <p:nvSpPr>
          <p:cNvPr id="11277" name="" title=""/>
          <p:cNvSpPr/>
          <p:nvPr/>
        </p:nvSpPr>
        <p:spPr>
          <a:xfrm>
            <a:off x="288925" y="4060825"/>
            <a:ext cx="6470650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Rigorous analytic derivatives are provided-- however, it should be noted that the</a:t>
            </a:r>
            <a:endParaRPr sz="1400"/>
          </a:p>
          <a:p>
            <a:pPr lvl="0" eaLnBrk="0" hangingPunct="0"/>
            <a:r>
              <a:rPr sz="1400"/>
              <a:t>results reported were obtained via the more situationally expedient method of </a:t>
            </a:r>
            <a:endParaRPr sz="1400"/>
          </a:p>
          <a:p>
            <a:pPr lvl="0" eaLnBrk="0" hangingPunct="0"/>
            <a:r>
              <a:rPr sz="1400"/>
              <a:t>direct analytic differentiation of the fortran code with the aid of Mathematica.</a:t>
            </a:r>
            <a:endParaRPr sz="1400"/>
          </a:p>
        </p:txBody>
      </p:sp>
      <p:graphicFrame>
        <p:nvGraphicFramePr>
          <p:cNvPr id="11278" name="" title=""/>
          <p:cNvGraphicFramePr/>
          <p:nvPr/>
        </p:nvGraphicFramePr>
        <p:xfrm>
          <a:off x="249238" y="5432425"/>
          <a:ext cx="6178550" cy="1300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10" imgW="6178550" imgH="1300163" progId="Equation.2">
                  <p:embed/>
                </p:oleObj>
              </mc:Choice>
              <mc:Fallback>
                <p:oleObj name="Equation" r:id="rId10" imgW="6178550" imgH="1300163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238" y="5432425"/>
                        <a:ext cx="617855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" title=""/>
          <p:cNvSpPr/>
          <p:nvPr/>
        </p:nvSpPr>
        <p:spPr>
          <a:xfrm>
            <a:off x="288925" y="6932613"/>
            <a:ext cx="5299075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Differentiation with respect to correlation exponents:</a:t>
            </a:r>
            <a:endParaRPr sz="1600" b="1" u="sng"/>
          </a:p>
        </p:txBody>
      </p:sp>
      <p:graphicFrame>
        <p:nvGraphicFramePr>
          <p:cNvPr id="11280" name="Object 10" title=""/>
          <p:cNvGraphicFramePr/>
          <p:nvPr/>
        </p:nvGraphicFramePr>
        <p:xfrm>
          <a:off x="1181100" y="7315200"/>
          <a:ext cx="4437063" cy="40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Equation" r:id="rId12" imgW="4437063" imgH="401638" progId="Equation.2">
                  <p:embed/>
                </p:oleObj>
              </mc:Choice>
              <mc:Fallback>
                <p:oleObj name="Equation" r:id="rId12" imgW="4437063" imgH="401638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1100" y="7315200"/>
                        <a:ext cx="44370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1" title=""/>
          <p:cNvSpPr/>
          <p:nvPr/>
        </p:nvSpPr>
        <p:spPr>
          <a:xfrm>
            <a:off x="288925" y="8023225"/>
            <a:ext cx="6005513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…and slightly more complicated when replacing the right-hand side by the</a:t>
            </a:r>
            <a:endParaRPr sz="1400"/>
          </a:p>
          <a:p>
            <a:pPr lvl="0" eaLnBrk="0" hangingPunct="0"/>
            <a:r>
              <a:rPr sz="1400"/>
              <a:t>appropriate combination of cartesian gaussians...</a:t>
            </a:r>
            <a:endParaRPr sz="1400"/>
          </a:p>
        </p:txBody>
      </p:sp>
      <p:sp>
        <p:nvSpPr>
          <p:cNvPr id="1128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8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2290" name="Rectangle 2" title=""/>
          <p:cNvSpPr/>
          <p:nvPr/>
        </p:nvSpPr>
        <p:spPr>
          <a:xfrm>
            <a:off x="441325" y="327025"/>
            <a:ext cx="507523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We can rewrite                         as a sum of two gaussians...</a:t>
            </a:r>
            <a:endParaRPr sz="1400" b="1"/>
          </a:p>
        </p:txBody>
      </p:sp>
      <p:graphicFrame>
        <p:nvGraphicFramePr>
          <p:cNvPr id="12291" name="Object 3" title=""/>
          <p:cNvGraphicFramePr/>
          <p:nvPr/>
        </p:nvGraphicFramePr>
        <p:xfrm>
          <a:off x="1906588" y="319088"/>
          <a:ext cx="1044575" cy="257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2" imgW="1044575" imgH="257175" progId="Equation.2">
                  <p:embed/>
                </p:oleObj>
              </mc:Choice>
              <mc:Fallback>
                <p:oleObj name="Equation" r:id="rId2" imgW="1044575" imgH="2571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6588" y="319088"/>
                        <a:ext cx="10445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 title=""/>
          <p:cNvGraphicFramePr/>
          <p:nvPr/>
        </p:nvGraphicFramePr>
        <p:xfrm>
          <a:off x="3092450" y="623888"/>
          <a:ext cx="3540125" cy="280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4" imgW="3540125" imgH="280987" progId="Equation.2">
                  <p:embed/>
                </p:oleObj>
              </mc:Choice>
              <mc:Fallback>
                <p:oleObj name="Equation" r:id="rId4" imgW="3540125" imgH="280987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2450" y="623888"/>
                        <a:ext cx="354012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 title=""/>
          <p:cNvSpPr/>
          <p:nvPr/>
        </p:nvSpPr>
        <p:spPr>
          <a:xfrm>
            <a:off x="517525" y="1241425"/>
            <a:ext cx="5975350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Multiple application of this expansion to the derivative with respect to the</a:t>
            </a:r>
            <a:endParaRPr sz="1400"/>
          </a:p>
          <a:p>
            <a:pPr lvl="0" eaLnBrk="0" hangingPunct="0"/>
            <a:r>
              <a:rPr sz="1400"/>
              <a:t>correlation exponents leads to the following… (for breivity, only part of the</a:t>
            </a:r>
            <a:endParaRPr sz="1400"/>
          </a:p>
          <a:p>
            <a:pPr lvl="0" eaLnBrk="0" hangingPunct="0"/>
            <a:r>
              <a:rPr sz="1400"/>
              <a:t>expression is presented.  The rest can be easily generate)</a:t>
            </a:r>
            <a:endParaRPr sz="1400"/>
          </a:p>
        </p:txBody>
      </p:sp>
      <p:graphicFrame>
        <p:nvGraphicFramePr>
          <p:cNvPr id="12294" name="Object 6" title=""/>
          <p:cNvGraphicFramePr/>
          <p:nvPr/>
        </p:nvGraphicFramePr>
        <p:xfrm>
          <a:off x="1079500" y="1962150"/>
          <a:ext cx="4803775" cy="170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6" imgW="4803775" imgH="1704975" progId="Equation.2">
                  <p:embed/>
                </p:oleObj>
              </mc:Choice>
              <mc:Fallback>
                <p:oleObj name="Equation" r:id="rId6" imgW="4803775" imgH="17049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9500" y="1962150"/>
                        <a:ext cx="480377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 title=""/>
          <p:cNvSpPr/>
          <p:nvPr/>
        </p:nvSpPr>
        <p:spPr>
          <a:xfrm>
            <a:off x="288925" y="4570413"/>
            <a:ext cx="4576763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Differentiation with respect to orbital centers:</a:t>
            </a:r>
            <a:endParaRPr sz="1600" b="1" u="sng"/>
          </a:p>
        </p:txBody>
      </p:sp>
      <p:sp>
        <p:nvSpPr>
          <p:cNvPr id="12296" name="Rectangle 8" title=""/>
          <p:cNvSpPr/>
          <p:nvPr/>
        </p:nvSpPr>
        <p:spPr>
          <a:xfrm>
            <a:off x="288925" y="3960813"/>
            <a:ext cx="5005388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Differentiation with respect to linear coefficients...</a:t>
            </a:r>
            <a:endParaRPr sz="1600" b="1" u="sng"/>
          </a:p>
        </p:txBody>
      </p:sp>
      <p:graphicFrame>
        <p:nvGraphicFramePr>
          <p:cNvPr id="12297" name="Object 9" title=""/>
          <p:cNvGraphicFramePr/>
          <p:nvPr/>
        </p:nvGraphicFramePr>
        <p:xfrm>
          <a:off x="514350" y="4922838"/>
          <a:ext cx="5608638" cy="91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8" imgW="5608638" imgH="911225" progId="Equation.2">
                  <p:embed/>
                </p:oleObj>
              </mc:Choice>
              <mc:Fallback>
                <p:oleObj name="Equation" r:id="rId8" imgW="5608638" imgH="91122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350" y="4922838"/>
                        <a:ext cx="56086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" title=""/>
          <p:cNvSpPr/>
          <p:nvPr/>
        </p:nvSpPr>
        <p:spPr>
          <a:xfrm>
            <a:off x="288925" y="6399213"/>
            <a:ext cx="2205038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Notation continued...</a:t>
            </a:r>
            <a:endParaRPr sz="1600" b="1" u="sng"/>
          </a:p>
        </p:txBody>
      </p:sp>
      <p:graphicFrame>
        <p:nvGraphicFramePr>
          <p:cNvPr id="12299" name="" title=""/>
          <p:cNvGraphicFramePr/>
          <p:nvPr/>
        </p:nvGraphicFramePr>
        <p:xfrm>
          <a:off x="407988" y="6796088"/>
          <a:ext cx="1298575" cy="40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10" imgW="1298575" imgH="409575" progId="Equation.2">
                  <p:embed/>
                </p:oleObj>
              </mc:Choice>
              <mc:Fallback>
                <p:oleObj name="Equation" r:id="rId10" imgW="1298575" imgH="4095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988" y="6796088"/>
                        <a:ext cx="1298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" title=""/>
          <p:cNvSpPr/>
          <p:nvPr/>
        </p:nvSpPr>
        <p:spPr>
          <a:xfrm>
            <a:off x="1812925" y="6880225"/>
            <a:ext cx="4729163" cy="669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 eaLnBrk="0" hangingPunct="0"/>
            <a:r>
              <a:rPr sz="1400"/>
              <a:t>…this will represent the common center of two gaussians.</a:t>
            </a:r>
            <a:endParaRPr sz="1400"/>
          </a:p>
          <a:p>
            <a:pPr lvl="0" algn="ctr" eaLnBrk="0" hangingPunct="0"/>
            <a:r>
              <a:rPr sz="1200"/>
              <a:t>This becomes helpful in the reduction of the six-dimensional</a:t>
            </a:r>
            <a:endParaRPr sz="1200"/>
          </a:p>
          <a:p>
            <a:pPr lvl="0" algn="ctr" eaLnBrk="0" hangingPunct="0"/>
            <a:r>
              <a:rPr sz="1200"/>
              <a:t>overlap integral to the simpler three-dimensional form.</a:t>
            </a:r>
            <a:endParaRPr sz="1200"/>
          </a:p>
        </p:txBody>
      </p:sp>
      <p:sp>
        <p:nvSpPr>
          <p:cNvPr id="12301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2302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3314" name="Rectangle 2" title=""/>
          <p:cNvSpPr/>
          <p:nvPr/>
        </p:nvSpPr>
        <p:spPr>
          <a:xfrm>
            <a:off x="212725" y="327025"/>
            <a:ext cx="5045075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product of two gaussians can now be expressed as...</a:t>
            </a:r>
            <a:endParaRPr sz="1400" b="1"/>
          </a:p>
        </p:txBody>
      </p:sp>
      <p:graphicFrame>
        <p:nvGraphicFramePr>
          <p:cNvPr id="13315" name="Object 3" title=""/>
          <p:cNvGraphicFramePr/>
          <p:nvPr/>
        </p:nvGraphicFramePr>
        <p:xfrm>
          <a:off x="1639888" y="617538"/>
          <a:ext cx="3711575" cy="727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2" imgW="3711575" imgH="727075" progId="Equation.2">
                  <p:embed/>
                </p:oleObj>
              </mc:Choice>
              <mc:Fallback>
                <p:oleObj name="Equation" r:id="rId2" imgW="3711575" imgH="7270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9888" y="617538"/>
                        <a:ext cx="37115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 title=""/>
          <p:cNvSpPr/>
          <p:nvPr/>
        </p:nvSpPr>
        <p:spPr>
          <a:xfrm>
            <a:off x="288925" y="1470025"/>
            <a:ext cx="6253163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For general cartesian gaussians, we can expand the polynomial of the coord-</a:t>
            </a:r>
            <a:endParaRPr sz="1400"/>
          </a:p>
          <a:p>
            <a:pPr lvl="0" eaLnBrk="0" hangingPunct="0"/>
            <a:r>
              <a:rPr sz="1400"/>
              <a:t>inates and the centers with respect to the common centers...</a:t>
            </a:r>
            <a:endParaRPr sz="1400"/>
          </a:p>
        </p:txBody>
      </p:sp>
      <p:graphicFrame>
        <p:nvGraphicFramePr>
          <p:cNvPr id="13317" name="Object 5" title=""/>
          <p:cNvGraphicFramePr/>
          <p:nvPr/>
        </p:nvGraphicFramePr>
        <p:xfrm>
          <a:off x="1316038" y="2035175"/>
          <a:ext cx="4322762" cy="1320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4" imgW="4322762" imgH="1320800" progId="Equation.2">
                  <p:embed/>
                </p:oleObj>
              </mc:Choice>
              <mc:Fallback>
                <p:oleObj name="Equation" r:id="rId4" imgW="4322762" imgH="13208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038" y="2035175"/>
                        <a:ext cx="4322762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 title=""/>
          <p:cNvSpPr/>
          <p:nvPr/>
        </p:nvSpPr>
        <p:spPr>
          <a:xfrm>
            <a:off x="288925" y="3527425"/>
            <a:ext cx="3079750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The final product takes on the form...</a:t>
            </a:r>
            <a:endParaRPr sz="1400"/>
          </a:p>
        </p:txBody>
      </p:sp>
      <p:graphicFrame>
        <p:nvGraphicFramePr>
          <p:cNvPr id="13319" name="Object 7" title=""/>
          <p:cNvGraphicFramePr/>
          <p:nvPr/>
        </p:nvGraphicFramePr>
        <p:xfrm>
          <a:off x="914400" y="3786188"/>
          <a:ext cx="5029200" cy="560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6" imgW="5029200" imgH="560387" progId="Equation.2">
                  <p:embed/>
                </p:oleObj>
              </mc:Choice>
              <mc:Fallback>
                <p:oleObj name="Equation" r:id="rId6" imgW="5029200" imgH="560387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786188"/>
                        <a:ext cx="50292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 title=""/>
          <p:cNvSpPr/>
          <p:nvPr/>
        </p:nvSpPr>
        <p:spPr>
          <a:xfrm>
            <a:off x="441325" y="5737225"/>
            <a:ext cx="6053138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overlap matrix and the hamiltonian matrix have to be setup in the</a:t>
            </a:r>
            <a:endParaRPr sz="1400" b="1"/>
          </a:p>
          <a:p>
            <a:pPr lvl="0" eaLnBrk="0" hangingPunct="0"/>
            <a:r>
              <a:rPr sz="1400" b="1"/>
              <a:t>usual way...</a:t>
            </a:r>
            <a:endParaRPr sz="1400" b="1"/>
          </a:p>
        </p:txBody>
      </p:sp>
      <p:graphicFrame>
        <p:nvGraphicFramePr>
          <p:cNvPr id="13321" name="Object 9" title=""/>
          <p:cNvGraphicFramePr/>
          <p:nvPr/>
        </p:nvGraphicFramePr>
        <p:xfrm>
          <a:off x="1023938" y="6243638"/>
          <a:ext cx="4995862" cy="307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Equation" r:id="rId8" imgW="4995862" imgH="307975" progId="Equation.2">
                  <p:embed/>
                </p:oleObj>
              </mc:Choice>
              <mc:Fallback>
                <p:oleObj name="Equation" r:id="rId8" imgW="4995862" imgH="3079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3938" y="6243638"/>
                        <a:ext cx="499586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" title=""/>
          <p:cNvSpPr/>
          <p:nvPr/>
        </p:nvSpPr>
        <p:spPr>
          <a:xfrm>
            <a:off x="441325" y="4518025"/>
            <a:ext cx="6013450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Normalization of the wavefunctions is incorporated in the calculation</a:t>
            </a:r>
            <a:endParaRPr sz="1400" b="1"/>
          </a:p>
          <a:p>
            <a:pPr lvl="0" eaLnBrk="0" hangingPunct="0"/>
            <a:r>
              <a:rPr sz="1400" b="1"/>
              <a:t>of the S matrix in the following fashion...</a:t>
            </a:r>
            <a:endParaRPr sz="1400" b="1"/>
          </a:p>
        </p:txBody>
      </p:sp>
      <p:graphicFrame>
        <p:nvGraphicFramePr>
          <p:cNvPr id="13323" name="" title=""/>
          <p:cNvGraphicFramePr/>
          <p:nvPr/>
        </p:nvGraphicFramePr>
        <p:xfrm>
          <a:off x="4414838" y="4846638"/>
          <a:ext cx="1681162" cy="715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Equation" r:id="rId10" imgW="1681162" imgH="715962" progId="Equation.2">
                  <p:embed/>
                </p:oleObj>
              </mc:Choice>
              <mc:Fallback>
                <p:oleObj name="Equation" r:id="rId10" imgW="1681162" imgH="7159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4838" y="4846638"/>
                        <a:ext cx="168116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" title=""/>
          <p:cNvSpPr/>
          <p:nvPr/>
        </p:nvSpPr>
        <p:spPr>
          <a:xfrm>
            <a:off x="441325" y="6804025"/>
            <a:ext cx="6291263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…this six-dimensional integral is easily reduced to a three-dimensional</a:t>
            </a:r>
            <a:endParaRPr sz="1400" b="1"/>
          </a:p>
          <a:p>
            <a:pPr lvl="0" eaLnBrk="0" hangingPunct="0"/>
            <a:r>
              <a:rPr sz="1400" b="1"/>
              <a:t>integral and is subsequently expressed as a ratio of mixed determinants</a:t>
            </a:r>
            <a:endParaRPr sz="1400" b="1"/>
          </a:p>
          <a:p>
            <a:pPr lvl="0" eaLnBrk="0" hangingPunct="0"/>
            <a:r>
              <a:rPr sz="1400" b="1"/>
              <a:t>and pure determinants multiplied by an exponential...</a:t>
            </a:r>
            <a:endParaRPr sz="1400" b="1"/>
          </a:p>
        </p:txBody>
      </p:sp>
      <p:graphicFrame>
        <p:nvGraphicFramePr>
          <p:cNvPr id="13325" name="" title=""/>
          <p:cNvGraphicFramePr/>
          <p:nvPr/>
        </p:nvGraphicFramePr>
        <p:xfrm>
          <a:off x="2157413" y="7564438"/>
          <a:ext cx="2484437" cy="819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Equation" r:id="rId12" imgW="2484437" imgH="819150" progId="Equation.2">
                  <p:embed/>
                </p:oleObj>
              </mc:Choice>
              <mc:Fallback>
                <p:oleObj name="Equation" r:id="rId12" imgW="2484437" imgH="81915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57413" y="7564438"/>
                        <a:ext cx="2484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3327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4338" name="Rectangle 2" title=""/>
          <p:cNvSpPr/>
          <p:nvPr/>
        </p:nvSpPr>
        <p:spPr>
          <a:xfrm>
            <a:off x="288925" y="327025"/>
            <a:ext cx="5894388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Additionally, as with the rest of the molecular integrals, a symmetry</a:t>
            </a:r>
            <a:endParaRPr sz="1400" b="1"/>
          </a:p>
          <a:p>
            <a:pPr lvl="0" eaLnBrk="0" hangingPunct="0"/>
            <a:r>
              <a:rPr sz="1400" b="1"/>
              <a:t>projector is applied to the ket….</a:t>
            </a:r>
            <a:endParaRPr sz="1400" b="1"/>
          </a:p>
        </p:txBody>
      </p:sp>
      <p:graphicFrame>
        <p:nvGraphicFramePr>
          <p:cNvPr id="14339" name="Object 3" title=""/>
          <p:cNvGraphicFramePr/>
          <p:nvPr/>
        </p:nvGraphicFramePr>
        <p:xfrm>
          <a:off x="2103438" y="750888"/>
          <a:ext cx="2773362" cy="392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Equation" r:id="rId2" imgW="2773362" imgH="392112" progId="Equation.2">
                  <p:embed/>
                </p:oleObj>
              </mc:Choice>
              <mc:Fallback>
                <p:oleObj name="Equation" r:id="rId2" imgW="2773362" imgH="39211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3438" y="750888"/>
                        <a:ext cx="27733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 title=""/>
          <p:cNvGraphicFramePr/>
          <p:nvPr/>
        </p:nvGraphicFramePr>
        <p:xfrm>
          <a:off x="628650" y="2130425"/>
          <a:ext cx="5462588" cy="744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4" imgW="5462588" imgH="744538" progId="Equation.2">
                  <p:embed/>
                </p:oleObj>
              </mc:Choice>
              <mc:Fallback>
                <p:oleObj name="Equation" r:id="rId4" imgW="5462588" imgH="744538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" y="2130425"/>
                        <a:ext cx="54625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 title=""/>
          <p:cNvSpPr/>
          <p:nvPr/>
        </p:nvSpPr>
        <p:spPr>
          <a:xfrm>
            <a:off x="365125" y="1546225"/>
            <a:ext cx="6024563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In general, the derivatives of the molecular integrals are calculated in</a:t>
            </a:r>
            <a:endParaRPr sz="1400" b="1"/>
          </a:p>
          <a:p>
            <a:pPr lvl="0" eaLnBrk="0" hangingPunct="0"/>
            <a:r>
              <a:rPr sz="1400" b="1"/>
              <a:t>the following manner...</a:t>
            </a:r>
            <a:endParaRPr sz="1400" b="1"/>
          </a:p>
        </p:txBody>
      </p:sp>
      <p:sp>
        <p:nvSpPr>
          <p:cNvPr id="14342" name="Rectangle 6" title=""/>
          <p:cNvSpPr/>
          <p:nvPr/>
        </p:nvSpPr>
        <p:spPr>
          <a:xfrm>
            <a:off x="288925" y="3070225"/>
            <a:ext cx="6378575" cy="15811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…this procedure can be applied to the overlap integral, nuclear attraction</a:t>
            </a:r>
            <a:endParaRPr sz="1400" b="1"/>
          </a:p>
          <a:p>
            <a:pPr lvl="0" eaLnBrk="0" hangingPunct="0"/>
            <a:r>
              <a:rPr sz="1400" b="1"/>
              <a:t>integral, and the electron repulsion integral.  It cannot; however, be</a:t>
            </a:r>
            <a:endParaRPr sz="1400" b="1"/>
          </a:p>
          <a:p>
            <a:pPr lvl="0" eaLnBrk="0" hangingPunct="0"/>
            <a:r>
              <a:rPr sz="1400" b="1"/>
              <a:t>applied directly to the kinetic energy integral.  The kinetic energy integral</a:t>
            </a:r>
            <a:endParaRPr sz="1400" b="1"/>
          </a:p>
          <a:p>
            <a:pPr lvl="0" eaLnBrk="0" hangingPunct="0"/>
            <a:r>
              <a:rPr sz="1400" b="1"/>
              <a:t>must first be expressed in terms of the overlap integrals and then the</a:t>
            </a:r>
            <a:endParaRPr sz="1400" b="1"/>
          </a:p>
          <a:p>
            <a:pPr lvl="0" eaLnBrk="0" hangingPunct="0"/>
            <a:r>
              <a:rPr sz="1400" b="1"/>
              <a:t>above procedure can be implemented.  The derivative of the nuclear-</a:t>
            </a:r>
            <a:endParaRPr sz="1400" b="1"/>
          </a:p>
          <a:p>
            <a:pPr lvl="0" eaLnBrk="0" hangingPunct="0"/>
            <a:r>
              <a:rPr sz="1400" b="1"/>
              <a:t>nuclear repulsion integral is zero in that we are utilizing the Born-Oppen-</a:t>
            </a:r>
            <a:endParaRPr sz="1400" b="1"/>
          </a:p>
          <a:p>
            <a:pPr lvl="0" eaLnBrk="0" hangingPunct="0"/>
            <a:r>
              <a:rPr sz="1400" b="1"/>
              <a:t>heimer approximation.</a:t>
            </a:r>
            <a:endParaRPr sz="1400" b="1"/>
          </a:p>
        </p:txBody>
      </p:sp>
      <p:sp>
        <p:nvSpPr>
          <p:cNvPr id="14343" name="Rectangle 7" title=""/>
          <p:cNvSpPr/>
          <p:nvPr/>
        </p:nvSpPr>
        <p:spPr>
          <a:xfrm>
            <a:off x="288925" y="4799013"/>
            <a:ext cx="2216150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The Overlap Integral:</a:t>
            </a:r>
            <a:endParaRPr sz="1600" b="1" u="sng"/>
          </a:p>
        </p:txBody>
      </p:sp>
      <p:sp>
        <p:nvSpPr>
          <p:cNvPr id="14344" name="Rectangle 8" title=""/>
          <p:cNvSpPr/>
          <p:nvPr/>
        </p:nvSpPr>
        <p:spPr>
          <a:xfrm>
            <a:off x="365125" y="5127625"/>
            <a:ext cx="6281738" cy="9429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The overlap integral for gaussians can be expressed as a product of</a:t>
            </a:r>
            <a:endParaRPr sz="1400"/>
          </a:p>
          <a:p>
            <a:pPr lvl="0" eaLnBrk="0" hangingPunct="0"/>
            <a:r>
              <a:rPr sz="1400"/>
              <a:t>three one-dimensional integrals.  For the ground-state of molecular hydrogen,</a:t>
            </a:r>
            <a:endParaRPr sz="1400"/>
          </a:p>
          <a:p>
            <a:pPr lvl="0" eaLnBrk="0" hangingPunct="0"/>
            <a:r>
              <a:rPr sz="1400"/>
              <a:t>we are only concerned with the spherically symmetric part of the integral.</a:t>
            </a:r>
            <a:endParaRPr sz="1400"/>
          </a:p>
          <a:p>
            <a:pPr lvl="0" eaLnBrk="0" hangingPunct="0"/>
            <a:r>
              <a:rPr sz="1400"/>
              <a:t>Using the relations for derivatives of GG’s presented previously we have...</a:t>
            </a:r>
            <a:endParaRPr sz="1400"/>
          </a:p>
        </p:txBody>
      </p:sp>
      <p:graphicFrame>
        <p:nvGraphicFramePr>
          <p:cNvPr id="14345" name="Object 9" title=""/>
          <p:cNvGraphicFramePr/>
          <p:nvPr/>
        </p:nvGraphicFramePr>
        <p:xfrm>
          <a:off x="1290638" y="6078538"/>
          <a:ext cx="4271962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Equation" r:id="rId6" imgW="4271962" imgH="1089025" progId="Equation.2">
                  <p:embed/>
                </p:oleObj>
              </mc:Choice>
              <mc:Fallback>
                <p:oleObj name="Equation" r:id="rId6" imgW="4271962" imgH="108902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638" y="6078538"/>
                        <a:ext cx="4271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" title=""/>
          <p:cNvGraphicFramePr/>
          <p:nvPr/>
        </p:nvGraphicFramePr>
        <p:xfrm>
          <a:off x="171450" y="7229475"/>
          <a:ext cx="6502400" cy="1520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Equation" r:id="rId8" imgW="6502400" imgH="1520825" progId="Equation.2">
                  <p:embed/>
                </p:oleObj>
              </mc:Choice>
              <mc:Fallback>
                <p:oleObj name="Equation" r:id="rId8" imgW="6502400" imgH="152082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450" y="7229475"/>
                        <a:ext cx="65024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4348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graphicFrame>
        <p:nvGraphicFramePr>
          <p:cNvPr id="15362" name="Object 2" title=""/>
          <p:cNvGraphicFramePr/>
          <p:nvPr/>
        </p:nvGraphicFramePr>
        <p:xfrm>
          <a:off x="500063" y="571500"/>
          <a:ext cx="5837237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Equation" r:id="rId2" imgW="5837237" imgH="501650" progId="Equation.2">
                  <p:embed/>
                </p:oleObj>
              </mc:Choice>
              <mc:Fallback>
                <p:oleObj name="Equation" r:id="rId2" imgW="5837237" imgH="50165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063" y="571500"/>
                        <a:ext cx="58372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 title=""/>
          <p:cNvSpPr/>
          <p:nvPr/>
        </p:nvSpPr>
        <p:spPr>
          <a:xfrm>
            <a:off x="593725" y="1470025"/>
            <a:ext cx="5695950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gradient of the energy functional is compiled in the following</a:t>
            </a:r>
            <a:endParaRPr sz="1400" b="1"/>
          </a:p>
          <a:p>
            <a:pPr lvl="0" eaLnBrk="0" hangingPunct="0"/>
            <a:r>
              <a:rPr sz="1400" b="1"/>
              <a:t>manner...</a:t>
            </a:r>
            <a:endParaRPr sz="1400" b="1"/>
          </a:p>
        </p:txBody>
      </p:sp>
      <p:graphicFrame>
        <p:nvGraphicFramePr>
          <p:cNvPr id="15364" name="Object 4" title=""/>
          <p:cNvGraphicFramePr/>
          <p:nvPr/>
        </p:nvGraphicFramePr>
        <p:xfrm>
          <a:off x="998538" y="1989138"/>
          <a:ext cx="4689475" cy="422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Equation" r:id="rId4" imgW="4689475" imgH="422275" progId="Equation.2">
                  <p:embed/>
                </p:oleObj>
              </mc:Choice>
              <mc:Fallback>
                <p:oleObj name="Equation" r:id="rId4" imgW="4689475" imgH="4222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538" y="1989138"/>
                        <a:ext cx="4689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 title=""/>
          <p:cNvSpPr/>
          <p:nvPr/>
        </p:nvSpPr>
        <p:spPr>
          <a:xfrm>
            <a:off x="517525" y="2765425"/>
            <a:ext cx="5540375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This is a sparse-matrix representation which can be densified...</a:t>
            </a:r>
            <a:endParaRPr sz="1400" b="1"/>
          </a:p>
        </p:txBody>
      </p:sp>
      <p:graphicFrame>
        <p:nvGraphicFramePr>
          <p:cNvPr id="15366" name="Object 6" title=""/>
          <p:cNvGraphicFramePr/>
          <p:nvPr/>
        </p:nvGraphicFramePr>
        <p:xfrm>
          <a:off x="592138" y="3222625"/>
          <a:ext cx="5645150" cy="1450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Equation" r:id="rId6" imgW="5645150" imgH="1450975" progId="Equation.2">
                  <p:embed/>
                </p:oleObj>
              </mc:Choice>
              <mc:Fallback>
                <p:oleObj name="Equation" r:id="rId6" imgW="5645150" imgH="14509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138" y="3222625"/>
                        <a:ext cx="56451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 title=""/>
          <p:cNvSpPr/>
          <p:nvPr/>
        </p:nvSpPr>
        <p:spPr>
          <a:xfrm>
            <a:off x="517525" y="5127625"/>
            <a:ext cx="4906963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gradient of the energy can now be represented by...</a:t>
            </a:r>
            <a:endParaRPr sz="1400" b="1"/>
          </a:p>
        </p:txBody>
      </p:sp>
      <p:graphicFrame>
        <p:nvGraphicFramePr>
          <p:cNvPr id="15368" name="Object 8" title=""/>
          <p:cNvGraphicFramePr/>
          <p:nvPr/>
        </p:nvGraphicFramePr>
        <p:xfrm>
          <a:off x="2840038" y="5487988"/>
          <a:ext cx="1006475" cy="434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Equation" r:id="rId8" imgW="1006475" imgH="434975" progId="Equation.2">
                  <p:embed/>
                </p:oleObj>
              </mc:Choice>
              <mc:Fallback>
                <p:oleObj name="Equation" r:id="rId8" imgW="1006475" imgH="4349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0038" y="5487988"/>
                        <a:ext cx="1006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 title=""/>
          <p:cNvSpPr/>
          <p:nvPr/>
        </p:nvSpPr>
        <p:spPr>
          <a:xfrm>
            <a:off x="1127125" y="7519988"/>
            <a:ext cx="4795838" cy="3667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b="1"/>
              <a:t>And now-- some very preliminary results...</a:t>
            </a:r>
            <a:endParaRPr b="1"/>
          </a:p>
        </p:txBody>
      </p:sp>
      <p:sp>
        <p:nvSpPr>
          <p:cNvPr id="15370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5371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6386" name="Rectangle 2" title=""/>
          <p:cNvSpPr/>
          <p:nvPr/>
        </p:nvSpPr>
        <p:spPr>
          <a:xfrm>
            <a:off x="441325" y="379413"/>
            <a:ext cx="2476500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NUMERICAL RESULTS:</a:t>
            </a:r>
            <a:endParaRPr sz="1600" b="1" u="sng"/>
          </a:p>
        </p:txBody>
      </p:sp>
      <p:sp>
        <p:nvSpPr>
          <p:cNvPr id="16387" name="Rectangle 3" title=""/>
          <p:cNvSpPr/>
          <p:nvPr/>
        </p:nvSpPr>
        <p:spPr>
          <a:xfrm>
            <a:off x="441325" y="708025"/>
            <a:ext cx="5907088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This code has only been made operational one week ago.  These results</a:t>
            </a:r>
            <a:endParaRPr sz="1400"/>
          </a:p>
          <a:p>
            <a:pPr lvl="0" eaLnBrk="0" hangingPunct="0"/>
            <a:r>
              <a:rPr sz="1400"/>
              <a:t>represent very preliminary calculations:</a:t>
            </a:r>
            <a:endParaRPr sz="1400"/>
          </a:p>
        </p:txBody>
      </p:sp>
      <p:sp>
        <p:nvSpPr>
          <p:cNvPr id="16388" name="Rectangle 4" title=""/>
          <p:cNvSpPr/>
          <p:nvPr/>
        </p:nvSpPr>
        <p:spPr>
          <a:xfrm>
            <a:off x="288925" y="1598613"/>
            <a:ext cx="3076575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/>
              <a:t>GG RESULTS </a:t>
            </a:r>
            <a:r>
              <a:rPr sz="1600" i="1"/>
              <a:t>(past &amp; present)</a:t>
            </a:r>
            <a:r>
              <a:rPr sz="1600" b="1"/>
              <a:t>:</a:t>
            </a:r>
            <a:endParaRPr sz="1600" b="1"/>
          </a:p>
        </p:txBody>
      </p:sp>
      <p:graphicFrame>
        <p:nvGraphicFramePr>
          <p:cNvPr id="16389" name="Object 5" title=""/>
          <p:cNvGraphicFramePr/>
          <p:nvPr/>
        </p:nvGraphicFramePr>
        <p:xfrm>
          <a:off x="565150" y="6040438"/>
          <a:ext cx="5861050" cy="1614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Worksheet" r:id="rId2" imgW="5861050" imgH="1614487" progId="Excel.Sheet.5">
                  <p:embed/>
                </p:oleObj>
              </mc:Choice>
              <mc:Fallback>
                <p:oleObj name="Worksheet" r:id="rId2" imgW="5861050" imgH="1614487" progId="Excel.Sheet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150" y="6040438"/>
                        <a:ext cx="58610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 title=""/>
          <p:cNvGraphicFramePr/>
          <p:nvPr/>
        </p:nvGraphicFramePr>
        <p:xfrm>
          <a:off x="414338" y="1960563"/>
          <a:ext cx="6162675" cy="3833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Worksheet" r:id="rId4" imgW="6162675" imgH="3833812" progId="Excel.Sheet.5">
                  <p:embed/>
                </p:oleObj>
              </mc:Choice>
              <mc:Fallback>
                <p:oleObj name="Worksheet" r:id="rId4" imgW="6162675" imgH="3833812" progId="Excel.Sheet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38" y="1960563"/>
                        <a:ext cx="6162675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6392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7410" name="Rectangle 2" title=""/>
          <p:cNvSpPr/>
          <p:nvPr/>
        </p:nvSpPr>
        <p:spPr>
          <a:xfrm>
            <a:off x="1127125" y="2789238"/>
            <a:ext cx="4903788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3200" b="1"/>
              <a:t>SIGMA PLOT GRAPHS...</a:t>
            </a:r>
            <a:endParaRPr sz="3200" b="1"/>
          </a:p>
        </p:txBody>
      </p:sp>
      <p:sp>
        <p:nvSpPr>
          <p:cNvPr id="17411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7412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8434" name="Rectangle 2" title=""/>
          <p:cNvSpPr/>
          <p:nvPr/>
        </p:nvSpPr>
        <p:spPr>
          <a:xfrm>
            <a:off x="365125" y="379413"/>
            <a:ext cx="4338638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TOP-10 DIRECTIONS FOR FUTURE WORK:</a:t>
            </a:r>
            <a:endParaRPr sz="1600" b="1" u="sng"/>
          </a:p>
        </p:txBody>
      </p:sp>
      <p:sp>
        <p:nvSpPr>
          <p:cNvPr id="18435" name="Rectangle 3" title=""/>
          <p:cNvSpPr/>
          <p:nvPr/>
        </p:nvSpPr>
        <p:spPr>
          <a:xfrm>
            <a:off x="288925" y="1241425"/>
            <a:ext cx="6538913" cy="59721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10.  take a short break from coding to get a better grasp of the rigorous</a:t>
            </a:r>
            <a:endParaRPr sz="1400" b="1"/>
          </a:p>
          <a:p>
            <a:pPr lvl="0" eaLnBrk="0" hangingPunct="0"/>
            <a:r>
              <a:rPr sz="1400" b="1"/>
              <a:t>	development of the theory (...and to de-alienate my fiance’)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9.  investigate potential advantages of a parallel (SMP) approach  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8.  rework the fortran code in the matrix calculus formalism (D. Kinghorn)</a:t>
            </a:r>
            <a:endParaRPr sz="1400" b="1"/>
          </a:p>
          <a:p>
            <a:pPr lvl="0" eaLnBrk="0" hangingPunct="0"/>
            <a:endParaRPr sz="1400" b="1" baseline="30000"/>
          </a:p>
          <a:p>
            <a:pPr lvl="0" eaLnBrk="0" hangingPunct="0"/>
            <a:r>
              <a:rPr sz="1400" b="1"/>
              <a:t>7.  rework the fortran code into full F90 specification (already</a:t>
            </a:r>
            <a:endParaRPr sz="1400" b="1"/>
          </a:p>
          <a:p>
            <a:pPr lvl="0" eaLnBrk="0" hangingPunct="0"/>
            <a:r>
              <a:rPr sz="1400" b="1"/>
              <a:t>	incorporates dynamic memory allocation)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6.  attempt to characterize criteria for better convergence based on</a:t>
            </a:r>
            <a:endParaRPr sz="1400" b="1"/>
          </a:p>
          <a:p>
            <a:pPr lvl="0" eaLnBrk="0" hangingPunct="0"/>
            <a:r>
              <a:rPr sz="1400" b="1"/>
              <a:t>	starting point of the optimization (looks bleak… nonlinear</a:t>
            </a:r>
            <a:endParaRPr sz="1400" b="1"/>
          </a:p>
          <a:p>
            <a:pPr lvl="0" eaLnBrk="0" hangingPunct="0"/>
            <a:r>
              <a:rPr sz="1400" b="1"/>
              <a:t>	optimization is a difficult problem- initially appears to be</a:t>
            </a:r>
            <a:endParaRPr sz="1400" b="1"/>
          </a:p>
          <a:p>
            <a:pPr lvl="0" eaLnBrk="0" hangingPunct="0"/>
            <a:r>
              <a:rPr sz="1400" b="1"/>
              <a:t>	very random in nature)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5.  quantitatively compare different gradient optimization algorythms </a:t>
            </a:r>
            <a:endParaRPr sz="1400" b="1"/>
          </a:p>
          <a:p>
            <a:pPr lvl="0" eaLnBrk="0" hangingPunct="0"/>
            <a:r>
              <a:rPr sz="1400" b="1"/>
              <a:t>	(TN, variable metric &amp; other in-house routines.)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4.  quantitatively compare gradient optimization to non-derivative based</a:t>
            </a:r>
            <a:endParaRPr sz="1400" b="1"/>
          </a:p>
          <a:p>
            <a:pPr lvl="0" eaLnBrk="0" hangingPunct="0"/>
            <a:r>
              <a:rPr sz="1400" b="1"/>
              <a:t>	optimization routines  [DUMING vs. DUMINF]  This can be</a:t>
            </a:r>
            <a:endParaRPr sz="1400" b="1"/>
          </a:p>
          <a:p>
            <a:pPr lvl="0" eaLnBrk="0" hangingPunct="0"/>
            <a:r>
              <a:rPr sz="1400" b="1"/>
              <a:t>	done easily for small basis sets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3.  run for HeH</a:t>
            </a:r>
            <a:r>
              <a:rPr sz="1400" b="1" baseline="30000"/>
              <a:t>+</a:t>
            </a:r>
            <a:r>
              <a:rPr sz="1400" b="1"/>
              <a:t> and H</a:t>
            </a:r>
            <a:r>
              <a:rPr sz="1400" b="1" baseline="-25000"/>
              <a:t>3</a:t>
            </a:r>
            <a:r>
              <a:rPr sz="1400" b="1" baseline="30000"/>
              <a:t>+ </a:t>
            </a:r>
            <a:r>
              <a:rPr sz="1400" b="1"/>
              <a:t>and possibly systems of higher angular momentum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2.  incorporate the cylindrically-asymetric coordinate center derivatives</a:t>
            </a:r>
            <a:endParaRPr sz="1400" b="1"/>
          </a:p>
          <a:p>
            <a:pPr lvl="0" eaLnBrk="0" hangingPunct="0"/>
            <a:r>
              <a:rPr sz="1400" b="1"/>
              <a:t>	(derivatives with respect to x &amp; y)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1.  run for larger basis sets, get numbers &amp; publish paper</a:t>
            </a:r>
            <a:endParaRPr sz="1400" b="1"/>
          </a:p>
        </p:txBody>
      </p:sp>
      <p:sp>
        <p:nvSpPr>
          <p:cNvPr id="18436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8437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9458" name="Rectangle 2" title=""/>
          <p:cNvSpPr/>
          <p:nvPr/>
        </p:nvSpPr>
        <p:spPr>
          <a:xfrm>
            <a:off x="823913" y="2185988"/>
            <a:ext cx="5195887" cy="4597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 eaLnBrk="0" hangingPunct="0"/>
            <a:r>
              <a:rPr sz="2400" b="1"/>
              <a:t>My appreciation is extended to all of the members of the Adamowicz</a:t>
            </a:r>
            <a:endParaRPr sz="2400" b="1"/>
          </a:p>
          <a:p>
            <a:pPr lvl="0" algn="ctr" eaLnBrk="0" hangingPunct="0"/>
            <a:r>
              <a:rPr sz="2400" b="1"/>
              <a:t>research group:</a:t>
            </a:r>
            <a:endParaRPr sz="2400" b="1"/>
          </a:p>
          <a:p>
            <a:pPr lvl="0" algn="ctr" eaLnBrk="0" hangingPunct="0"/>
            <a:endParaRPr sz="2400" b="1"/>
          </a:p>
          <a:p>
            <a:pPr lvl="0" algn="ctr" eaLnBrk="0" hangingPunct="0"/>
            <a:r>
              <a:rPr sz="2000" b="1"/>
              <a:t>Will McCarthy</a:t>
            </a:r>
            <a:endParaRPr sz="2000" b="1"/>
          </a:p>
          <a:p>
            <a:pPr lvl="0" algn="ctr" eaLnBrk="0" hangingPunct="0"/>
            <a:r>
              <a:rPr sz="2000" b="1"/>
              <a:t>Yasser Elkadi</a:t>
            </a:r>
            <a:endParaRPr sz="2000" b="1"/>
          </a:p>
          <a:p>
            <a:pPr lvl="0" algn="ctr" eaLnBrk="0" hangingPunct="0"/>
            <a:r>
              <a:rPr sz="2000" b="1"/>
              <a:t>Vadim Alexandrov</a:t>
            </a:r>
            <a:endParaRPr sz="2000" b="1"/>
          </a:p>
          <a:p>
            <a:pPr lvl="0" algn="ctr" eaLnBrk="0" hangingPunct="0"/>
            <a:r>
              <a:rPr sz="2000" b="1"/>
              <a:t>Dayle Smith</a:t>
            </a:r>
            <a:endParaRPr sz="2400" b="1"/>
          </a:p>
          <a:p>
            <a:pPr lvl="0" algn="ctr" eaLnBrk="0" hangingPunct="0"/>
            <a:endParaRPr sz="2400" b="1"/>
          </a:p>
          <a:p>
            <a:pPr lvl="0" algn="ctr" eaLnBrk="0" hangingPunct="0"/>
            <a:r>
              <a:rPr sz="2400" b="1"/>
              <a:t>with special consideration to...</a:t>
            </a:r>
            <a:endParaRPr sz="2400" b="1"/>
          </a:p>
          <a:p>
            <a:pPr lvl="0" algn="ctr" eaLnBrk="0" hangingPunct="0"/>
            <a:endParaRPr sz="2400" b="1"/>
          </a:p>
          <a:p>
            <a:pPr lvl="0" algn="ctr" eaLnBrk="0" hangingPunct="0"/>
            <a:r>
              <a:rPr sz="2400" b="1"/>
              <a:t>Dr. Ludwik Adamowicz</a:t>
            </a:r>
            <a:endParaRPr sz="2400" b="1"/>
          </a:p>
          <a:p>
            <a:pPr lvl="0" algn="ctr" eaLnBrk="0" hangingPunct="0"/>
            <a:r>
              <a:rPr sz="2400" b="1"/>
              <a:t>Dr. Don Kinghorn</a:t>
            </a:r>
            <a:endParaRPr sz="2400" b="1"/>
          </a:p>
        </p:txBody>
      </p:sp>
      <p:sp>
        <p:nvSpPr>
          <p:cNvPr id="19459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9460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2" title=""/>
          <p:cNvSpPr/>
          <p:nvPr/>
        </p:nvSpPr>
        <p:spPr>
          <a:xfrm>
            <a:off x="666750" y="1905000"/>
            <a:ext cx="5829300" cy="1371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 eaLnBrk="0" hangingPunct="0"/>
            <a:r>
              <a:rPr sz="2000" b="1">
                <a:solidFill>
                  <a:schemeClr val="tx2"/>
                </a:solidFill>
              </a:rPr>
              <a:t>“Implementation of Analytic First-Derivatives for Explicity Correlated Gaussian Geminals:  Application to Hydrogen Molecule”</a:t>
            </a:r>
            <a:endParaRPr sz="2000" b="1">
              <a:solidFill>
                <a:schemeClr val="tx2"/>
              </a:solidFill>
            </a:endParaRPr>
          </a:p>
        </p:txBody>
      </p:sp>
      <p:sp>
        <p:nvSpPr>
          <p:cNvPr id="3075" name="Rectangle 3" title=""/>
          <p:cNvSpPr/>
          <p:nvPr/>
        </p:nvSpPr>
        <p:spPr>
          <a:xfrm>
            <a:off x="1905000" y="5181600"/>
            <a:ext cx="33909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342900" lvl="0" indent="-342900" algn="ctr" eaLnBrk="0" hangingPunct="0">
              <a:spcBef>
                <a:spcPct val="20000"/>
              </a:spcBef>
            </a:pPr>
            <a:r>
              <a:rPr sz="1600" b="1"/>
              <a:t>Doug Gilmore</a:t>
            </a:r>
            <a:endParaRPr b="1"/>
          </a:p>
          <a:p>
            <a:pPr marL="342900" lvl="0" indent="-342900" algn="ctr" eaLnBrk="0" hangingPunct="0">
              <a:spcBef>
                <a:spcPct val="20000"/>
              </a:spcBef>
            </a:pPr>
            <a:endParaRPr sz="600"/>
          </a:p>
          <a:p>
            <a:pPr marL="342900" lvl="0" indent="-342900" algn="ctr" eaLnBrk="0" hangingPunct="0">
              <a:spcBef>
                <a:spcPct val="20000"/>
              </a:spcBef>
            </a:pPr>
            <a:r>
              <a:t>Adamowicz Research Group</a:t>
            </a:r>
          </a:p>
          <a:p>
            <a:pPr marL="342900" lvl="0" indent="-342900" algn="ctr" eaLnBrk="0" hangingPunct="0">
              <a:spcBef>
                <a:spcPct val="20000"/>
              </a:spcBef>
            </a:pPr>
            <a:r>
              <a:rPr sz="1600" i="1"/>
              <a:t>Physical Chemistry Division</a:t>
            </a:r>
            <a:endParaRPr sz="1600" i="1"/>
          </a:p>
          <a:p>
            <a:pPr marL="342900" lvl="0" indent="-342900" algn="ctr" eaLnBrk="0" hangingPunct="0">
              <a:spcBef>
                <a:spcPct val="20000"/>
              </a:spcBef>
            </a:pPr>
            <a:r>
              <a:rPr sz="1600" i="1"/>
              <a:t>Department of Chemistry</a:t>
            </a:r>
            <a:endParaRPr sz="1600" i="1"/>
          </a:p>
          <a:p>
            <a:pPr marL="342900" lvl="0" indent="-342900" algn="ctr" eaLnBrk="0" hangingPunct="0">
              <a:spcBef>
                <a:spcPct val="20000"/>
              </a:spcBef>
            </a:pPr>
            <a:r>
              <a:rPr sz="1600" i="1"/>
              <a:t>University of Arizona</a:t>
            </a:r>
            <a:endParaRPr sz="1600" i="1"/>
          </a:p>
        </p:txBody>
      </p:sp>
      <p:sp>
        <p:nvSpPr>
          <p:cNvPr id="3076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077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2" title=""/>
          <p:cNvSpPr/>
          <p:nvPr/>
        </p:nvSpPr>
        <p:spPr>
          <a:xfrm>
            <a:off x="212725" y="455613"/>
            <a:ext cx="2239963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Hartree-Fock Theory:</a:t>
            </a:r>
            <a:endParaRPr sz="1600" b="1" u="sng"/>
          </a:p>
        </p:txBody>
      </p:sp>
      <p:graphicFrame>
        <p:nvGraphicFramePr>
          <p:cNvPr id="4099" name="Object 3" title=""/>
          <p:cNvGraphicFramePr/>
          <p:nvPr/>
        </p:nvGraphicFramePr>
        <p:xfrm>
          <a:off x="2871788" y="457200"/>
          <a:ext cx="3717925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2" imgW="3717925" imgH="457200" progId="Equation.2">
                  <p:embed/>
                </p:oleObj>
              </mc:Choice>
              <mc:Fallback>
                <p:oleObj name="Equation" r:id="rId2" imgW="3717925" imgH="4572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1788" y="457200"/>
                        <a:ext cx="3717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 title=""/>
          <p:cNvGraphicFramePr/>
          <p:nvPr/>
        </p:nvGraphicFramePr>
        <p:xfrm>
          <a:off x="3124200" y="903288"/>
          <a:ext cx="3349625" cy="100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4" imgW="3349625" imgH="1001712" progId="Equation.2">
                  <p:embed/>
                </p:oleObj>
              </mc:Choice>
              <mc:Fallback>
                <p:oleObj name="Equation" r:id="rId4" imgW="3349625" imgH="100171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903288"/>
                        <a:ext cx="33496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 title=""/>
          <p:cNvSpPr/>
          <p:nvPr/>
        </p:nvSpPr>
        <p:spPr>
          <a:xfrm>
            <a:off x="212725" y="1012825"/>
            <a:ext cx="2759075" cy="9429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 i="1" u="sng"/>
              <a:t>Essence of HF:</a:t>
            </a:r>
            <a:endParaRPr sz="1400" b="1" i="1" u="sng"/>
          </a:p>
          <a:p>
            <a:pPr lvl="0" eaLnBrk="0" hangingPunct="0"/>
            <a:r>
              <a:rPr sz="1400" i="1"/>
              <a:t>The wave-function is written as a determinant of one-electron orbitals</a:t>
            </a:r>
            <a:endParaRPr sz="1400" i="1"/>
          </a:p>
        </p:txBody>
      </p:sp>
      <p:graphicFrame>
        <p:nvGraphicFramePr>
          <p:cNvPr id="4102" name="Object 6" title=""/>
          <p:cNvGraphicFramePr/>
          <p:nvPr/>
        </p:nvGraphicFramePr>
        <p:xfrm>
          <a:off x="1447800" y="2222500"/>
          <a:ext cx="35814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6" imgW="3581400" imgH="215900" progId="Equation.2">
                  <p:embed/>
                </p:oleObj>
              </mc:Choice>
              <mc:Fallback>
                <p:oleObj name="Equation" r:id="rId6" imgW="3581400" imgH="2159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2222500"/>
                        <a:ext cx="3581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 title=""/>
          <p:cNvGraphicFramePr/>
          <p:nvPr/>
        </p:nvGraphicFramePr>
        <p:xfrm>
          <a:off x="925513" y="2586038"/>
          <a:ext cx="4865687" cy="538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8" imgW="4865687" imgH="538162" progId="Equation.2">
                  <p:embed/>
                </p:oleObj>
              </mc:Choice>
              <mc:Fallback>
                <p:oleObj name="Equation" r:id="rId8" imgW="4865687" imgH="5381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5513" y="2586038"/>
                        <a:ext cx="48656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 title=""/>
          <p:cNvGraphicFramePr/>
          <p:nvPr/>
        </p:nvGraphicFramePr>
        <p:xfrm>
          <a:off x="1752600" y="3170238"/>
          <a:ext cx="2438400" cy="5635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10" imgW="2438400" imgH="563562" progId="Equation.2">
                  <p:embed/>
                </p:oleObj>
              </mc:Choice>
              <mc:Fallback>
                <p:oleObj name="Equation" r:id="rId10" imgW="2438400" imgH="5635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52600" y="3170238"/>
                        <a:ext cx="2438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 title=""/>
          <p:cNvSpPr/>
          <p:nvPr/>
        </p:nvSpPr>
        <p:spPr>
          <a:xfrm>
            <a:off x="288925" y="4113213"/>
            <a:ext cx="3673475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H.F. applied to molecular Hydrogen:</a:t>
            </a:r>
            <a:endParaRPr sz="1600" b="1" u="sng"/>
          </a:p>
        </p:txBody>
      </p:sp>
      <p:pic>
        <p:nvPicPr>
          <p:cNvPr id="4106" name="" titl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005263" y="4181475"/>
            <a:ext cx="2527300" cy="10763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graphicFrame>
        <p:nvGraphicFramePr>
          <p:cNvPr id="4107" name="" title=""/>
          <p:cNvGraphicFramePr/>
          <p:nvPr/>
        </p:nvGraphicFramePr>
        <p:xfrm>
          <a:off x="566738" y="5291138"/>
          <a:ext cx="5834062" cy="271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13" imgW="5834062" imgH="271462" progId="Equation.2">
                  <p:embed/>
                </p:oleObj>
              </mc:Choice>
              <mc:Fallback>
                <p:oleObj name="Equation" r:id="rId13" imgW="5834062" imgH="2714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738" y="5291138"/>
                        <a:ext cx="583406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" title=""/>
          <p:cNvGraphicFramePr/>
          <p:nvPr/>
        </p:nvGraphicFramePr>
        <p:xfrm>
          <a:off x="1747838" y="5638800"/>
          <a:ext cx="3509962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Equation" r:id="rId15" imgW="3509962" imgH="533400" progId="Equation.2">
                  <p:embed/>
                </p:oleObj>
              </mc:Choice>
              <mc:Fallback>
                <p:oleObj name="Equation" r:id="rId15" imgW="3509962" imgH="5334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7838" y="5638800"/>
                        <a:ext cx="3509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" title=""/>
          <p:cNvSpPr/>
          <p:nvPr/>
        </p:nvSpPr>
        <p:spPr>
          <a:xfrm>
            <a:off x="365125" y="6804025"/>
            <a:ext cx="146843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in atomic units...</a:t>
            </a:r>
            <a:endParaRPr sz="1400"/>
          </a:p>
        </p:txBody>
      </p:sp>
      <p:graphicFrame>
        <p:nvGraphicFramePr>
          <p:cNvPr id="4110" name="" title=""/>
          <p:cNvGraphicFramePr/>
          <p:nvPr/>
        </p:nvGraphicFramePr>
        <p:xfrm>
          <a:off x="2057400" y="6373813"/>
          <a:ext cx="4572000" cy="1093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17" imgW="4572000" imgH="1093787" progId="Equation.2">
                  <p:embed/>
                </p:oleObj>
              </mc:Choice>
              <mc:Fallback>
                <p:oleObj name="Equation" r:id="rId17" imgW="4572000" imgH="1093787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7400" y="6373813"/>
                        <a:ext cx="45720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" title=""/>
          <p:cNvGraphicFramePr/>
          <p:nvPr/>
        </p:nvGraphicFramePr>
        <p:xfrm>
          <a:off x="4343400" y="7620000"/>
          <a:ext cx="2209800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19" imgW="2209800" imgH="838200" progId="Equation.2">
                  <p:embed/>
                </p:oleObj>
              </mc:Choice>
              <mc:Fallback>
                <p:oleObj name="Equation" r:id="rId19" imgW="2209800" imgH="8382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762000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0" title=""/>
          <p:cNvSpPr/>
          <p:nvPr/>
        </p:nvSpPr>
        <p:spPr>
          <a:xfrm>
            <a:off x="381000" y="7848600"/>
            <a:ext cx="3962400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under the Born-Oppenheimer approximation...</a:t>
            </a:r>
            <a:endParaRPr sz="1400"/>
          </a:p>
        </p:txBody>
      </p:sp>
      <p:sp>
        <p:nvSpPr>
          <p:cNvPr id="4113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114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graphicFrame>
        <p:nvGraphicFramePr>
          <p:cNvPr id="5122" name="Object 2" title=""/>
          <p:cNvGraphicFramePr/>
          <p:nvPr/>
        </p:nvGraphicFramePr>
        <p:xfrm>
          <a:off x="738188" y="439738"/>
          <a:ext cx="2538412" cy="322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2" imgW="2538412" imgH="322262" progId="Equation.2">
                  <p:embed/>
                </p:oleObj>
              </mc:Choice>
              <mc:Fallback>
                <p:oleObj name="Equation" r:id="rId2" imgW="2538412" imgH="3222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188" y="439738"/>
                        <a:ext cx="25384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 title=""/>
          <p:cNvSpPr/>
          <p:nvPr/>
        </p:nvSpPr>
        <p:spPr>
          <a:xfrm>
            <a:off x="3505200" y="479425"/>
            <a:ext cx="2895600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…a double integral over electron                                       	coordinates r</a:t>
            </a:r>
            <a:r>
              <a:rPr sz="1400" baseline="-25000"/>
              <a:t>1</a:t>
            </a:r>
            <a:r>
              <a:rPr sz="1400"/>
              <a:t> &amp; r</a:t>
            </a:r>
            <a:r>
              <a:rPr sz="1400" baseline="-25000"/>
              <a:t>2</a:t>
            </a:r>
            <a:endParaRPr sz="1400" baseline="-25000"/>
          </a:p>
        </p:txBody>
      </p:sp>
      <p:graphicFrame>
        <p:nvGraphicFramePr>
          <p:cNvPr id="5124" name="Object 4" title=""/>
          <p:cNvGraphicFramePr/>
          <p:nvPr/>
        </p:nvGraphicFramePr>
        <p:xfrm>
          <a:off x="839788" y="914400"/>
          <a:ext cx="2970212" cy="2362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4" imgW="2970212" imgH="2362200" progId="Equation.2">
                  <p:embed/>
                </p:oleObj>
              </mc:Choice>
              <mc:Fallback>
                <p:oleObj name="Equation" r:id="rId4" imgW="2970212" imgH="23622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914400"/>
                        <a:ext cx="297021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 title=""/>
          <p:cNvSpPr/>
          <p:nvPr/>
        </p:nvSpPr>
        <p:spPr>
          <a:xfrm>
            <a:off x="3109913" y="2613025"/>
            <a:ext cx="3248025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…changing electrons changes the spin</a:t>
            </a:r>
            <a:endParaRPr sz="1400"/>
          </a:p>
        </p:txBody>
      </p:sp>
      <p:sp>
        <p:nvSpPr>
          <p:cNvPr id="5126" name="Rectangle 6" title=""/>
          <p:cNvSpPr/>
          <p:nvPr/>
        </p:nvSpPr>
        <p:spPr>
          <a:xfrm>
            <a:off x="3111500" y="1317625"/>
            <a:ext cx="3573463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…the one-electron parts of the Hamiltonian</a:t>
            </a:r>
            <a:endParaRPr sz="1400"/>
          </a:p>
        </p:txBody>
      </p:sp>
      <p:sp>
        <p:nvSpPr>
          <p:cNvPr id="5127" name="Rectangle 7" title=""/>
          <p:cNvSpPr/>
          <p:nvPr/>
        </p:nvSpPr>
        <p:spPr>
          <a:xfrm>
            <a:off x="3111500" y="1698625"/>
            <a:ext cx="207168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…the two-electron parts</a:t>
            </a:r>
            <a:endParaRPr sz="1400"/>
          </a:p>
        </p:txBody>
      </p:sp>
      <p:graphicFrame>
        <p:nvGraphicFramePr>
          <p:cNvPr id="5128" name="Object 8" title=""/>
          <p:cNvGraphicFramePr/>
          <p:nvPr/>
        </p:nvGraphicFramePr>
        <p:xfrm>
          <a:off x="1143000" y="4038600"/>
          <a:ext cx="5029200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6" imgW="5029200" imgH="1371600" progId="Equation.2">
                  <p:embed/>
                </p:oleObj>
              </mc:Choice>
              <mc:Fallback>
                <p:oleObj name="Equation" r:id="rId6" imgW="5029200" imgH="1371600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038600"/>
                        <a:ext cx="5029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 title=""/>
          <p:cNvSpPr/>
          <p:nvPr/>
        </p:nvSpPr>
        <p:spPr>
          <a:xfrm>
            <a:off x="365125" y="3579813"/>
            <a:ext cx="1595438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Normalization:</a:t>
            </a:r>
            <a:endParaRPr sz="1600" b="1" u="sng"/>
          </a:p>
        </p:txBody>
      </p:sp>
      <p:pic>
        <p:nvPicPr>
          <p:cNvPr id="5130" name="" title=""/>
          <p:cNvPicPr/>
          <p:nvPr/>
        </p:nvPicPr>
        <p:blipFill>
          <a:blip r:embed="rId8"/>
          <a:stretch>
            <a:fillRect/>
          </a:stretch>
        </p:blipFill>
        <p:spPr>
          <a:xfrm>
            <a:off x="2862263" y="5029200"/>
            <a:ext cx="3511550" cy="25146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graphicFrame>
        <p:nvGraphicFramePr>
          <p:cNvPr id="5131" name="" title=""/>
          <p:cNvGraphicFramePr/>
          <p:nvPr/>
        </p:nvGraphicFramePr>
        <p:xfrm>
          <a:off x="1443038" y="6230938"/>
          <a:ext cx="904875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Equation" r:id="rId9" imgW="904875" imgH="777875" progId="Equation.2">
                  <p:embed/>
                </p:oleObj>
              </mc:Choice>
              <mc:Fallback>
                <p:oleObj name="Equation" r:id="rId9" imgW="904875" imgH="777875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038" y="6230938"/>
                        <a:ext cx="9048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" title=""/>
          <p:cNvSpPr/>
          <p:nvPr/>
        </p:nvSpPr>
        <p:spPr>
          <a:xfrm>
            <a:off x="441325" y="7794625"/>
            <a:ext cx="4756150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…we have molecular dissociation as S</a:t>
            </a:r>
            <a:r>
              <a:rPr sz="1400" b="1" baseline="-25000"/>
              <a:t>AB</a:t>
            </a:r>
            <a:r>
              <a:rPr sz="1400" b="1"/>
              <a:t> goes to zero.</a:t>
            </a:r>
            <a:endParaRPr sz="1400" b="1"/>
          </a:p>
        </p:txBody>
      </p:sp>
      <p:sp>
        <p:nvSpPr>
          <p:cNvPr id="5133" name="" title=""/>
          <p:cNvSpPr/>
          <p:nvPr/>
        </p:nvSpPr>
        <p:spPr>
          <a:xfrm>
            <a:off x="1128713" y="8404225"/>
            <a:ext cx="4662487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algn="ctr" eaLnBrk="0" hangingPunct="0"/>
            <a:r>
              <a:rPr sz="1400" b="1"/>
              <a:t>What happens to the Hartree-Fock approach as molecular Hydrogen dissociates?</a:t>
            </a:r>
            <a:endParaRPr sz="1400" b="1"/>
          </a:p>
        </p:txBody>
      </p:sp>
      <p:sp>
        <p:nvSpPr>
          <p:cNvPr id="5134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135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graphicFrame>
        <p:nvGraphicFramePr>
          <p:cNvPr id="6146" name="Object 2" title=""/>
          <p:cNvGraphicFramePr/>
          <p:nvPr/>
        </p:nvGraphicFramePr>
        <p:xfrm>
          <a:off x="687388" y="465138"/>
          <a:ext cx="4646612" cy="296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Equation" r:id="rId2" imgW="4646612" imgH="296862" progId="Equation.2">
                  <p:embed/>
                </p:oleObj>
              </mc:Choice>
              <mc:Fallback>
                <p:oleObj name="Equation" r:id="rId2" imgW="4646612" imgH="2968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388" y="465138"/>
                        <a:ext cx="4646612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 title=""/>
          <p:cNvSpPr/>
          <p:nvPr/>
        </p:nvSpPr>
        <p:spPr>
          <a:xfrm>
            <a:off x="3184525" y="708025"/>
            <a:ext cx="349408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…a mix of covalent terms and ionic terms.</a:t>
            </a:r>
            <a:endParaRPr sz="1400"/>
          </a:p>
        </p:txBody>
      </p:sp>
      <p:sp>
        <p:nvSpPr>
          <p:cNvPr id="6148" name="Rectangle 4" title=""/>
          <p:cNvSpPr/>
          <p:nvPr/>
        </p:nvSpPr>
        <p:spPr>
          <a:xfrm>
            <a:off x="593725" y="1089025"/>
            <a:ext cx="6111875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As r</a:t>
            </a:r>
            <a:r>
              <a:rPr sz="1400" b="1" baseline="-25000"/>
              <a:t>AB</a:t>
            </a:r>
            <a:r>
              <a:rPr sz="1400" b="1"/>
              <a:t> approaches infinity; S</a:t>
            </a:r>
            <a:r>
              <a:rPr sz="1400" b="1" baseline="-25000"/>
              <a:t>AB</a:t>
            </a:r>
            <a:r>
              <a:rPr sz="1400" b="1"/>
              <a:t> approaches zero, the molecular solution should approach the sum of the atomic solutions...</a:t>
            </a:r>
            <a:endParaRPr sz="1400" b="1"/>
          </a:p>
        </p:txBody>
      </p:sp>
      <p:graphicFrame>
        <p:nvGraphicFramePr>
          <p:cNvPr id="6149" name="Object 5" title=""/>
          <p:cNvGraphicFramePr/>
          <p:nvPr/>
        </p:nvGraphicFramePr>
        <p:xfrm>
          <a:off x="5105400" y="1652588"/>
          <a:ext cx="1414463" cy="328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Equation" r:id="rId4" imgW="1414463" imgH="328612" progId="Equation.2">
                  <p:embed/>
                </p:oleObj>
              </mc:Choice>
              <mc:Fallback>
                <p:oleObj name="Equation" r:id="rId4" imgW="1414463" imgH="32861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5400" y="1652588"/>
                        <a:ext cx="14144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 title=""/>
          <p:cNvSpPr/>
          <p:nvPr/>
        </p:nvSpPr>
        <p:spPr>
          <a:xfrm>
            <a:off x="593725" y="2155825"/>
            <a:ext cx="5953125" cy="52943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Hartree-Fock wavefunction is a poor wavefunction for the</a:t>
            </a:r>
            <a:endParaRPr sz="1400" b="1"/>
          </a:p>
          <a:p>
            <a:pPr lvl="0" eaLnBrk="0" hangingPunct="0"/>
            <a:r>
              <a:rPr sz="1400" b="1"/>
              <a:t>complete description of molecular hydrogen because it ascribes</a:t>
            </a:r>
            <a:endParaRPr sz="1400" b="1"/>
          </a:p>
          <a:p>
            <a:pPr lvl="0" eaLnBrk="0" hangingPunct="0"/>
            <a:r>
              <a:rPr sz="1400" b="1"/>
              <a:t>equal contributions of both ionic and covalent character to the bond</a:t>
            </a:r>
            <a:endParaRPr sz="1400" b="1"/>
          </a:p>
          <a:p>
            <a:pPr lvl="0" eaLnBrk="0" hangingPunct="0"/>
            <a:r>
              <a:rPr sz="1400" b="1"/>
              <a:t>interaction…irrespective of internuclear separation.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That is to say that the Hartree-Fock wavefunction does not allow for</a:t>
            </a:r>
            <a:endParaRPr sz="1400" b="1"/>
          </a:p>
          <a:p>
            <a:pPr lvl="0" eaLnBrk="0" hangingPunct="0"/>
            <a:r>
              <a:rPr sz="1400" b="1"/>
              <a:t>the correct dissociation of the hydrogen molecule because it falsely</a:t>
            </a:r>
            <a:endParaRPr sz="1400" b="1"/>
          </a:p>
          <a:p>
            <a:pPr lvl="0" eaLnBrk="0" hangingPunct="0"/>
            <a:r>
              <a:rPr sz="1400" b="1"/>
              <a:t>predicts the energy required to break the bond.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Hartree-Fock theory suffers this problem for any closed-shelled </a:t>
            </a:r>
            <a:endParaRPr sz="1400" b="1"/>
          </a:p>
          <a:p>
            <a:pPr lvl="0" eaLnBrk="0" hangingPunct="0"/>
            <a:r>
              <a:rPr sz="1400" b="1"/>
              <a:t>system which separates into open-shelled systems.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THERE ARE A VARIETY OF “THEORY PATCHES/UPDATES” TO</a:t>
            </a:r>
            <a:endParaRPr sz="1400" b="1"/>
          </a:p>
          <a:p>
            <a:pPr lvl="0" eaLnBrk="0" hangingPunct="0"/>
            <a:r>
              <a:rPr sz="1400" b="1"/>
              <a:t>DEFEAT THIS PROBLEM WITH HARTREE-FOCK: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endParaRPr b="1"/>
          </a:p>
          <a:p>
            <a:pPr lvl="0" eaLnBrk="0" hangingPunct="0">
              <a:buChar char="•"/>
            </a:pPr>
            <a:r>
              <a:rPr b="1"/>
              <a:t>Configuration Interaction</a:t>
            </a:r>
            <a:endParaRPr b="1"/>
          </a:p>
          <a:p>
            <a:pPr lvl="0" eaLnBrk="0" hangingPunct="0">
              <a:buChar char="•"/>
            </a:pPr>
            <a:r>
              <a:rPr b="1"/>
              <a:t>Coupled-Cluster Method</a:t>
            </a:r>
            <a:endParaRPr b="1"/>
          </a:p>
          <a:p>
            <a:pPr lvl="0" eaLnBrk="0" hangingPunct="0">
              <a:buChar char="•"/>
            </a:pPr>
            <a:r>
              <a:rPr b="1"/>
              <a:t>MCSCF</a:t>
            </a:r>
            <a:endParaRPr b="1"/>
          </a:p>
          <a:p>
            <a:pPr lvl="0" eaLnBrk="0" hangingPunct="0">
              <a:buChar char="•"/>
            </a:pPr>
            <a:r>
              <a:rPr b="1"/>
              <a:t>Density-Functional Theory</a:t>
            </a:r>
            <a:endParaRPr b="1"/>
          </a:p>
        </p:txBody>
      </p:sp>
      <p:sp>
        <p:nvSpPr>
          <p:cNvPr id="6151" name="Rectangle 7" title=""/>
          <p:cNvSpPr/>
          <p:nvPr/>
        </p:nvSpPr>
        <p:spPr>
          <a:xfrm>
            <a:off x="290513" y="7870825"/>
            <a:ext cx="6378575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All of the above methods are designed to indirectly account for the</a:t>
            </a:r>
            <a:endParaRPr sz="1400" b="1"/>
          </a:p>
          <a:p>
            <a:pPr lvl="0" eaLnBrk="0" hangingPunct="0"/>
            <a:r>
              <a:rPr sz="1400" b="1"/>
              <a:t>“correlation energy” (that energy which is not picked-up by Hartree-</a:t>
            </a:r>
            <a:endParaRPr sz="1400" b="1"/>
          </a:p>
          <a:p>
            <a:pPr lvl="0" eaLnBrk="0" hangingPunct="0"/>
            <a:r>
              <a:rPr sz="1400" b="1"/>
              <a:t>Fock).  But they are not the only ways to account for electron correlation!</a:t>
            </a:r>
            <a:endParaRPr sz="1400" b="1"/>
          </a:p>
        </p:txBody>
      </p:sp>
      <p:sp>
        <p:nvSpPr>
          <p:cNvPr id="615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15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pic>
        <p:nvPicPr>
          <p:cNvPr id="7170" name="Picture 2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38275" y="790575"/>
            <a:ext cx="3895725" cy="2090738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sp>
        <p:nvSpPr>
          <p:cNvPr id="7171" name="Rectangle 3" title=""/>
          <p:cNvSpPr/>
          <p:nvPr/>
        </p:nvSpPr>
        <p:spPr>
          <a:xfrm>
            <a:off x="441325" y="227013"/>
            <a:ext cx="2205038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Electron Correlation:</a:t>
            </a:r>
            <a:endParaRPr sz="1600" b="1" u="sng"/>
          </a:p>
        </p:txBody>
      </p:sp>
      <p:sp>
        <p:nvSpPr>
          <p:cNvPr id="7172" name="Rectangle 4" title=""/>
          <p:cNvSpPr/>
          <p:nvPr/>
        </p:nvSpPr>
        <p:spPr>
          <a:xfrm>
            <a:off x="1965325" y="2765425"/>
            <a:ext cx="75723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case A</a:t>
            </a:r>
            <a:endParaRPr sz="1400" b="1"/>
          </a:p>
        </p:txBody>
      </p:sp>
      <p:sp>
        <p:nvSpPr>
          <p:cNvPr id="7173" name="Rectangle 5" title=""/>
          <p:cNvSpPr/>
          <p:nvPr/>
        </p:nvSpPr>
        <p:spPr>
          <a:xfrm>
            <a:off x="4098925" y="2765425"/>
            <a:ext cx="75723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case B</a:t>
            </a:r>
            <a:endParaRPr sz="1400" b="1"/>
          </a:p>
        </p:txBody>
      </p:sp>
      <p:sp>
        <p:nvSpPr>
          <p:cNvPr id="7174" name="Rectangle 6" title=""/>
          <p:cNvSpPr/>
          <p:nvPr/>
        </p:nvSpPr>
        <p:spPr>
          <a:xfrm>
            <a:off x="441325" y="3298825"/>
            <a:ext cx="6062663" cy="13684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Hartree-Fock Theory evaluates an electron by bleeding the other</a:t>
            </a:r>
            <a:endParaRPr sz="1400" b="1"/>
          </a:p>
          <a:p>
            <a:pPr lvl="0" eaLnBrk="0" hangingPunct="0"/>
            <a:r>
              <a:rPr sz="1400" b="1"/>
              <a:t>electrons out into a field of charge.  HF does not account for the fact</a:t>
            </a:r>
            <a:endParaRPr sz="1400" b="1"/>
          </a:p>
          <a:p>
            <a:pPr lvl="0" eaLnBrk="0" hangingPunct="0"/>
            <a:r>
              <a:rPr sz="1400" b="1"/>
              <a:t>that ‘case A’ is much less probable an arrangement for two electrons,</a:t>
            </a:r>
            <a:endParaRPr sz="1400" b="1"/>
          </a:p>
          <a:p>
            <a:pPr lvl="0" eaLnBrk="0" hangingPunct="0"/>
            <a:r>
              <a:rPr sz="1400" b="1"/>
              <a:t>constrained to move on the surface of a sphere, than ‘case B’.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HF predicts that ‘case A’ and ‘case B’ are EQUALLY PROBABLE!</a:t>
            </a:r>
            <a:endParaRPr sz="1400" b="1"/>
          </a:p>
        </p:txBody>
      </p:sp>
      <p:sp>
        <p:nvSpPr>
          <p:cNvPr id="7175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7176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Rectangle 2" title=""/>
          <p:cNvSpPr/>
          <p:nvPr/>
        </p:nvSpPr>
        <p:spPr>
          <a:xfrm>
            <a:off x="288925" y="455613"/>
            <a:ext cx="4216400" cy="336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600" b="1" u="sng"/>
              <a:t>Explicity Correlated Gaussians Geminals:</a:t>
            </a:r>
            <a:endParaRPr sz="1600" b="1" u="sng"/>
          </a:p>
        </p:txBody>
      </p:sp>
      <p:sp>
        <p:nvSpPr>
          <p:cNvPr id="8195" name="Rectangle 3" title=""/>
          <p:cNvSpPr/>
          <p:nvPr/>
        </p:nvSpPr>
        <p:spPr>
          <a:xfrm>
            <a:off x="365125" y="1622425"/>
            <a:ext cx="5578475" cy="17938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ECGG’s intrinsically incorporate electron-electron correlation in the wavefunction.</a:t>
            </a:r>
            <a:endParaRPr sz="1400"/>
          </a:p>
          <a:p>
            <a:pPr lvl="0" eaLnBrk="0" hangingPunct="0"/>
            <a:endParaRPr sz="1400"/>
          </a:p>
          <a:p>
            <a:pPr lvl="0" eaLnBrk="0" hangingPunct="0"/>
            <a:r>
              <a:rPr sz="1400" b="1"/>
              <a:t>Standard applications: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correlation energy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polarizabilities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Compton profiles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interatomic interaction potentials</a:t>
            </a:r>
            <a:endParaRPr sz="1400"/>
          </a:p>
        </p:txBody>
      </p:sp>
      <p:sp>
        <p:nvSpPr>
          <p:cNvPr id="8196" name="Rectangle 4" title=""/>
          <p:cNvSpPr/>
          <p:nvPr/>
        </p:nvSpPr>
        <p:spPr>
          <a:xfrm>
            <a:off x="285750" y="784225"/>
            <a:ext cx="6132513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Standard reference:   Boys &amp; Singer  [Proc. Roy. Soc. (London) A258,</a:t>
            </a:r>
            <a:endParaRPr sz="1400" b="1"/>
          </a:p>
          <a:p>
            <a:pPr lvl="0" eaLnBrk="0" hangingPunct="0"/>
            <a:r>
              <a:rPr sz="1400" b="1"/>
              <a:t>402 (1960)] with further mathematical development by Lester &amp; Krauss</a:t>
            </a:r>
            <a:endParaRPr sz="1400" b="1"/>
          </a:p>
          <a:p>
            <a:pPr lvl="0" eaLnBrk="0" hangingPunct="0"/>
            <a:r>
              <a:rPr sz="1400" b="1"/>
              <a:t>[Jorn. Chem. Phys., Vol. 41, #5, (1964)].</a:t>
            </a:r>
            <a:endParaRPr sz="1400" b="1"/>
          </a:p>
        </p:txBody>
      </p:sp>
      <p:sp>
        <p:nvSpPr>
          <p:cNvPr id="8197" name="Rectangle 5" title=""/>
          <p:cNvSpPr/>
          <p:nvPr/>
        </p:nvSpPr>
        <p:spPr>
          <a:xfrm>
            <a:off x="361950" y="7642225"/>
            <a:ext cx="6213475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ECGG wavefunctions are gaussian product wavefunctions which incorporate</a:t>
            </a:r>
            <a:endParaRPr sz="1400"/>
          </a:p>
          <a:p>
            <a:pPr lvl="0" eaLnBrk="0" hangingPunct="0"/>
            <a:r>
              <a:rPr sz="1400"/>
              <a:t>a correlation factor proportional to...</a:t>
            </a:r>
            <a:endParaRPr sz="1400"/>
          </a:p>
        </p:txBody>
      </p:sp>
      <p:graphicFrame>
        <p:nvGraphicFramePr>
          <p:cNvPr id="8198" name="Object 6" title=""/>
          <p:cNvGraphicFramePr/>
          <p:nvPr/>
        </p:nvGraphicFramePr>
        <p:xfrm>
          <a:off x="3335338" y="7888288"/>
          <a:ext cx="723900" cy="265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Equation" r:id="rId2" imgW="723900" imgH="265112" progId="Equation.2">
                  <p:embed/>
                </p:oleObj>
              </mc:Choice>
              <mc:Fallback>
                <p:oleObj name="Equation" r:id="rId2" imgW="723900" imgH="26511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5338" y="7888288"/>
                        <a:ext cx="7239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 title=""/>
          <p:cNvSpPr/>
          <p:nvPr/>
        </p:nvSpPr>
        <p:spPr>
          <a:xfrm>
            <a:off x="365125" y="3451225"/>
            <a:ext cx="4108450" cy="7302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Recent applications: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non-adiabatic studies of small systems</a:t>
            </a:r>
            <a:endParaRPr sz="1400"/>
          </a:p>
          <a:p>
            <a:pPr lvl="0" eaLnBrk="0" hangingPunct="0">
              <a:buChar char="•"/>
            </a:pPr>
            <a:r>
              <a:rPr sz="1400"/>
              <a:t>accurate multiple moment calculations of H</a:t>
            </a:r>
            <a:r>
              <a:rPr sz="1400" baseline="-25000"/>
              <a:t>2</a:t>
            </a:r>
            <a:r>
              <a:rPr sz="1400"/>
              <a:t> &amp; D</a:t>
            </a:r>
            <a:r>
              <a:rPr sz="1400" baseline="-25000"/>
              <a:t>2</a:t>
            </a:r>
            <a:endParaRPr sz="1400" baseline="-25000"/>
          </a:p>
        </p:txBody>
      </p:sp>
      <p:sp>
        <p:nvSpPr>
          <p:cNvPr id="8200" name="Rectangle 8" title=""/>
          <p:cNvSpPr/>
          <p:nvPr/>
        </p:nvSpPr>
        <p:spPr>
          <a:xfrm>
            <a:off x="288925" y="4289425"/>
            <a:ext cx="6556375" cy="11557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It is generally accepted that Hylleraas-type functions more accurately</a:t>
            </a:r>
            <a:endParaRPr sz="1400" b="1"/>
          </a:p>
          <a:p>
            <a:pPr lvl="0" eaLnBrk="0" hangingPunct="0"/>
            <a:r>
              <a:rPr sz="1400" b="1"/>
              <a:t>describe small systems due to the correct reproduction of the electron-</a:t>
            </a:r>
            <a:endParaRPr sz="1400" b="1"/>
          </a:p>
          <a:p>
            <a:pPr lvl="0" eaLnBrk="0" hangingPunct="0"/>
            <a:r>
              <a:rPr sz="1400" b="1"/>
              <a:t>cusp.  Gaussian functions do not possess such correct behavior; however,</a:t>
            </a:r>
            <a:endParaRPr sz="1400" b="1"/>
          </a:p>
          <a:p>
            <a:pPr lvl="0" eaLnBrk="0" hangingPunct="0"/>
            <a:r>
              <a:rPr sz="1400" b="1"/>
              <a:t>molecular integrals are much simpler to calculate using gaussian functions</a:t>
            </a:r>
            <a:endParaRPr sz="1400" b="1"/>
          </a:p>
          <a:p>
            <a:pPr lvl="0" eaLnBrk="0" hangingPunct="0"/>
            <a:r>
              <a:rPr sz="1400" b="1"/>
              <a:t>and one is not restricted to such a small molecular system.</a:t>
            </a:r>
            <a:endParaRPr sz="1400" b="1"/>
          </a:p>
        </p:txBody>
      </p:sp>
      <p:sp>
        <p:nvSpPr>
          <p:cNvPr id="8201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8202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9218" name="Rectangle 2" title=""/>
          <p:cNvSpPr/>
          <p:nvPr/>
        </p:nvSpPr>
        <p:spPr>
          <a:xfrm>
            <a:off x="365125" y="1012825"/>
            <a:ext cx="5400675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The form of the wavefunction utilized is not unique however...</a:t>
            </a:r>
            <a:endParaRPr sz="1400" b="1"/>
          </a:p>
        </p:txBody>
      </p:sp>
      <p:graphicFrame>
        <p:nvGraphicFramePr>
          <p:cNvPr id="9219" name="Object 3" title=""/>
          <p:cNvGraphicFramePr/>
          <p:nvPr/>
        </p:nvGraphicFramePr>
        <p:xfrm>
          <a:off x="479425" y="1298575"/>
          <a:ext cx="6302375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Equation" r:id="rId2" imgW="6302375" imgH="487363" progId="Equation.2">
                  <p:embed/>
                </p:oleObj>
              </mc:Choice>
              <mc:Fallback>
                <p:oleObj name="Equation" r:id="rId2" imgW="6302375" imgH="487363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" y="1298575"/>
                        <a:ext cx="63023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 title=""/>
          <p:cNvSpPr/>
          <p:nvPr/>
        </p:nvSpPr>
        <p:spPr>
          <a:xfrm>
            <a:off x="365125" y="1851025"/>
            <a:ext cx="5667375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To obtain the ground-state energy,  the problem to be solved is...</a:t>
            </a:r>
            <a:endParaRPr sz="1400" b="1"/>
          </a:p>
        </p:txBody>
      </p:sp>
      <p:graphicFrame>
        <p:nvGraphicFramePr>
          <p:cNvPr id="9221" name="Object 5" title=""/>
          <p:cNvGraphicFramePr/>
          <p:nvPr/>
        </p:nvGraphicFramePr>
        <p:xfrm>
          <a:off x="2903538" y="2179638"/>
          <a:ext cx="1287462" cy="258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4" imgW="1287462" imgH="258762" progId="Equation.2">
                  <p:embed/>
                </p:oleObj>
              </mc:Choice>
              <mc:Fallback>
                <p:oleObj name="Equation" r:id="rId4" imgW="1287462" imgH="258762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3538" y="2179638"/>
                        <a:ext cx="128746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 title=""/>
          <p:cNvSpPr/>
          <p:nvPr/>
        </p:nvSpPr>
        <p:spPr>
          <a:xfrm>
            <a:off x="441325" y="2613025"/>
            <a:ext cx="6407150" cy="11557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…with subsequent selection of the smallest eigenvalue.  This is not the</a:t>
            </a:r>
            <a:endParaRPr sz="1400" b="1"/>
          </a:p>
          <a:p>
            <a:pPr lvl="0" eaLnBrk="0" hangingPunct="0"/>
            <a:r>
              <a:rPr sz="1400" b="1"/>
              <a:t>only method of obtaining the ground-state energy of molecular hydrogen.</a:t>
            </a:r>
            <a:endParaRPr sz="1400" b="1"/>
          </a:p>
          <a:p>
            <a:pPr lvl="0" eaLnBrk="0" hangingPunct="0"/>
            <a:endParaRPr sz="1400" b="1"/>
          </a:p>
          <a:p>
            <a:pPr lvl="0" eaLnBrk="0" hangingPunct="0"/>
            <a:r>
              <a:rPr sz="1400" b="1"/>
              <a:t>Variational minimization of the Rayleigh quotient will converge to the</a:t>
            </a:r>
            <a:endParaRPr sz="1400" b="1"/>
          </a:p>
          <a:p>
            <a:pPr lvl="0" eaLnBrk="0" hangingPunct="0"/>
            <a:r>
              <a:rPr sz="1400" b="1"/>
              <a:t>ground-state energy as well:</a:t>
            </a:r>
            <a:endParaRPr sz="1400" b="1"/>
          </a:p>
        </p:txBody>
      </p:sp>
      <p:graphicFrame>
        <p:nvGraphicFramePr>
          <p:cNvPr id="9223" name="Object 7" title=""/>
          <p:cNvGraphicFramePr/>
          <p:nvPr/>
        </p:nvGraphicFramePr>
        <p:xfrm>
          <a:off x="3054350" y="3532188"/>
          <a:ext cx="984250" cy="49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6" imgW="984250" imgH="496887" progId="Equation.2">
                  <p:embed/>
                </p:oleObj>
              </mc:Choice>
              <mc:Fallback>
                <p:oleObj name="Equation" r:id="rId6" imgW="984250" imgH="496887" progId="Equation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4350" y="3532188"/>
                        <a:ext cx="9842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 title=""/>
          <p:cNvSpPr/>
          <p:nvPr/>
        </p:nvSpPr>
        <p:spPr>
          <a:xfrm>
            <a:off x="139700" y="8023225"/>
            <a:ext cx="6567488" cy="3048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Lets take a look at some of the properties of the explicitly correlated GG’s...</a:t>
            </a:r>
            <a:endParaRPr sz="1400" b="1"/>
          </a:p>
        </p:txBody>
      </p:sp>
      <p:sp>
        <p:nvSpPr>
          <p:cNvPr id="9225" name="Rectangle 9" title=""/>
          <p:cNvSpPr/>
          <p:nvPr/>
        </p:nvSpPr>
        <p:spPr>
          <a:xfrm>
            <a:off x="441325" y="4137025"/>
            <a:ext cx="6034088" cy="26447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Solution of the energy via the secular equation requires iterative </a:t>
            </a:r>
            <a:endParaRPr sz="1400"/>
          </a:p>
          <a:p>
            <a:pPr lvl="0" eaLnBrk="0" hangingPunct="0"/>
            <a:r>
              <a:rPr sz="1400"/>
              <a:t>optimization of the non-linear parameters and then solving for the</a:t>
            </a:r>
            <a:endParaRPr sz="1400"/>
          </a:p>
          <a:p>
            <a:pPr lvl="0" eaLnBrk="0" hangingPunct="0"/>
            <a:r>
              <a:rPr sz="1400"/>
              <a:t>corresponding eigenvector (c’).</a:t>
            </a:r>
            <a:endParaRPr sz="1400"/>
          </a:p>
          <a:p>
            <a:pPr lvl="0" eaLnBrk="0" hangingPunct="0"/>
            <a:endParaRPr sz="1400"/>
          </a:p>
          <a:p>
            <a:pPr lvl="0" eaLnBrk="0" hangingPunct="0"/>
            <a:r>
              <a:rPr sz="1400"/>
              <a:t>Iteration on the Rayleigh quotient allows for the linear and the nonlinear </a:t>
            </a:r>
            <a:endParaRPr sz="1400"/>
          </a:p>
          <a:p>
            <a:pPr lvl="0" eaLnBrk="0" hangingPunct="0"/>
            <a:r>
              <a:rPr sz="1400"/>
              <a:t>parameters to be optimized simultaneously.  Initial work suggests that this </a:t>
            </a:r>
            <a:endParaRPr sz="1400"/>
          </a:p>
          <a:p>
            <a:pPr lvl="0" eaLnBrk="0" hangingPunct="0"/>
            <a:r>
              <a:rPr sz="1400"/>
              <a:t>method of optimization may reliably converge to a better value.</a:t>
            </a:r>
            <a:endParaRPr sz="1400"/>
          </a:p>
          <a:p>
            <a:pPr lvl="0" eaLnBrk="0" hangingPunct="0"/>
            <a:endParaRPr sz="1400"/>
          </a:p>
          <a:p>
            <a:pPr lvl="0" eaLnBrk="0" hangingPunct="0"/>
            <a:r>
              <a:rPr sz="1400"/>
              <a:t>The data that is reported here is a result of a Rayleigh quotient</a:t>
            </a:r>
            <a:endParaRPr sz="1400"/>
          </a:p>
          <a:p>
            <a:pPr lvl="0" eaLnBrk="0" hangingPunct="0"/>
            <a:r>
              <a:rPr sz="1400"/>
              <a:t>minimization algorythm.  The DUMING (double-precision, uncon-</a:t>
            </a:r>
            <a:endParaRPr sz="1400"/>
          </a:p>
          <a:p>
            <a:pPr lvl="0" eaLnBrk="0" hangingPunct="0"/>
            <a:r>
              <a:rPr sz="1400"/>
              <a:t>strained, multivariant, quasi-newton method with user supplied analytic</a:t>
            </a:r>
            <a:endParaRPr sz="1400"/>
          </a:p>
          <a:p>
            <a:pPr lvl="0" eaLnBrk="0" hangingPunct="0"/>
            <a:r>
              <a:rPr sz="1400"/>
              <a:t>gradient) IMSL optimization library was used.</a:t>
            </a:r>
            <a:endParaRPr sz="1400"/>
          </a:p>
        </p:txBody>
      </p:sp>
      <p:sp>
        <p:nvSpPr>
          <p:cNvPr id="9226" name="" title=""/>
          <p:cNvSpPr/>
          <p:nvPr/>
        </p:nvSpPr>
        <p:spPr>
          <a:xfrm>
            <a:off x="441325" y="6956425"/>
            <a:ext cx="5322888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/>
              <a:t>Previous work has utilized Powell conjugate gradient and random</a:t>
            </a:r>
            <a:endParaRPr sz="1400"/>
          </a:p>
          <a:p>
            <a:pPr lvl="0" eaLnBrk="0" hangingPunct="0"/>
            <a:r>
              <a:rPr sz="1400"/>
              <a:t>tempering procedures for wavefunction optimization.</a:t>
            </a:r>
            <a:endParaRPr sz="1400"/>
          </a:p>
        </p:txBody>
      </p:sp>
      <p:sp>
        <p:nvSpPr>
          <p:cNvPr id="9227" name="" title=""/>
          <p:cNvSpPr/>
          <p:nvPr/>
        </p:nvSpPr>
        <p:spPr>
          <a:xfrm>
            <a:off x="438150" y="250825"/>
            <a:ext cx="6188075" cy="517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1400" b="1"/>
              <a:t>…New  in this work is the incorporation of the analytic, first-derivative in the variational minimization of the energy.</a:t>
            </a:r>
            <a:endParaRPr sz="1400" b="1"/>
          </a:p>
        </p:txBody>
      </p:sp>
      <p:sp>
        <p:nvSpPr>
          <p:cNvPr id="9228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9229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0242" name="Rectangle 2" title=""/>
          <p:cNvSpPr/>
          <p:nvPr/>
        </p:nvSpPr>
        <p:spPr>
          <a:xfrm>
            <a:off x="517525" y="3579813"/>
            <a:ext cx="5848350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lvl="0" eaLnBrk="0" hangingPunct="0"/>
            <a:r>
              <a:rPr sz="3600" b="1"/>
              <a:t>MATHEMATICA STUFFF...</a:t>
            </a:r>
            <a:endParaRPr sz="3600" b="1"/>
          </a:p>
        </p:txBody>
      </p:sp>
      <p:sp>
        <p:nvSpPr>
          <p:cNvPr id="10243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/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244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0" hangingPunct="0"/>
            <a:endParaRPr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4.05.14"/>
  <p:tag name="AS_TITLE" val="Aspose.Slides for .NET 4.0"/>
  <p:tag name="AS_VERSION" val="24.5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9999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dk2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184</Paragraphs>
  <Slides>18</Slides>
  <Notes>0</Notes>
  <TotalTime>939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25">
      <vt:lpstr>Arial</vt:lpstr>
      <vt:lpstr>Times New Roman</vt:lpstr>
      <vt:lpstr>Symbol</vt:lpstr>
      <vt:lpstr>System</vt:lpstr>
      <vt:lpstr>MT Extra</vt:lpstr>
      <vt:lpstr>Calibri</vt:lpstr>
      <vt:lpstr>Default Design</vt:lpstr>
      <vt:lpstr>“What’s Wrong with Hartree-Fock?”-or-“Implementation of Analytic First-Derivatives for Explicity Correlated Gaussian Geminals:  Application to Hydrogen Molecule”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 Slide Title</dc:title>
  <cp:revision>73</cp:revision>
  <cp:lastPrinted>1996-04-01T21:04:50.062</cp:lastPrinted>
  <dcterms:created xsi:type="dcterms:W3CDTF">1996-03-31T19:17:02Z</dcterms:created>
  <dcterms:modified xsi:type="dcterms:W3CDTF">2025-04-04T16:15:27Z</dcterms:modified>
</cp:coreProperties>
</file>