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8" r:id="rId4"/>
    <p:sldId id="259" r:id="rId5"/>
    <p:sldId id="261" r:id="rId6"/>
    <p:sldId id="265" r:id="rId7"/>
    <p:sldId id="260" r:id="rId8"/>
    <p:sldId id="262" r:id="rId9"/>
    <p:sldId id="263" r:id="rId10"/>
    <p:sldId id="266" r:id="rId11"/>
    <p:sldId id="267" r:id="rId12"/>
    <p:sldId id="268" r:id="rId13"/>
    <p:sldId id="264" r:id="rId14"/>
    <p:sldId id="269" r:id="rId15"/>
    <p:sldId id="274" r:id="rId16"/>
    <p:sldId id="275" r:id="rId17"/>
    <p:sldId id="257" r:id="rId18"/>
    <p:sldId id="276" r:id="rId19"/>
    <p:sldId id="277" r:id="rId20"/>
    <p:sldId id="278" r:id="rId21"/>
    <p:sldId id="280" r:id="rId22"/>
    <p:sldId id="283" r:id="rId23"/>
    <p:sldId id="281" r:id="rId24"/>
    <p:sldId id="284" r:id="rId25"/>
    <p:sldId id="272" r:id="rId26"/>
    <p:sldId id="287" r:id="rId27"/>
    <p:sldId id="273" r:id="rId28"/>
    <p:sldId id="286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>
        <p:scale>
          <a:sx n="100" d="100"/>
          <a:sy n="100" d="100"/>
        </p:scale>
        <p:origin x="7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3B58-561B-4351-B271-6B76F75644AF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8B15-2967-42F6-9704-3F991441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6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3B58-561B-4351-B271-6B76F75644AF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8B15-2967-42F6-9704-3F991441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2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3B58-561B-4351-B271-6B76F75644AF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8B15-2967-42F6-9704-3F991441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2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3B58-561B-4351-B271-6B76F75644AF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8B15-2967-42F6-9704-3F991441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1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3B58-561B-4351-B271-6B76F75644AF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8B15-2967-42F6-9704-3F991441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0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3B58-561B-4351-B271-6B76F75644AF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8B15-2967-42F6-9704-3F991441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6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3B58-561B-4351-B271-6B76F75644AF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8B15-2967-42F6-9704-3F991441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2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3B58-561B-4351-B271-6B76F75644AF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8B15-2967-42F6-9704-3F991441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8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3B58-561B-4351-B271-6B76F75644AF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8B15-2967-42F6-9704-3F991441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6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3B58-561B-4351-B271-6B76F75644AF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8B15-2967-42F6-9704-3F991441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3B58-561B-4351-B271-6B76F75644AF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8B15-2967-42F6-9704-3F991441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2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93B58-561B-4351-B271-6B76F75644AF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E8B15-2967-42F6-9704-3F991441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3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DQN Walkthrough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 Neil</a:t>
            </a:r>
          </a:p>
          <a:p>
            <a:r>
              <a:rPr lang="en-US" dirty="0" smtClean="0"/>
              <a:t>16 April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3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Networks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84423"/>
            <a:ext cx="5181600" cy="403374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787409"/>
            <a:ext cx="5181600" cy="242777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865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Network Embedding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666" y="1825625"/>
            <a:ext cx="5722668" cy="43513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33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NN as Function </a:t>
            </a:r>
            <a:r>
              <a:rPr lang="en-US" dirty="0" err="1" smtClean="0"/>
              <a:t>Approximators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Correlations in successive states</a:t>
            </a:r>
          </a:p>
          <a:p>
            <a:r>
              <a:rPr lang="en-US" dirty="0" smtClean="0"/>
              <a:t>Small changes to Q-estimator may significantly change the policy and the subsequent data distribution</a:t>
            </a:r>
          </a:p>
          <a:p>
            <a:r>
              <a:rPr lang="en-US" dirty="0" smtClean="0"/>
              <a:t>Strong correlations exist between the action-values and the target values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Leads to feedback loops and instability.  How to solve?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One previous approach: lots of randomly initialized networks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Very time costly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362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DQNs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(and a half) key ideas:</a:t>
            </a:r>
          </a:p>
          <a:p>
            <a:r>
              <a:rPr lang="en-US" dirty="0" smtClean="0"/>
              <a:t>Replay memory</a:t>
            </a:r>
          </a:p>
          <a:p>
            <a:pPr lvl="1"/>
            <a:r>
              <a:rPr lang="en-US" dirty="0" smtClean="0"/>
              <a:t>Store some memories of the past, and randomly sample from these instead of just the current state</a:t>
            </a:r>
          </a:p>
          <a:p>
            <a:pPr lvl="1"/>
            <a:r>
              <a:rPr lang="en-US" dirty="0" smtClean="0"/>
              <a:t>Each memory can influence training more than once (good, efficient)</a:t>
            </a:r>
          </a:p>
          <a:p>
            <a:pPr lvl="1"/>
            <a:r>
              <a:rPr lang="en-US" dirty="0" smtClean="0"/>
              <a:t>Random sampling from past breaks consecutive correlations</a:t>
            </a:r>
          </a:p>
          <a:p>
            <a:pPr lvl="1"/>
            <a:r>
              <a:rPr lang="en-US" dirty="0" err="1" smtClean="0"/>
              <a:t>Behaviour</a:t>
            </a:r>
            <a:r>
              <a:rPr lang="en-US" dirty="0" smtClean="0"/>
              <a:t> distribution is distributed over history</a:t>
            </a:r>
          </a:p>
          <a:p>
            <a:r>
              <a:rPr lang="en-US" dirty="0" smtClean="0"/>
              <a:t>Target is only updated periodically, allowing the action-value estimator to diverge and reduce correlations</a:t>
            </a:r>
          </a:p>
          <a:p>
            <a:pPr lvl="1"/>
            <a:r>
              <a:rPr lang="en-US" dirty="0" smtClean="0"/>
              <a:t>No longer does an increase of Q(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t</a:t>
            </a:r>
            <a:r>
              <a:rPr lang="en-US" dirty="0" smtClean="0"/>
              <a:t>, a</a:t>
            </a:r>
            <a:r>
              <a:rPr lang="en-US" baseline="-25000" dirty="0" smtClean="0"/>
              <a:t>t</a:t>
            </a:r>
            <a:r>
              <a:rPr lang="en-US" dirty="0"/>
              <a:t>)</a:t>
            </a:r>
            <a:r>
              <a:rPr lang="en-US" dirty="0" smtClean="0"/>
              <a:t> increase Q(s</a:t>
            </a:r>
            <a:r>
              <a:rPr lang="en-US" baseline="-25000" dirty="0" smtClean="0"/>
              <a:t>t+1</a:t>
            </a:r>
            <a:r>
              <a:rPr lang="en-US" dirty="0" smtClean="0"/>
              <a:t>, a), avoiding feedback loop</a:t>
            </a:r>
          </a:p>
          <a:p>
            <a:r>
              <a:rPr lang="en-US" dirty="0" smtClean="0"/>
              <a:t>Clip the error rate to (-1, 1)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62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Deep Dive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1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78357" cy="38877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030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Overview - Preprocess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78357" cy="38877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18136"/>
          <a:stretch/>
        </p:blipFill>
        <p:spPr>
          <a:xfrm>
            <a:off x="6445250" y="1448577"/>
            <a:ext cx="4457700" cy="119302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6482" b="5638"/>
          <a:stretch/>
        </p:blipFill>
        <p:spPr>
          <a:xfrm>
            <a:off x="6445250" y="2679700"/>
            <a:ext cx="4695825" cy="40132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984500" y="2533650"/>
            <a:ext cx="2057400" cy="28575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5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78357" cy="38877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982"/>
          <a:stretch/>
        </p:blipFill>
        <p:spPr>
          <a:xfrm>
            <a:off x="6380162" y="197789"/>
            <a:ext cx="4973638" cy="652051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219178" y="2978150"/>
            <a:ext cx="4406922" cy="224155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0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78357" cy="38877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982"/>
          <a:stretch/>
        </p:blipFill>
        <p:spPr>
          <a:xfrm>
            <a:off x="6380162" y="197789"/>
            <a:ext cx="4973638" cy="652051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219178" y="2978150"/>
            <a:ext cx="4406922" cy="224155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4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Overview – Epsilon Greedy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78357" cy="38877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219178" y="2978150"/>
            <a:ext cx="2755922" cy="18415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35" y="2829701"/>
            <a:ext cx="5829300" cy="16097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08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Paper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Overview – Greedy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78357" cy="38877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219178" y="3143250"/>
            <a:ext cx="2755922" cy="20955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53" y="1460500"/>
            <a:ext cx="5457825" cy="4953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935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Overview – Store in Replay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78357" cy="38877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238217" y="3707588"/>
            <a:ext cx="2314608" cy="223062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38907"/>
          <a:stretch/>
        </p:blipFill>
        <p:spPr>
          <a:xfrm>
            <a:off x="6534150" y="2929714"/>
            <a:ext cx="5124450" cy="86123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454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Overview – Get </a:t>
            </a:r>
            <a:r>
              <a:rPr lang="en-US" dirty="0" err="1" smtClean="0"/>
              <a:t>Minibatch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78357" cy="38877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238217" y="3872689"/>
            <a:ext cx="4178322" cy="289736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13741"/>
          <a:stretch/>
        </p:blipFill>
        <p:spPr>
          <a:xfrm>
            <a:off x="6197535" y="1681939"/>
            <a:ext cx="5710238" cy="39052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049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Overview – Get Rewards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78357" cy="38877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171542" y="4063188"/>
            <a:ext cx="4543458" cy="565961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367877"/>
            <a:ext cx="4648200" cy="539062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154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Overview – Update Target 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78357" cy="38877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238217" y="5019674"/>
            <a:ext cx="4178322" cy="228601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25" y="3405964"/>
            <a:ext cx="4943475" cy="4572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134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Can Do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1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DQNs for Game Playing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now, train a model using their default architecture</a:t>
            </a:r>
          </a:p>
          <a:p>
            <a:r>
              <a:rPr lang="en-US" dirty="0" smtClean="0"/>
              <a:t>Their parameters are identical across 49 games, indicating some robustness of these parameters</a:t>
            </a:r>
          </a:p>
          <a:p>
            <a:r>
              <a:rPr lang="en-US" dirty="0" smtClean="0"/>
              <a:t>In the future:</a:t>
            </a:r>
          </a:p>
          <a:p>
            <a:pPr lvl="1"/>
            <a:r>
              <a:rPr lang="en-US" dirty="0" err="1" smtClean="0"/>
              <a:t>Pretrain</a:t>
            </a:r>
            <a:r>
              <a:rPr lang="en-US" dirty="0" smtClean="0"/>
              <a:t> visual model and reuse between games</a:t>
            </a:r>
          </a:p>
          <a:p>
            <a:pPr lvl="1"/>
            <a:r>
              <a:rPr lang="en-US" dirty="0" smtClean="0"/>
              <a:t>Use model selection to pre-initialize game depending on type (puzzle, maze hack-and-slash, Mario-like, racing game,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07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Labor Division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and Preprocessing</a:t>
            </a:r>
          </a:p>
          <a:p>
            <a:pPr lvl="1"/>
            <a:r>
              <a:rPr lang="en-US" dirty="0" smtClean="0"/>
              <a:t>Interface to the game simulator</a:t>
            </a:r>
          </a:p>
          <a:p>
            <a:pPr lvl="1"/>
            <a:r>
              <a:rPr lang="en-US" dirty="0" smtClean="0"/>
              <a:t>Represent game state as simplified image</a:t>
            </a:r>
          </a:p>
          <a:p>
            <a:r>
              <a:rPr lang="en-US" dirty="0" smtClean="0"/>
              <a:t>DQN Network without the deep part</a:t>
            </a:r>
          </a:p>
          <a:p>
            <a:pPr lvl="1"/>
            <a:r>
              <a:rPr lang="en-US" dirty="0" smtClean="0"/>
              <a:t>Setup epsilon-greedy framework, replay memory, and Q-target copying</a:t>
            </a:r>
          </a:p>
          <a:p>
            <a:pPr lvl="1"/>
            <a:r>
              <a:rPr lang="en-US" dirty="0" smtClean="0"/>
              <a:t>Build generalized DQN without the q-estimator part</a:t>
            </a:r>
          </a:p>
          <a:p>
            <a:r>
              <a:rPr lang="en-US" dirty="0" err="1" smtClean="0"/>
              <a:t>ConvNet</a:t>
            </a:r>
            <a:r>
              <a:rPr lang="en-US" dirty="0" smtClean="0"/>
              <a:t> Function Approximation</a:t>
            </a:r>
          </a:p>
          <a:p>
            <a:pPr lvl="1"/>
            <a:r>
              <a:rPr lang="en-US" dirty="0" smtClean="0"/>
              <a:t>Set up a simple interface to use the </a:t>
            </a:r>
            <a:r>
              <a:rPr lang="en-US" dirty="0" err="1" smtClean="0"/>
              <a:t>convnet</a:t>
            </a:r>
            <a:r>
              <a:rPr lang="en-US" dirty="0" smtClean="0"/>
              <a:t> to estimate the rewards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Overview </a:t>
            </a:r>
            <a:r>
              <a:rPr lang="en-US" dirty="0" err="1" smtClean="0"/>
              <a:t>ConvNet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78357" cy="38877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733674" y="2028824"/>
            <a:ext cx="209551" cy="228601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73744" y="428590"/>
            <a:ext cx="4425070" cy="63023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4409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833" y="1384299"/>
            <a:ext cx="8802774" cy="18072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833" y="3657599"/>
            <a:ext cx="4522167" cy="3057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(Following from </a:t>
            </a:r>
            <a:r>
              <a:rPr lang="en-US" dirty="0" err="1" smtClean="0"/>
              <a:t>Jakob</a:t>
            </a:r>
            <a:r>
              <a:rPr lang="en-US" dirty="0" smtClean="0"/>
              <a:t> </a:t>
            </a:r>
            <a:r>
              <a:rPr lang="en-US" dirty="0" err="1" smtClean="0"/>
              <a:t>Buhmann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865" y="1825625"/>
            <a:ext cx="9714269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9149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DQNs?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45113"/>
            <a:ext cx="5181600" cy="311236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559552"/>
            <a:ext cx="5181600" cy="288348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357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it working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24413"/>
            <a:ext cx="5181600" cy="295376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891954"/>
            <a:ext cx="5181600" cy="221867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520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Quick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Actor chooses an action</a:t>
            </a:r>
          </a:p>
          <a:p>
            <a:r>
              <a:rPr lang="en-US" dirty="0" smtClean="0"/>
              <a:t>Action is performed and influences the environment</a:t>
            </a:r>
          </a:p>
          <a:p>
            <a:r>
              <a:rPr lang="en-US" dirty="0" smtClean="0"/>
              <a:t>Based on the new state, the system receives a reward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t</a:t>
            </a:r>
            <a:endParaRPr lang="en-US" dirty="0" smtClean="0"/>
          </a:p>
          <a:p>
            <a:r>
              <a:rPr lang="en-US" dirty="0" smtClean="0"/>
              <a:t>System should learn to choose the action that maximizes the expected discounted reward</a:t>
            </a:r>
          </a:p>
          <a:p>
            <a:r>
              <a:rPr lang="en-US" dirty="0" smtClean="0"/>
              <a:t>Challenge is to learn in spite of sparse, noisy, or temporally shifted rewards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5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18" y="0"/>
            <a:ext cx="9168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6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function approximation?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a mapping of states to true rewards</a:t>
            </a:r>
          </a:p>
          <a:p>
            <a:pPr lvl="1"/>
            <a:r>
              <a:rPr lang="en-US" dirty="0" smtClean="0"/>
              <a:t>Sounds like neural networks (model-free generic function </a:t>
            </a:r>
            <a:r>
              <a:rPr lang="en-US" dirty="0" err="1" smtClean="0"/>
              <a:t>approximators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Solution: neural networks</a:t>
            </a:r>
          </a:p>
          <a:p>
            <a:pPr lvl="1"/>
            <a:r>
              <a:rPr lang="en-US" dirty="0" smtClean="0"/>
              <a:t>Fuzzy mapping from arbitrary features to rewards</a:t>
            </a:r>
          </a:p>
          <a:p>
            <a:pPr lvl="1"/>
            <a:r>
              <a:rPr lang="en-US" dirty="0" smtClean="0"/>
              <a:t>Many tools exist to optimize learning</a:t>
            </a:r>
          </a:p>
        </p:txBody>
      </p:sp>
    </p:spTree>
    <p:extLst>
      <p:ext uri="{BB962C8B-B14F-4D97-AF65-F5344CB8AC3E}">
        <p14:creationId xmlns:p14="http://schemas.microsoft.com/office/powerpoint/2010/main" val="130883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450</Words>
  <Application>Microsoft Office PowerPoint</Application>
  <PresentationFormat>Widescreen</PresentationFormat>
  <Paragraphs>68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DQN Walkthrough</vt:lpstr>
      <vt:lpstr>Quick Paper Overview</vt:lpstr>
      <vt:lpstr>History</vt:lpstr>
      <vt:lpstr>Abstract (Following from Jakob Buhmann)</vt:lpstr>
      <vt:lpstr>Why DQNs?</vt:lpstr>
      <vt:lpstr>Show it working</vt:lpstr>
      <vt:lpstr>Reinforcement Learning Quick Recap</vt:lpstr>
      <vt:lpstr>PowerPoint Presentation</vt:lpstr>
      <vt:lpstr>Why function approximation?</vt:lpstr>
      <vt:lpstr>Convolutional Networks</vt:lpstr>
      <vt:lpstr>Convolutional Network Embedding</vt:lpstr>
      <vt:lpstr>Challenges in NN as Function Approximators</vt:lpstr>
      <vt:lpstr>Enter DQNs</vt:lpstr>
      <vt:lpstr>Code Deep Dive</vt:lpstr>
      <vt:lpstr>Algorithm Overview</vt:lpstr>
      <vt:lpstr>Algorithm Overview - Preprocess</vt:lpstr>
      <vt:lpstr>Algorithm Overview</vt:lpstr>
      <vt:lpstr>Algorithm Overview</vt:lpstr>
      <vt:lpstr>Algorithm Overview – Epsilon Greedy</vt:lpstr>
      <vt:lpstr>Algorithm Overview – Greedy</vt:lpstr>
      <vt:lpstr>Algorithm Overview – Store in Replay</vt:lpstr>
      <vt:lpstr>Algorithm Overview – Get Minibatch</vt:lpstr>
      <vt:lpstr>Algorithm Overview – Get Rewards</vt:lpstr>
      <vt:lpstr>Algorithm Overview – Update Target Network</vt:lpstr>
      <vt:lpstr>What We Can Do</vt:lpstr>
      <vt:lpstr>DQNs for Game Playing</vt:lpstr>
      <vt:lpstr>Possible Labor Division</vt:lpstr>
      <vt:lpstr>Appendix</vt:lpstr>
      <vt:lpstr>Algorithm Overview ConvNet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DQN Walkthrough</dc:title>
  <dc:creator>dneil</dc:creator>
  <cp:lastModifiedBy>dneil</cp:lastModifiedBy>
  <cp:revision>29</cp:revision>
  <dcterms:created xsi:type="dcterms:W3CDTF">2015-04-16T10:47:32Z</dcterms:created>
  <dcterms:modified xsi:type="dcterms:W3CDTF">2015-04-16T14:55:07Z</dcterms:modified>
</cp:coreProperties>
</file>