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256" r:id="rId2"/>
    <p:sldId id="310" r:id="rId3"/>
    <p:sldId id="338" r:id="rId4"/>
    <p:sldId id="335" r:id="rId5"/>
    <p:sldId id="340" r:id="rId6"/>
    <p:sldId id="359" r:id="rId7"/>
    <p:sldId id="341" r:id="rId8"/>
    <p:sldId id="290" r:id="rId9"/>
    <p:sldId id="337" r:id="rId10"/>
    <p:sldId id="336" r:id="rId11"/>
    <p:sldId id="324" r:id="rId12"/>
    <p:sldId id="343" r:id="rId13"/>
    <p:sldId id="345" r:id="rId14"/>
    <p:sldId id="347" r:id="rId15"/>
    <p:sldId id="352" r:id="rId16"/>
    <p:sldId id="360" r:id="rId17"/>
    <p:sldId id="319" r:id="rId18"/>
    <p:sldId id="344" r:id="rId19"/>
    <p:sldId id="328" r:id="rId20"/>
    <p:sldId id="361" r:id="rId21"/>
    <p:sldId id="326" r:id="rId22"/>
    <p:sldId id="342" r:id="rId23"/>
    <p:sldId id="356" r:id="rId24"/>
    <p:sldId id="357" r:id="rId25"/>
    <p:sldId id="362" r:id="rId26"/>
    <p:sldId id="354" r:id="rId27"/>
    <p:sldId id="355" r:id="rId28"/>
    <p:sldId id="265" r:id="rId29"/>
    <p:sldId id="266" r:id="rId30"/>
    <p:sldId id="267" r:id="rId31"/>
    <p:sldId id="268" r:id="rId32"/>
    <p:sldId id="270" r:id="rId33"/>
    <p:sldId id="269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600"/>
    <a:srgbClr val="007F00"/>
    <a:srgbClr val="FF8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5155" autoAdjust="0"/>
  </p:normalViewPr>
  <p:slideViewPr>
    <p:cSldViewPr snapToGrid="0">
      <p:cViewPr varScale="1">
        <p:scale>
          <a:sx n="99" d="100"/>
          <a:sy n="99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19206-A114-4B72-9B42-B13D3A623BA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AF408-A866-4449-93EF-A4A1DA83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V: Expected</a:t>
            </a:r>
            <a:r>
              <a:rPr lang="de-DE" baseline="0" dirty="0" smtClean="0"/>
              <a:t> return when starting in s and acting according to pi.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 the sloppiness</a:t>
            </a:r>
            <a:r>
              <a:rPr lang="de-DE" baseline="0" dirty="0" smtClean="0"/>
              <a:t> in notation. The output of pi(s) is an action, whereas the output of pi(s,a) is a probability.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9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0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V: Expected</a:t>
            </a:r>
            <a:r>
              <a:rPr lang="de-DE" baseline="0" dirty="0" smtClean="0"/>
              <a:t> return when starting in s and acting according to pi</a:t>
            </a:r>
          </a:p>
          <a:p>
            <a:r>
              <a:rPr lang="de-DE" baseline="0" dirty="0" smtClean="0"/>
              <a:t>Q: Expected return when starting in s, taking action a, and then acting according to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1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RL combines</a:t>
            </a:r>
            <a:r>
              <a:rPr lang="de-DE" baseline="0" dirty="0" smtClean="0"/>
              <a:t> learning, planning and execution into one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3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9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0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8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1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3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4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RL combines</a:t>
            </a:r>
            <a:r>
              <a:rPr lang="de-DE" baseline="0" dirty="0" smtClean="0"/>
              <a:t> learning, planning and execution into one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2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RL combines</a:t>
            </a:r>
            <a:r>
              <a:rPr lang="de-DE" baseline="0" dirty="0" smtClean="0"/>
              <a:t> learning, planning and execution into one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RL combines</a:t>
            </a:r>
            <a:r>
              <a:rPr lang="de-DE" baseline="0" dirty="0" smtClean="0"/>
              <a:t> learning, planning and execution into one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RL combines</a:t>
            </a:r>
            <a:r>
              <a:rPr lang="de-DE" baseline="0" dirty="0" smtClean="0"/>
              <a:t> learning, planning and execution into one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AF408-A866-4449-93EF-A4A1DA8360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81EE-AE0E-48D0-AEFC-EDD62141873D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9FD9-72B0-4137-9A3A-8EC57E4F1807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C01F-DF71-4AF1-9F40-A64AE9B52BFC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7915-64F9-48F6-8A17-087E4EDF530C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C86-5144-4C1F-AB91-9E795B985D9E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9918-EBB2-4255-A207-3F03BCA06375}" type="datetime1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EE05-DE4D-4A31-BCA8-FF998FA2A330}" type="datetime1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1BE8-2BC2-4608-9DE3-61253E27DEC5}" type="datetime1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58F-AF28-4360-87E1-A94C774825F2}" type="datetime1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BF9-2D0F-42FF-94BB-035AED034CC2}" type="datetime1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8A7F-6A14-4BD3-AEE2-0029A19F28BC}" type="datetime1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2DF6-445C-4BB2-8FF5-0BB1824EC482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9441-91FA-4F00-9E67-1AE8D534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4.xml"/><Relationship Id="rId7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15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idsia.ch/~juergen/naturedeepmin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An introduction to Reinforcement Learning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82125" y="3603814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46727" y="3838704"/>
            <a:ext cx="8602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+mj-lt"/>
              </a:rPr>
              <a:t>Daniel Renz, Translational Neuromodeling Unit, ETHZ &amp; UZH</a:t>
            </a:r>
          </a:p>
          <a:p>
            <a:pPr algn="ctr"/>
            <a:r>
              <a:rPr lang="de-DE" sz="2400" dirty="0" smtClean="0">
                <a:latin typeface="+mj-lt"/>
              </a:rPr>
              <a:t>12.03.2015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4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RL objective function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 MDP is a 4-tuple (S, A, T(s‘,a,s), R(s‘,a)).</a:t>
            </a:r>
          </a:p>
          <a:p>
            <a:r>
              <a:rPr lang="de-DE" dirty="0" smtClean="0">
                <a:latin typeface="+mj-lt"/>
              </a:rPr>
              <a:t>But in order to solve the RL problem, something is missing... </a:t>
            </a:r>
          </a:p>
          <a:p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/>
              <a:t>    ...t</a:t>
            </a:r>
            <a:r>
              <a:rPr lang="de-DE" dirty="0" smtClean="0">
                <a:latin typeface="+mj-lt"/>
              </a:rPr>
              <a:t>he objective function! </a:t>
            </a:r>
            <a:r>
              <a:rPr lang="de-DE" dirty="0" smtClean="0"/>
              <a:t>Want to find the </a:t>
            </a:r>
            <a:r>
              <a:rPr lang="de-DE" dirty="0"/>
              <a:t>optimal </a:t>
            </a:r>
            <a:r>
              <a:rPr lang="de-DE" dirty="0" smtClean="0"/>
              <a:t>policy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/>
              <a:t>w.r.t. expected </a:t>
            </a:r>
            <a:r>
              <a:rPr lang="de-DE" dirty="0" smtClean="0"/>
              <a:t>return: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>
                <a:latin typeface="+mj-lt"/>
              </a:rPr>
              <a:t>We are interested in the expected discounted long-term return.</a:t>
            </a:r>
          </a:p>
          <a:p>
            <a:pPr lvl="1"/>
            <a:r>
              <a:rPr lang="de-DE" dirty="0" smtClean="0"/>
              <a:t>Effectively puts pressure on acting as soon as possible.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smtClean="0"/>
              <a:t>Discounting ensures that the return is bounded.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3507516"/>
            <a:ext cx="5997186" cy="5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What is RL used for?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latin typeface="+mj-lt"/>
              </a:rPr>
              <a:t>Planning </a:t>
            </a:r>
            <a:r>
              <a:rPr lang="de-DE" b="1" dirty="0" smtClean="0">
                <a:latin typeface="+mj-lt"/>
              </a:rPr>
              <a:t>problem:</a:t>
            </a:r>
            <a:r>
              <a:rPr lang="de-DE" dirty="0" smtClean="0">
                <a:latin typeface="+mj-lt"/>
              </a:rPr>
              <a:t> Solve a known </a:t>
            </a:r>
            <a:r>
              <a:rPr lang="de-DE" dirty="0" smtClean="0">
                <a:latin typeface="+mj-lt"/>
              </a:rPr>
              <a:t>MDP.</a:t>
            </a:r>
            <a:endParaRPr lang="de-DE" dirty="0" smtClean="0">
              <a:latin typeface="+mj-lt"/>
            </a:endParaRPr>
          </a:p>
          <a:p>
            <a:r>
              <a:rPr lang="de-DE" altLang="en-US" b="1" dirty="0" smtClean="0">
                <a:latin typeface="+mj-lt"/>
              </a:rPr>
              <a:t>Prediction problem: </a:t>
            </a:r>
            <a:r>
              <a:rPr lang="de-DE" altLang="en-US" dirty="0" smtClean="0">
                <a:latin typeface="+mj-lt"/>
              </a:rPr>
              <a:t>Estimate </a:t>
            </a:r>
            <a:r>
              <a:rPr lang="de-DE" altLang="en-US" dirty="0" smtClean="0">
                <a:latin typeface="+mj-lt"/>
              </a:rPr>
              <a:t>a value function that </a:t>
            </a:r>
            <a:r>
              <a:rPr lang="en-US" altLang="en-US" dirty="0" smtClean="0">
                <a:latin typeface="+mj-lt"/>
              </a:rPr>
              <a:t>represents </a:t>
            </a:r>
            <a:r>
              <a:rPr lang="en-US" altLang="en-US" dirty="0" smtClean="0">
                <a:latin typeface="+mj-lt"/>
              </a:rPr>
              <a:t>how </a:t>
            </a:r>
            <a:r>
              <a:rPr lang="en-US" altLang="en-US" dirty="0" smtClean="0">
                <a:latin typeface="+mj-lt"/>
              </a:rPr>
              <a:t>much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future </a:t>
            </a:r>
            <a:r>
              <a:rPr lang="en-US" altLang="en-US" dirty="0" smtClean="0">
                <a:latin typeface="+mj-lt"/>
              </a:rPr>
              <a:t>reward </a:t>
            </a:r>
            <a:r>
              <a:rPr lang="en-US" altLang="en-US" dirty="0" smtClean="0">
                <a:latin typeface="+mj-lt"/>
              </a:rPr>
              <a:t>we can </a:t>
            </a:r>
            <a:r>
              <a:rPr lang="en-US" altLang="en-US" dirty="0" smtClean="0">
                <a:latin typeface="+mj-lt"/>
              </a:rPr>
              <a:t>expect </a:t>
            </a:r>
            <a:r>
              <a:rPr lang="en-US" altLang="en-US" dirty="0" smtClean="0">
                <a:latin typeface="+mj-lt"/>
              </a:rPr>
              <a:t>at </a:t>
            </a:r>
            <a:r>
              <a:rPr lang="en-US" altLang="en-US" dirty="0" smtClean="0">
                <a:latin typeface="+mj-lt"/>
              </a:rPr>
              <a:t>any </a:t>
            </a:r>
            <a:r>
              <a:rPr lang="en-US" altLang="en-US" dirty="0" smtClean="0">
                <a:latin typeface="+mj-lt"/>
              </a:rPr>
              <a:t>state, given a fixed policy.</a:t>
            </a:r>
            <a:endParaRPr lang="de-DE" altLang="en-US" dirty="0" smtClean="0">
              <a:latin typeface="+mj-lt"/>
            </a:endParaRPr>
          </a:p>
          <a:p>
            <a:r>
              <a:rPr lang="de-DE" altLang="en-US" b="1" dirty="0" smtClean="0">
                <a:latin typeface="+mj-lt"/>
              </a:rPr>
              <a:t>Control problem: </a:t>
            </a:r>
            <a:r>
              <a:rPr lang="de-DE" altLang="en-US" dirty="0" smtClean="0">
                <a:latin typeface="+mj-lt"/>
              </a:rPr>
              <a:t>Optimise the value </a:t>
            </a:r>
            <a:r>
              <a:rPr lang="de-DE" altLang="en-US" dirty="0" smtClean="0">
                <a:latin typeface="+mj-lt"/>
              </a:rPr>
              <a:t>function. This yields an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optimal policy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which </a:t>
            </a:r>
            <a:r>
              <a:rPr lang="en-US" altLang="en-US" dirty="0" smtClean="0">
                <a:latin typeface="+mj-lt"/>
              </a:rPr>
              <a:t>allows for action </a:t>
            </a:r>
            <a:r>
              <a:rPr lang="en-US" altLang="en-US" dirty="0" smtClean="0">
                <a:latin typeface="+mj-lt"/>
              </a:rPr>
              <a:t>selection and optimal </a:t>
            </a:r>
            <a:r>
              <a:rPr lang="en-US" altLang="en-US" dirty="0" smtClean="0">
                <a:latin typeface="+mj-lt"/>
              </a:rPr>
              <a:t>control.</a:t>
            </a:r>
            <a:endParaRPr lang="en-GB" alt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9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Bellman equations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557" y="5742618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  <a:latin typeface="+mj-lt"/>
              </a:rPr>
              <a:t>How to pick the best action given a known MDP? 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8905" y="4535804"/>
            <a:ext cx="1164657" cy="6329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>
                  <a:solidFill>
                    <a:schemeClr val="bg1"/>
                  </a:solidFill>
                </a:ln>
                <a:solidFill>
                  <a:srgbClr val="007F00"/>
                </a:solidFill>
              </a:rPr>
              <a:t>Bellman</a:t>
            </a:r>
          </a:p>
          <a:p>
            <a:pPr algn="ctr"/>
            <a:r>
              <a:rPr lang="de-DE" b="1" dirty="0" smtClean="0">
                <a:ln>
                  <a:solidFill>
                    <a:schemeClr val="bg1"/>
                  </a:solidFill>
                </a:ln>
                <a:solidFill>
                  <a:srgbClr val="007F00"/>
                </a:solidFill>
              </a:rPr>
              <a:t>equations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007F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" y="3760614"/>
            <a:ext cx="4421682" cy="1716936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latin typeface="+mj-lt"/>
              </a:rPr>
              <a:t>Planning </a:t>
            </a:r>
            <a:r>
              <a:rPr lang="de-DE" b="1" dirty="0" smtClean="0">
                <a:latin typeface="+mj-lt"/>
              </a:rPr>
              <a:t>problem:</a:t>
            </a:r>
            <a:r>
              <a:rPr lang="de-DE" dirty="0" smtClean="0">
                <a:latin typeface="+mj-lt"/>
              </a:rPr>
              <a:t> Solve a known </a:t>
            </a:r>
            <a:r>
              <a:rPr lang="de-DE" dirty="0" smtClean="0">
                <a:latin typeface="+mj-lt"/>
              </a:rPr>
              <a:t>MDP.</a:t>
            </a:r>
            <a:endParaRPr lang="de-DE" dirty="0" smtClean="0">
              <a:latin typeface="+mj-lt"/>
            </a:endParaRPr>
          </a:p>
          <a:p>
            <a:r>
              <a:rPr lang="de-DE" altLang="en-US" b="1" dirty="0" smtClean="0">
                <a:latin typeface="+mj-lt"/>
              </a:rPr>
              <a:t>Prediction problem: </a:t>
            </a:r>
            <a:r>
              <a:rPr lang="de-DE" altLang="en-US" dirty="0" smtClean="0">
                <a:latin typeface="+mj-lt"/>
              </a:rPr>
              <a:t>Estimate </a:t>
            </a:r>
            <a:r>
              <a:rPr lang="de-DE" altLang="en-US" dirty="0" smtClean="0">
                <a:latin typeface="+mj-lt"/>
              </a:rPr>
              <a:t>a value function that </a:t>
            </a:r>
            <a:r>
              <a:rPr lang="en-US" altLang="en-US" dirty="0" smtClean="0">
                <a:latin typeface="+mj-lt"/>
              </a:rPr>
              <a:t>represents </a:t>
            </a:r>
            <a:r>
              <a:rPr lang="en-US" altLang="en-US" dirty="0" smtClean="0">
                <a:latin typeface="+mj-lt"/>
              </a:rPr>
              <a:t>how </a:t>
            </a:r>
            <a:r>
              <a:rPr lang="en-US" altLang="en-US" dirty="0" smtClean="0">
                <a:latin typeface="+mj-lt"/>
              </a:rPr>
              <a:t>much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future </a:t>
            </a:r>
            <a:r>
              <a:rPr lang="en-US" altLang="en-US" dirty="0" smtClean="0">
                <a:latin typeface="+mj-lt"/>
              </a:rPr>
              <a:t>reward </a:t>
            </a:r>
            <a:r>
              <a:rPr lang="en-US" altLang="en-US" dirty="0" smtClean="0">
                <a:latin typeface="+mj-lt"/>
              </a:rPr>
              <a:t>we can </a:t>
            </a:r>
            <a:r>
              <a:rPr lang="en-US" altLang="en-US" dirty="0" smtClean="0">
                <a:latin typeface="+mj-lt"/>
              </a:rPr>
              <a:t>expect </a:t>
            </a:r>
            <a:r>
              <a:rPr lang="en-US" altLang="en-US" dirty="0" smtClean="0">
                <a:latin typeface="+mj-lt"/>
              </a:rPr>
              <a:t>at </a:t>
            </a:r>
            <a:r>
              <a:rPr lang="en-US" altLang="en-US" dirty="0" smtClean="0">
                <a:latin typeface="+mj-lt"/>
              </a:rPr>
              <a:t>any </a:t>
            </a:r>
            <a:r>
              <a:rPr lang="en-US" altLang="en-US" dirty="0" smtClean="0"/>
              <a:t>state, </a:t>
            </a:r>
            <a:r>
              <a:rPr lang="en-US" altLang="en-US" dirty="0"/>
              <a:t>given a fixed </a:t>
            </a:r>
            <a:r>
              <a:rPr lang="en-US" altLang="en-US" dirty="0" smtClean="0"/>
              <a:t>policy.</a:t>
            </a:r>
            <a:endParaRPr lang="de-DE" altLang="en-US" dirty="0" smtClean="0">
              <a:latin typeface="+mj-lt"/>
            </a:endParaRPr>
          </a:p>
          <a:p>
            <a:r>
              <a:rPr lang="de-DE" altLang="en-US" b="1" dirty="0" smtClean="0">
                <a:latin typeface="+mj-lt"/>
              </a:rPr>
              <a:t>Control problem: </a:t>
            </a:r>
            <a:r>
              <a:rPr lang="de-DE" altLang="en-US" dirty="0" smtClean="0">
                <a:latin typeface="+mj-lt"/>
              </a:rPr>
              <a:t>Optimise the value </a:t>
            </a:r>
            <a:r>
              <a:rPr lang="de-DE" altLang="en-US" dirty="0" smtClean="0">
                <a:latin typeface="+mj-lt"/>
              </a:rPr>
              <a:t>function. This yields an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optimal policy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which </a:t>
            </a:r>
            <a:r>
              <a:rPr lang="en-US" altLang="en-US" dirty="0" smtClean="0">
                <a:latin typeface="+mj-lt"/>
              </a:rPr>
              <a:t>allows for action </a:t>
            </a:r>
            <a:r>
              <a:rPr lang="en-US" altLang="en-US" dirty="0" smtClean="0">
                <a:latin typeface="+mj-lt"/>
              </a:rPr>
              <a:t>selection and optimal </a:t>
            </a:r>
            <a:r>
              <a:rPr lang="en-US" altLang="en-US" dirty="0" smtClean="0">
                <a:latin typeface="+mj-lt"/>
              </a:rPr>
              <a:t>control.</a:t>
            </a:r>
            <a:endParaRPr lang="en-GB" alt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6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Planning: dynamic programming (DP)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sz="2000" dirty="0" smtClean="0"/>
              <a:t>Find the best policy </a:t>
            </a:r>
            <a:r>
              <a:rPr lang="el-GR" sz="2000" dirty="0"/>
              <a:t>π </a:t>
            </a:r>
            <a:r>
              <a:rPr lang="de-DE" altLang="en-US" sz="2000" dirty="0" smtClean="0"/>
              <a:t>based on knowledge of transitions T and rewards R.</a:t>
            </a:r>
          </a:p>
          <a:p>
            <a:r>
              <a:rPr lang="de-DE" altLang="en-US" sz="2000" dirty="0" smtClean="0"/>
              <a:t>Idea</a:t>
            </a:r>
          </a:p>
          <a:p>
            <a:pPr lvl="1"/>
            <a:r>
              <a:rPr lang="de-DE" altLang="en-US" sz="2000" dirty="0" smtClean="0"/>
              <a:t>Initialize </a:t>
            </a:r>
            <a:r>
              <a:rPr lang="el-GR" sz="2000" dirty="0" smtClean="0"/>
              <a:t>π</a:t>
            </a:r>
            <a:r>
              <a:rPr lang="de-DE" sz="2000" dirty="0" smtClean="0"/>
              <a:t> arbitrarily</a:t>
            </a:r>
            <a:endParaRPr lang="en-GB" altLang="en-US" sz="2000" dirty="0" smtClean="0"/>
          </a:p>
          <a:p>
            <a:pPr lvl="1"/>
            <a:r>
              <a:rPr lang="de-DE" sz="2000" dirty="0" smtClean="0"/>
              <a:t>Repeat until convergence</a:t>
            </a:r>
          </a:p>
          <a:p>
            <a:pPr lvl="2"/>
            <a:r>
              <a:rPr lang="de-DE" sz="2000" dirty="0" smtClean="0"/>
              <a:t>Compute V</a:t>
            </a:r>
            <a:r>
              <a:rPr lang="el-GR" sz="2000" baseline="30000" dirty="0" smtClean="0"/>
              <a:t>π</a:t>
            </a:r>
            <a:r>
              <a:rPr lang="de-DE" sz="2000" dirty="0" smtClean="0"/>
              <a:t> from </a:t>
            </a:r>
            <a:r>
              <a:rPr lang="el-GR" sz="2000" dirty="0" smtClean="0"/>
              <a:t>π</a:t>
            </a:r>
            <a:r>
              <a:rPr lang="de-DE" sz="2000" dirty="0" smtClean="0"/>
              <a:t> (policy evaluation)</a:t>
            </a:r>
          </a:p>
          <a:p>
            <a:pPr lvl="2"/>
            <a:endParaRPr lang="de-DE" sz="2000" dirty="0" smtClean="0"/>
          </a:p>
          <a:p>
            <a:pPr lvl="2"/>
            <a:endParaRPr lang="de-DE" sz="2000" dirty="0" smtClean="0"/>
          </a:p>
          <a:p>
            <a:pPr lvl="2"/>
            <a:r>
              <a:rPr lang="de-DE" sz="2000" dirty="0" smtClean="0"/>
              <a:t>Improve </a:t>
            </a:r>
            <a:r>
              <a:rPr lang="el-GR" sz="2000" dirty="0" smtClean="0"/>
              <a:t>π</a:t>
            </a:r>
            <a:r>
              <a:rPr lang="de-DE" sz="2000" dirty="0" smtClean="0"/>
              <a:t> based on </a:t>
            </a:r>
            <a:r>
              <a:rPr lang="de-DE" sz="2000" dirty="0"/>
              <a:t>V</a:t>
            </a:r>
            <a:r>
              <a:rPr lang="el-GR" sz="2000" baseline="30000" dirty="0"/>
              <a:t>π</a:t>
            </a:r>
            <a:r>
              <a:rPr lang="de-DE" sz="2000" dirty="0" smtClean="0"/>
              <a:t> (policy improvement) </a:t>
            </a:r>
          </a:p>
          <a:p>
            <a:pPr lvl="1"/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23" y="3616658"/>
            <a:ext cx="4035898" cy="500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23" y="4769266"/>
            <a:ext cx="3676650" cy="37771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383007" y="3645363"/>
            <a:ext cx="1391653" cy="47163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>
                  <a:solidFill>
                    <a:schemeClr val="bg1"/>
                  </a:solidFill>
                </a:ln>
                <a:solidFill>
                  <a:srgbClr val="007F00"/>
                </a:solidFill>
              </a:rPr>
              <a:t>Prediction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007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91026" y="4644789"/>
            <a:ext cx="1391653" cy="47163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>
                  <a:solidFill>
                    <a:schemeClr val="bg1"/>
                  </a:solidFill>
                </a:ln>
                <a:solidFill>
                  <a:srgbClr val="007F00"/>
                </a:solidFill>
              </a:rPr>
              <a:t>Control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00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Prediction using Monte Carlo (MC) methods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en-US" sz="2000" dirty="0" smtClean="0"/>
              <a:t>Replace knowledge of T, R with experience, to approximate the policy evaluation step.</a:t>
            </a:r>
          </a:p>
          <a:p>
            <a:r>
              <a:rPr lang="de-DE" altLang="en-US" sz="2000" dirty="0" smtClean="0"/>
              <a:t>Idea: Estimate state value / expected return by averaging over</a:t>
            </a:r>
            <a:br>
              <a:rPr lang="de-DE" altLang="en-US" sz="2000" dirty="0" smtClean="0"/>
            </a:br>
            <a:r>
              <a:rPr lang="de-DE" altLang="en-US" sz="2000" dirty="0" smtClean="0"/>
              <a:t>sample returns iteratively (this implements a running average).</a:t>
            </a:r>
          </a:p>
          <a:p>
            <a:r>
              <a:rPr lang="de-DE" altLang="en-US" sz="2000" dirty="0" smtClean="0"/>
              <a:t>Repeat until convergence</a:t>
            </a:r>
          </a:p>
          <a:p>
            <a:pPr lvl="1"/>
            <a:r>
              <a:rPr lang="de-DE" altLang="en-US" sz="2000" dirty="0" smtClean="0"/>
              <a:t>Generate episode N given </a:t>
            </a:r>
            <a:r>
              <a:rPr lang="el-GR" altLang="en-US" sz="2000" dirty="0" smtClean="0"/>
              <a:t>π</a:t>
            </a:r>
            <a:endParaRPr lang="de-DE" altLang="en-US" sz="2000" dirty="0" smtClean="0"/>
          </a:p>
          <a:p>
            <a:pPr lvl="1"/>
            <a:r>
              <a:rPr lang="de-DE" altLang="en-US" sz="2000" dirty="0" smtClean="0"/>
              <a:t>For each state s occuring in episode:</a:t>
            </a:r>
            <a:br>
              <a:rPr lang="de-DE" altLang="en-US" sz="2000" dirty="0" smtClean="0"/>
            </a:br>
            <a:r>
              <a:rPr lang="de-DE" altLang="en-US" sz="2000" dirty="0" smtClean="0"/>
              <a:t>Set R</a:t>
            </a:r>
            <a:r>
              <a:rPr lang="de-DE" altLang="en-US" sz="2000" baseline="-25000" dirty="0" smtClean="0"/>
              <a:t>N</a:t>
            </a:r>
            <a:r>
              <a:rPr lang="de-DE" altLang="en-US" sz="2000" dirty="0" smtClean="0"/>
              <a:t> to the return following the first</a:t>
            </a:r>
            <a:br>
              <a:rPr lang="de-DE" altLang="en-US" sz="2000" dirty="0" smtClean="0"/>
            </a:br>
            <a:r>
              <a:rPr lang="de-DE" altLang="en-US" sz="2000" dirty="0" smtClean="0"/>
              <a:t>occurance of s and update moving average</a:t>
            </a:r>
          </a:p>
          <a:p>
            <a:pPr marL="0" indent="0">
              <a:buNone/>
            </a:pPr>
            <a:endParaRPr lang="de-DE" altLang="en-US" sz="2000" dirty="0" smtClean="0"/>
          </a:p>
          <a:p>
            <a:r>
              <a:rPr lang="de-DE" altLang="en-US" sz="2000" dirty="0" smtClean="0"/>
              <a:t>Using a fixed alpha corresponds to an exponential moving average. This makes recent samples more important and forgets the distant past.</a:t>
            </a:r>
          </a:p>
          <a:p>
            <a:pPr lvl="1"/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92" y="2844465"/>
            <a:ext cx="2527153" cy="18582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91" y="5415198"/>
            <a:ext cx="2485594" cy="2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Prediction: Temporal difference (TD) Learning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1268" cy="435133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+mj-lt"/>
              </a:rPr>
              <a:t>Combination of ideas from Monte Carlo and Dynamic Programming</a:t>
            </a:r>
          </a:p>
          <a:p>
            <a:pPr lvl="1"/>
            <a:r>
              <a:rPr lang="de-DE" dirty="0" smtClean="0"/>
              <a:t>Model-free: Sample the environment according to policy (MC)</a:t>
            </a:r>
          </a:p>
          <a:p>
            <a:pPr lvl="1"/>
            <a:r>
              <a:rPr lang="de-DE" dirty="0" smtClean="0"/>
              <a:t>Bootstrap: a</a:t>
            </a:r>
            <a:r>
              <a:rPr lang="de-DE" dirty="0" smtClean="0">
                <a:latin typeface="+mj-lt"/>
              </a:rPr>
              <a:t>pproximate current estimate based on previously learned estimates (DP). Thus, we can update at every step.</a:t>
            </a:r>
            <a:endParaRPr lang="de-DE" dirty="0" smtClean="0"/>
          </a:p>
          <a:p>
            <a:endParaRPr lang="de-DE" dirty="0"/>
          </a:p>
          <a:p>
            <a:endParaRPr lang="de-DE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0" y="3252290"/>
            <a:ext cx="3701005" cy="554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0" y="3976518"/>
            <a:ext cx="2659707" cy="2334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9290" y="4413593"/>
            <a:ext cx="28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  <a:latin typeface="+mj-lt"/>
              </a:rPr>
              <a:t>Need to approximate R</a:t>
            </a:r>
            <a:r>
              <a:rPr lang="de-DE" baseline="-25000" dirty="0" smtClean="0">
                <a:solidFill>
                  <a:srgbClr val="002060"/>
                </a:solidFill>
                <a:latin typeface="+mj-lt"/>
              </a:rPr>
              <a:t>t</a:t>
            </a:r>
            <a:r>
              <a:rPr lang="de-DE" dirty="0">
                <a:solidFill>
                  <a:srgbClr val="002060"/>
                </a:solidFill>
              </a:rPr>
              <a:t> ...</a:t>
            </a:r>
            <a:endParaRPr lang="en-US" baseline="-25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7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Prediction: Temporal difference (TD) Learning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1268" cy="4351338"/>
          </a:xfrm>
        </p:spPr>
        <p:txBody>
          <a:bodyPr>
            <a:normAutofit/>
          </a:bodyPr>
          <a:lstStyle/>
          <a:p>
            <a:endParaRPr lang="de-DE" dirty="0" smtClean="0">
              <a:latin typeface="+mj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We essentially assume that the value of the next state is an accurate estimate of the expected return downstream. </a:t>
            </a:r>
          </a:p>
          <a:p>
            <a:r>
              <a:rPr lang="de-DE" dirty="0"/>
              <a:t>No need to know T, R. We use the frequencies of observations as estimates to directly update V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0" y="1858958"/>
            <a:ext cx="2659707" cy="233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2" y="2977186"/>
            <a:ext cx="4086571" cy="5252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9" y="2276813"/>
            <a:ext cx="2290406" cy="5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Prediction: Temporal </a:t>
            </a:r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difference (TD) Learning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902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We essentially assume </a:t>
            </a:r>
            <a:r>
              <a:rPr lang="de-DE" dirty="0"/>
              <a:t>that the value of the next state is an accurate estimate of the expected return </a:t>
            </a:r>
            <a:r>
              <a:rPr lang="de-DE" dirty="0" smtClean="0"/>
              <a:t>downstream. </a:t>
            </a:r>
          </a:p>
          <a:p>
            <a:r>
              <a:rPr lang="de-DE" dirty="0" smtClean="0"/>
              <a:t>No need to know T, R. We use the </a:t>
            </a:r>
            <a:r>
              <a:rPr lang="de-DE" dirty="0"/>
              <a:t>frequencies of observations as estimates to directly </a:t>
            </a:r>
            <a:r>
              <a:rPr lang="de-DE" dirty="0" smtClean="0"/>
              <a:t>update V.</a:t>
            </a:r>
            <a:endParaRPr lang="de-DE" dirty="0"/>
          </a:p>
          <a:p>
            <a:r>
              <a:rPr lang="de-DE" dirty="0" smtClean="0"/>
              <a:t>Great idea! But we really want to solve the control problem.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2" y="5374289"/>
            <a:ext cx="4169769" cy="42837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0" y="1858958"/>
            <a:ext cx="2659707" cy="2334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2" y="2977186"/>
            <a:ext cx="4086571" cy="5252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9" y="2276813"/>
            <a:ext cx="2290406" cy="5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Bellman equations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20" y="3731737"/>
            <a:ext cx="5181059" cy="1716936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latin typeface="+mj-lt"/>
              </a:rPr>
              <a:t>Planning </a:t>
            </a:r>
            <a:r>
              <a:rPr lang="de-DE" b="1" dirty="0" smtClean="0">
                <a:latin typeface="+mj-lt"/>
              </a:rPr>
              <a:t>problem:</a:t>
            </a:r>
            <a:r>
              <a:rPr lang="de-DE" dirty="0" smtClean="0">
                <a:latin typeface="+mj-lt"/>
              </a:rPr>
              <a:t> Solve a known </a:t>
            </a:r>
            <a:r>
              <a:rPr lang="de-DE" dirty="0" smtClean="0">
                <a:latin typeface="+mj-lt"/>
              </a:rPr>
              <a:t>MDP.</a:t>
            </a:r>
            <a:endParaRPr lang="de-DE" dirty="0" smtClean="0">
              <a:latin typeface="+mj-lt"/>
            </a:endParaRPr>
          </a:p>
          <a:p>
            <a:r>
              <a:rPr lang="de-DE" altLang="en-US" b="1" dirty="0" smtClean="0">
                <a:latin typeface="+mj-lt"/>
              </a:rPr>
              <a:t>Prediction problem: </a:t>
            </a:r>
            <a:r>
              <a:rPr lang="de-DE" altLang="en-US" dirty="0" smtClean="0">
                <a:latin typeface="+mj-lt"/>
              </a:rPr>
              <a:t>Estimate </a:t>
            </a:r>
            <a:r>
              <a:rPr lang="de-DE" altLang="en-US" dirty="0" smtClean="0">
                <a:latin typeface="+mj-lt"/>
              </a:rPr>
              <a:t>a value function that </a:t>
            </a:r>
            <a:r>
              <a:rPr lang="en-US" altLang="en-US" dirty="0" smtClean="0">
                <a:latin typeface="+mj-lt"/>
              </a:rPr>
              <a:t>represents </a:t>
            </a:r>
            <a:r>
              <a:rPr lang="en-US" altLang="en-US" dirty="0" smtClean="0">
                <a:latin typeface="+mj-lt"/>
              </a:rPr>
              <a:t>how </a:t>
            </a:r>
            <a:r>
              <a:rPr lang="en-US" altLang="en-US" dirty="0" smtClean="0">
                <a:latin typeface="+mj-lt"/>
              </a:rPr>
              <a:t>much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future </a:t>
            </a:r>
            <a:r>
              <a:rPr lang="en-US" altLang="en-US" dirty="0" smtClean="0">
                <a:latin typeface="+mj-lt"/>
              </a:rPr>
              <a:t>reward </a:t>
            </a:r>
            <a:r>
              <a:rPr lang="en-US" altLang="en-US" dirty="0" smtClean="0">
                <a:latin typeface="+mj-lt"/>
              </a:rPr>
              <a:t>we can </a:t>
            </a:r>
            <a:r>
              <a:rPr lang="en-US" altLang="en-US" dirty="0" smtClean="0">
                <a:latin typeface="+mj-lt"/>
              </a:rPr>
              <a:t>expect </a:t>
            </a:r>
            <a:r>
              <a:rPr lang="en-US" altLang="en-US" dirty="0" smtClean="0">
                <a:latin typeface="+mj-lt"/>
              </a:rPr>
              <a:t>at </a:t>
            </a:r>
            <a:r>
              <a:rPr lang="en-US" altLang="en-US" dirty="0" smtClean="0">
                <a:latin typeface="+mj-lt"/>
              </a:rPr>
              <a:t>any </a:t>
            </a:r>
            <a:r>
              <a:rPr lang="en-US" altLang="en-US" dirty="0" smtClean="0"/>
              <a:t>state, </a:t>
            </a:r>
            <a:r>
              <a:rPr lang="en-US" altLang="en-US" dirty="0"/>
              <a:t>given a fixed policy.</a:t>
            </a:r>
            <a:endParaRPr lang="de-DE" altLang="en-US" dirty="0" smtClean="0">
              <a:latin typeface="+mj-lt"/>
            </a:endParaRPr>
          </a:p>
          <a:p>
            <a:r>
              <a:rPr lang="de-DE" altLang="en-US" b="1" dirty="0" smtClean="0">
                <a:latin typeface="+mj-lt"/>
              </a:rPr>
              <a:t>Control problem: </a:t>
            </a:r>
            <a:r>
              <a:rPr lang="de-DE" altLang="en-US" dirty="0" smtClean="0">
                <a:latin typeface="+mj-lt"/>
              </a:rPr>
              <a:t>Optimise the value </a:t>
            </a:r>
            <a:r>
              <a:rPr lang="de-DE" altLang="en-US" dirty="0" smtClean="0">
                <a:latin typeface="+mj-lt"/>
              </a:rPr>
              <a:t>function. This yields an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optimal policy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which </a:t>
            </a:r>
            <a:r>
              <a:rPr lang="en-US" altLang="en-US" dirty="0" smtClean="0">
                <a:latin typeface="+mj-lt"/>
              </a:rPr>
              <a:t>allows for action </a:t>
            </a:r>
            <a:r>
              <a:rPr lang="en-US" altLang="en-US" dirty="0" smtClean="0">
                <a:latin typeface="+mj-lt"/>
              </a:rPr>
              <a:t>selection and optimal </a:t>
            </a:r>
            <a:r>
              <a:rPr lang="en-US" altLang="en-US" dirty="0" smtClean="0">
                <a:latin typeface="+mj-lt"/>
              </a:rPr>
              <a:t>control.</a:t>
            </a:r>
            <a:endParaRPr lang="en-GB" alt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8905" y="4535804"/>
            <a:ext cx="1164657" cy="6329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>
                  <a:solidFill>
                    <a:schemeClr val="bg1"/>
                  </a:solidFill>
                </a:ln>
                <a:solidFill>
                  <a:srgbClr val="007F00"/>
                </a:solidFill>
              </a:rPr>
              <a:t>Bellman</a:t>
            </a:r>
          </a:p>
          <a:p>
            <a:pPr algn="ctr"/>
            <a:r>
              <a:rPr lang="de-DE" b="1" dirty="0" smtClean="0">
                <a:ln>
                  <a:solidFill>
                    <a:schemeClr val="bg1"/>
                  </a:solidFill>
                </a:ln>
                <a:solidFill>
                  <a:srgbClr val="007F00"/>
                </a:solidFill>
              </a:rPr>
              <a:t>equations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007F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" y="3760615"/>
            <a:ext cx="4421682" cy="17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Control with Q-Learning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Q-values make control-life really simple.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When updating Q-values, we assume the agent acts greedily.</a:t>
            </a:r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3" y="3918507"/>
            <a:ext cx="5713241" cy="364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3" y="2376669"/>
            <a:ext cx="4456553" cy="7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What is Reinforcement Learning (RL) ?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Reinforcement Learning = Sequential decision-theory = Adaptive control.</a:t>
            </a:r>
          </a:p>
          <a:p>
            <a:r>
              <a:rPr lang="de-DE" dirty="0"/>
              <a:t>Learning by </a:t>
            </a:r>
            <a:r>
              <a:rPr lang="de-DE" dirty="0" smtClean="0"/>
              <a:t>interaction: An </a:t>
            </a:r>
            <a:r>
              <a:rPr lang="de-DE" dirty="0"/>
              <a:t>agent learns through </a:t>
            </a:r>
            <a:r>
              <a:rPr lang="de-DE" dirty="0" smtClean="0"/>
              <a:t>trial-and-error by</a:t>
            </a:r>
            <a:r>
              <a:rPr lang="de-DE" dirty="0" smtClean="0">
                <a:latin typeface="+mj-lt"/>
              </a:rPr>
              <a:t/>
            </a:r>
            <a:br>
              <a:rPr lang="de-DE" dirty="0" smtClean="0">
                <a:latin typeface="+mj-lt"/>
              </a:rPr>
            </a:br>
            <a:r>
              <a:rPr lang="de-DE" dirty="0" smtClean="0">
                <a:latin typeface="+mj-lt"/>
              </a:rPr>
              <a:t>interacting with an unfamiliar, stochastic environment.</a:t>
            </a:r>
          </a:p>
          <a:p>
            <a:r>
              <a:rPr lang="de-DE" dirty="0" smtClean="0"/>
              <a:t>This means that an RL agent combines </a:t>
            </a:r>
            <a:r>
              <a:rPr lang="de-DE" dirty="0"/>
              <a:t>learning,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planning </a:t>
            </a:r>
            <a:r>
              <a:rPr lang="de-DE" dirty="0"/>
              <a:t>and execution into one phase</a:t>
            </a:r>
            <a:r>
              <a:rPr lang="de-DE" dirty="0" smtClean="0"/>
              <a:t>.</a:t>
            </a:r>
            <a:endParaRPr lang="de-DE" dirty="0" smtClean="0">
              <a:latin typeface="+mj-lt"/>
            </a:endParaRPr>
          </a:p>
          <a:p>
            <a:r>
              <a:rPr lang="de-DE" dirty="0" smtClean="0"/>
              <a:t>Goal-directed learning: Learn to act such as to </a:t>
            </a:r>
            <a:br>
              <a:rPr lang="de-DE" dirty="0" smtClean="0"/>
            </a:br>
            <a:r>
              <a:rPr lang="de-DE" dirty="0" smtClean="0"/>
              <a:t>maximize </a:t>
            </a:r>
            <a:r>
              <a:rPr lang="de-DE" dirty="0"/>
              <a:t>expected </a:t>
            </a:r>
            <a:r>
              <a:rPr lang="de-DE" dirty="0" smtClean="0"/>
              <a:t>long-term reward (</a:t>
            </a:r>
            <a:r>
              <a:rPr lang="de-DE" i="1" dirty="0" smtClean="0"/>
              <a:t>return</a:t>
            </a:r>
            <a:r>
              <a:rPr lang="de-DE" dirty="0" smtClean="0"/>
              <a:t>).</a:t>
            </a:r>
          </a:p>
          <a:p>
            <a:pPr marL="228600" lvl="1">
              <a:spcBef>
                <a:spcPts val="1000"/>
              </a:spcBef>
            </a:pPr>
            <a:r>
              <a:rPr lang="de-DE" altLang="en-US" dirty="0" smtClean="0"/>
              <a:t>Often sparse rewards, unlike in supersived learning.</a:t>
            </a:r>
            <a:endParaRPr lang="de-DE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688" y="3122587"/>
            <a:ext cx="3955404" cy="29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Control with Q-Learning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Repeat until convergence:</a:t>
            </a:r>
          </a:p>
          <a:p>
            <a:pPr lvl="1"/>
            <a:r>
              <a:rPr lang="de-DE" dirty="0"/>
              <a:t>Choose action </a:t>
            </a:r>
            <a:r>
              <a:rPr lang="de-DE" dirty="0" smtClean="0"/>
              <a:t>according to some policy.</a:t>
            </a:r>
            <a:endParaRPr lang="de-DE" dirty="0"/>
          </a:p>
          <a:p>
            <a:pPr lvl="1"/>
            <a:r>
              <a:rPr lang="de-DE" dirty="0"/>
              <a:t>Update Q-values </a:t>
            </a:r>
            <a:r>
              <a:rPr lang="de-DE" dirty="0" smtClean="0"/>
              <a:t>assuming that the </a:t>
            </a:r>
            <a:r>
              <a:rPr lang="de-DE" dirty="0"/>
              <a:t>agent is acting greedily.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smtClean="0"/>
              <a:t>This is amazing: It is guaranteed </a:t>
            </a:r>
            <a:r>
              <a:rPr lang="de-DE" dirty="0"/>
              <a:t>to converge </a:t>
            </a:r>
            <a:r>
              <a:rPr lang="de-DE" i="1" dirty="0"/>
              <a:t>independent</a:t>
            </a:r>
            <a:r>
              <a:rPr lang="de-DE" dirty="0"/>
              <a:t> of the policy (as long as every state is reachable).</a:t>
            </a:r>
            <a:endParaRPr lang="de-DE" dirty="0" smtClean="0"/>
          </a:p>
          <a:p>
            <a:r>
              <a:rPr lang="de-DE" dirty="0" smtClean="0"/>
              <a:t>It does </a:t>
            </a:r>
            <a:r>
              <a:rPr lang="de-DE" dirty="0"/>
              <a:t>not solve the exploration vs. exploitation issue (which policy </a:t>
            </a:r>
            <a:r>
              <a:rPr lang="de-DE" dirty="0" smtClean="0"/>
              <a:t>should we use to </a:t>
            </a:r>
            <a:r>
              <a:rPr lang="de-DE" i="1" dirty="0" smtClean="0"/>
              <a:t>efficiently</a:t>
            </a:r>
            <a:r>
              <a:rPr lang="de-DE" dirty="0" smtClean="0"/>
              <a:t> learn the Q-values?).</a:t>
            </a:r>
          </a:p>
          <a:p>
            <a:r>
              <a:rPr lang="de-DE" dirty="0" smtClean="0"/>
              <a:t>Want to choose a policy that </a:t>
            </a:r>
            <a:r>
              <a:rPr lang="de-DE" dirty="0"/>
              <a:t>appears to maximize Q most of the time, </a:t>
            </a:r>
            <a:r>
              <a:rPr lang="de-DE" dirty="0" smtClean="0"/>
              <a:t>but choose </a:t>
            </a:r>
            <a:r>
              <a:rPr lang="de-DE" dirty="0"/>
              <a:t>some other action the rest of the </a:t>
            </a:r>
            <a:r>
              <a:rPr lang="de-DE" dirty="0" smtClean="0"/>
              <a:t>time.</a:t>
            </a:r>
          </a:p>
          <a:p>
            <a:r>
              <a:rPr lang="de-DE" dirty="0"/>
              <a:t>Nice demo: http://blog.allanbishop.com/q-learning/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93" y="2961408"/>
            <a:ext cx="5713241" cy="3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Which policy to use?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Choosing the right policy can greatly influence convergence speed.</a:t>
            </a:r>
          </a:p>
          <a:p>
            <a:r>
              <a:rPr lang="de-DE" dirty="0" smtClean="0"/>
              <a:t>Greedy</a:t>
            </a:r>
            <a:r>
              <a:rPr lang="de-DE" dirty="0"/>
              <a:t>: Always exploit</a:t>
            </a:r>
            <a:r>
              <a:rPr lang="de-DE" dirty="0" smtClean="0"/>
              <a:t>. Not very useful.</a:t>
            </a:r>
            <a:endParaRPr lang="de-DE" dirty="0"/>
          </a:p>
          <a:p>
            <a:r>
              <a:rPr lang="el-GR" dirty="0" smtClean="0"/>
              <a:t>ε</a:t>
            </a:r>
            <a:r>
              <a:rPr lang="de-DE" dirty="0" smtClean="0"/>
              <a:t>-greedy: With probability </a:t>
            </a:r>
            <a:r>
              <a:rPr lang="el-GR" dirty="0"/>
              <a:t>ε </a:t>
            </a:r>
            <a:r>
              <a:rPr lang="de-DE" dirty="0" smtClean="0"/>
              <a:t>choose </a:t>
            </a:r>
            <a:r>
              <a:rPr lang="de-DE" dirty="0"/>
              <a:t>uniformly from non-optimal </a:t>
            </a:r>
            <a:r>
              <a:rPr lang="de-DE" dirty="0" smtClean="0"/>
              <a:t>actions.</a:t>
            </a:r>
            <a:endParaRPr lang="de-DE" dirty="0"/>
          </a:p>
          <a:p>
            <a:r>
              <a:rPr lang="de-DE" dirty="0"/>
              <a:t>Softmax: Choose actions according to their </a:t>
            </a:r>
            <a:r>
              <a:rPr lang="de-DE" dirty="0" smtClean="0"/>
              <a:t>values.</a:t>
            </a:r>
            <a:r>
              <a:rPr lang="en-US" dirty="0" smtClean="0"/>
              <a:t> If the temperature T </a:t>
            </a:r>
            <a:r>
              <a:rPr lang="en-US" dirty="0"/>
              <a:t>is large, all actions are </a:t>
            </a:r>
            <a:br>
              <a:rPr lang="en-US" dirty="0"/>
            </a:br>
            <a:r>
              <a:rPr lang="en-US" dirty="0"/>
              <a:t>approximately equally probable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Optimistic exploration: Preferably choose actions that have been undersampled.</a:t>
            </a:r>
            <a:endParaRPr lang="de-DE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03" y="3734030"/>
            <a:ext cx="2695254" cy="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Dealing with the real world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43456" y="18203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In the real world, we cannot usually learn about every single state, or even action.</a:t>
            </a:r>
          </a:p>
          <a:p>
            <a:r>
              <a:rPr lang="de-DE" sz="2000" dirty="0" smtClean="0"/>
              <a:t>We can usually discretize action space, but state space is too high-dimensional.</a:t>
            </a:r>
          </a:p>
          <a:p>
            <a:r>
              <a:rPr lang="de-DE" sz="2000" dirty="0" smtClean="0"/>
              <a:t>We can use function approximation. This allows generalization.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06" y="3595832"/>
            <a:ext cx="4438883" cy="2022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92" y="3568812"/>
            <a:ext cx="4894707" cy="2045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3562" y="5571149"/>
            <a:ext cx="20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j-lt"/>
              </a:rPr>
              <a:t>Action discretization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8512" y="5556403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j-lt"/>
              </a:rPr>
              <a:t>State approximation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4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Dealing with the real world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43456" y="18203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Pacman has learned that (A) is bad. What about (B)?</a:t>
            </a:r>
          </a:p>
          <a:p>
            <a:r>
              <a:rPr lang="de-DE" sz="2000" dirty="0" smtClean="0"/>
              <a:t>We can describe a state using a vector of features </a:t>
            </a:r>
            <a:r>
              <a:rPr lang="de-DE" sz="2000" b="1" dirty="0" smtClean="0"/>
              <a:t>f</a:t>
            </a:r>
            <a:r>
              <a:rPr lang="de-DE" sz="2000" dirty="0" smtClean="0"/>
              <a:t>(s,a)</a:t>
            </a:r>
          </a:p>
          <a:p>
            <a:pPr lvl="1"/>
            <a:r>
              <a:rPr lang="de-DE" sz="2000" dirty="0" smtClean="0"/>
              <a:t>Distance to closest ghost, to closest dot</a:t>
            </a:r>
          </a:p>
          <a:p>
            <a:pPr lvl="1"/>
            <a:r>
              <a:rPr lang="de-DE" sz="2000" dirty="0" smtClean="0"/>
              <a:t>Number of ghosts</a:t>
            </a:r>
          </a:p>
          <a:p>
            <a:pPr lvl="1"/>
            <a:r>
              <a:rPr lang="de-DE" sz="2000" dirty="0" smtClean="0"/>
              <a:t>No. of action moves bringing Pacman closer to dots</a:t>
            </a:r>
          </a:p>
          <a:p>
            <a:pPr lvl="1"/>
            <a:r>
              <a:rPr lang="de-DE" sz="2000" dirty="0" smtClean="0"/>
              <a:t>...etc.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862" y="1579862"/>
            <a:ext cx="2286000" cy="4476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0600" y="252550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0600" y="465910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3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Use linear combination of features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This is equivalent to the update rule in online</a:t>
            </a:r>
            <a:br>
              <a:rPr lang="de-DE" dirty="0" smtClean="0"/>
            </a:br>
            <a:r>
              <a:rPr lang="de-DE" dirty="0" smtClean="0"/>
              <a:t>least-squares regression. </a:t>
            </a:r>
            <a:endParaRPr lang="de-DE" dirty="0" smtClean="0"/>
          </a:p>
          <a:p>
            <a:r>
              <a:rPr lang="de-DE" dirty="0" smtClean="0"/>
              <a:t>General supervised learning principle: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Function approximation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862" y="1579862"/>
            <a:ext cx="2286000" cy="4476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0600" y="252550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0600" y="465910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02" y="2286836"/>
            <a:ext cx="2938292" cy="9561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87" y="4547150"/>
            <a:ext cx="3234464" cy="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Bell MT" panose="02020503060305020303" pitchFamily="18" charset="0"/>
              </a:rPr>
              <a:t>Thanks for your attention!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82125" y="3615709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Jürgen Schmidhuber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</a:t>
            </a:r>
            <a:r>
              <a:rPr lang="en-US" dirty="0"/>
              <a:t>universal reinforcement learner for essentially arbitrary computable environments - the first optimal general rational 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motivated the </a:t>
            </a:r>
            <a:r>
              <a:rPr lang="en-US" dirty="0"/>
              <a:t>recent work on the </a:t>
            </a:r>
            <a:r>
              <a:rPr lang="en-US" dirty="0" err="1"/>
              <a:t>Goedel</a:t>
            </a:r>
            <a:r>
              <a:rPr lang="en-US" dirty="0"/>
              <a:t> machine for universal reinforcement learning with limited computational resources</a:t>
            </a:r>
            <a:r>
              <a:rPr lang="en-US" dirty="0" smtClean="0"/>
              <a:t>.</a:t>
            </a:r>
          </a:p>
          <a:p>
            <a:r>
              <a:rPr lang="en-US" dirty="0"/>
              <a:t>http://people.idsia.ch/~</a:t>
            </a:r>
            <a:r>
              <a:rPr lang="en-US" dirty="0" smtClean="0"/>
              <a:t>juergen/rl.html</a:t>
            </a:r>
          </a:p>
          <a:p>
            <a:r>
              <a:rPr lang="en-US" dirty="0"/>
              <a:t>Realistic environments are not fully observable. General learning agents need an internal state to memorize important events in case of POMDPs. The essential question is: how can they learn to identify and store those events relevant for further optimal action selection? </a:t>
            </a:r>
            <a:r>
              <a:rPr lang="en-US" dirty="0" err="1" smtClean="0"/>
              <a:t>Schmidhuber</a:t>
            </a:r>
            <a:r>
              <a:rPr lang="en-US" dirty="0" smtClean="0"/>
              <a:t> </a:t>
            </a:r>
            <a:r>
              <a:rPr lang="en-US" dirty="0"/>
              <a:t>has studied reinforcement learners with </a:t>
            </a:r>
            <a:r>
              <a:rPr lang="en-US" dirty="0" smtClean="0"/>
              <a:t>recurrent </a:t>
            </a:r>
            <a:r>
              <a:rPr lang="en-US" dirty="0"/>
              <a:t>neural network value function </a:t>
            </a:r>
            <a:r>
              <a:rPr lang="en-US" dirty="0" err="1" smtClean="0"/>
              <a:t>approximators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Human-level control through deep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RL provides a normative account of optimal control.</a:t>
            </a:r>
          </a:p>
          <a:p>
            <a:r>
              <a:rPr lang="de-DE" dirty="0" smtClean="0"/>
              <a:t>It is deeply rooted in psychological &amp; neuroscientific perspectives</a:t>
            </a:r>
          </a:p>
          <a:p>
            <a:r>
              <a:rPr lang="de-DE" dirty="0" smtClean="0"/>
              <a:t>How to </a:t>
            </a:r>
            <a:r>
              <a:rPr lang="en-US" dirty="0"/>
              <a:t>derive efficient representations of </a:t>
            </a:r>
            <a:r>
              <a:rPr lang="en-US" dirty="0" smtClean="0"/>
              <a:t>the environment </a:t>
            </a:r>
            <a:r>
              <a:rPr lang="en-US" dirty="0"/>
              <a:t>from high-dimensional sensory </a:t>
            </a:r>
            <a:r>
              <a:rPr lang="en-US" dirty="0" smtClean="0"/>
              <a:t>inputs?</a:t>
            </a:r>
          </a:p>
          <a:p>
            <a:r>
              <a:rPr lang="de-DE" dirty="0" smtClean="0"/>
              <a:t>How to generalize past experience to new situations?</a:t>
            </a:r>
          </a:p>
          <a:p>
            <a:r>
              <a:rPr lang="de-DE" dirty="0" smtClean="0"/>
              <a:t>Humans combine RL and hierarchical sensory processing</a:t>
            </a:r>
          </a:p>
          <a:p>
            <a:r>
              <a:rPr lang="de-DE" dirty="0" smtClean="0"/>
              <a:t>We want to use RL in combination with deep learning to build something like a deep Q-network (DQN, Mnih et al, Nature 2015). </a:t>
            </a:r>
            <a:r>
              <a:rPr lang="en-US" dirty="0" smtClean="0"/>
              <a:t>This principle </a:t>
            </a:r>
            <a:r>
              <a:rPr lang="en-US" dirty="0"/>
              <a:t>draws on neurobiological evidence that reward signals </a:t>
            </a:r>
            <a:r>
              <a:rPr lang="en-US" dirty="0" smtClean="0"/>
              <a:t>during perceptual learning may </a:t>
            </a:r>
            <a:r>
              <a:rPr lang="en-US" dirty="0"/>
              <a:t>influence the </a:t>
            </a:r>
            <a:r>
              <a:rPr lang="en-US" dirty="0" smtClean="0"/>
              <a:t>representations within </a:t>
            </a:r>
            <a:r>
              <a:rPr lang="en-US" dirty="0"/>
              <a:t>primate visual cortex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Example cleaning robot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agent has access to a set of </a:t>
            </a:r>
            <a:r>
              <a:rPr lang="de-DE" i="1" dirty="0" smtClean="0"/>
              <a:t>actions.</a:t>
            </a:r>
            <a:endParaRPr lang="de-DE" i="1" dirty="0"/>
          </a:p>
          <a:p>
            <a:r>
              <a:rPr lang="de-DE" dirty="0"/>
              <a:t>At each point in time, it </a:t>
            </a:r>
            <a:r>
              <a:rPr lang="de-DE" dirty="0" smtClean="0"/>
              <a:t>occupies a </a:t>
            </a:r>
            <a:r>
              <a:rPr lang="de-DE" dirty="0"/>
              <a:t>certain </a:t>
            </a:r>
            <a:r>
              <a:rPr lang="de-DE" i="1" dirty="0"/>
              <a:t>state.</a:t>
            </a:r>
          </a:p>
          <a:p>
            <a:r>
              <a:rPr lang="de-DE" dirty="0"/>
              <a:t>A </a:t>
            </a:r>
            <a:r>
              <a:rPr lang="de-DE" i="1" dirty="0"/>
              <a:t>reward</a:t>
            </a:r>
            <a:r>
              <a:rPr lang="de-DE" dirty="0"/>
              <a:t> results from a transition (s</a:t>
            </a:r>
            <a:r>
              <a:rPr lang="de-DE" baseline="-25000" dirty="0"/>
              <a:t>t</a:t>
            </a:r>
            <a:r>
              <a:rPr lang="de-DE" dirty="0"/>
              <a:t>, </a:t>
            </a:r>
            <a:r>
              <a:rPr lang="de-DE" dirty="0" smtClean="0"/>
              <a:t>a</a:t>
            </a:r>
            <a:r>
              <a:rPr lang="de-DE" baseline="-25000" dirty="0" smtClean="0"/>
              <a:t>t</a:t>
            </a:r>
            <a:r>
              <a:rPr lang="de-DE" dirty="0" smtClean="0"/>
              <a:t>, s</a:t>
            </a:r>
            <a:r>
              <a:rPr lang="de-DE" baseline="-25000" dirty="0" smtClean="0"/>
              <a:t>t+1</a:t>
            </a:r>
            <a:r>
              <a:rPr lang="de-DE" dirty="0" smtClean="0"/>
              <a:t>).</a:t>
            </a:r>
            <a:endParaRPr lang="de-DE" dirty="0"/>
          </a:p>
          <a:p>
            <a:r>
              <a:rPr lang="de-DE" dirty="0"/>
              <a:t>A </a:t>
            </a:r>
            <a:r>
              <a:rPr lang="de-DE" i="1" dirty="0"/>
              <a:t>policy</a:t>
            </a:r>
            <a:r>
              <a:rPr lang="de-DE" dirty="0"/>
              <a:t> </a:t>
            </a:r>
            <a:r>
              <a:rPr lang="el-GR" dirty="0" smtClean="0"/>
              <a:t>π</a:t>
            </a:r>
            <a:r>
              <a:rPr lang="de-DE" dirty="0" smtClean="0"/>
              <a:t>(s,a) = p(a|s) is essentially a</a:t>
            </a:r>
            <a:br>
              <a:rPr lang="de-DE" dirty="0" smtClean="0"/>
            </a:br>
            <a:r>
              <a:rPr lang="de-DE" dirty="0" smtClean="0"/>
              <a:t>decision function.</a:t>
            </a:r>
            <a:endParaRPr lang="de-DE" dirty="0"/>
          </a:p>
          <a:p>
            <a:r>
              <a:rPr lang="de-DE" dirty="0"/>
              <a:t>Solving the RL problem means finding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the </a:t>
            </a:r>
            <a:r>
              <a:rPr lang="de-DE" dirty="0"/>
              <a:t>optimal policy w.r.t. expected return.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2322">
            <a:off x="9657080" y="4001294"/>
            <a:ext cx="742950" cy="12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539515" y="3192780"/>
            <a:ext cx="5600573" cy="2600913"/>
            <a:chOff x="6147992" y="3611136"/>
            <a:chExt cx="5265869" cy="2445476"/>
          </a:xfrm>
        </p:grpSpPr>
        <p:grpSp>
          <p:nvGrpSpPr>
            <p:cNvPr id="5" name="Group 4"/>
            <p:cNvGrpSpPr/>
            <p:nvPr/>
          </p:nvGrpSpPr>
          <p:grpSpPr>
            <a:xfrm>
              <a:off x="6147992" y="3611136"/>
              <a:ext cx="5265869" cy="2445476"/>
              <a:chOff x="6147992" y="3611136"/>
              <a:chExt cx="5265869" cy="244547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7992" y="3611136"/>
                <a:ext cx="5265869" cy="244547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65677" t="20552" r="6106" b="40814"/>
              <a:stretch/>
            </p:blipFill>
            <p:spPr>
              <a:xfrm>
                <a:off x="9641840" y="4015739"/>
                <a:ext cx="1485900" cy="926789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 rot="19709613">
                <a:off x="9468921" y="4056857"/>
                <a:ext cx="396486" cy="248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9709613">
                <a:off x="9562512" y="4093039"/>
                <a:ext cx="396486" cy="15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62334">
              <a:off x="9910460" y="3999624"/>
              <a:ext cx="491243" cy="13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2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Human-level </a:t>
            </a:r>
            <a:r>
              <a:rPr lang="de-DE" dirty="0" smtClean="0"/>
              <a:t>control through deep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e-DE" dirty="0" smtClean="0"/>
              <a:t>Deep convolutional network: </a:t>
            </a:r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layers of tiled convolutional </a:t>
            </a:r>
            <a:r>
              <a:rPr lang="en-US" dirty="0" smtClean="0"/>
              <a:t>filters mimic </a:t>
            </a:r>
            <a:r>
              <a:rPr lang="en-US" dirty="0"/>
              <a:t>the effects of receptive </a:t>
            </a:r>
            <a:r>
              <a:rPr lang="en-US" dirty="0" smtClean="0"/>
              <a:t>fields. This exploits the </a:t>
            </a:r>
            <a:r>
              <a:rPr lang="en-US" dirty="0"/>
              <a:t>local spatial correlations present in images, and </a:t>
            </a:r>
            <a:r>
              <a:rPr lang="en-US" dirty="0" smtClean="0"/>
              <a:t>builds robustness </a:t>
            </a:r>
            <a:r>
              <a:rPr lang="en-US" dirty="0"/>
              <a:t>to natural transformations such as changes of </a:t>
            </a:r>
            <a:r>
              <a:rPr lang="en-US" dirty="0" smtClean="0"/>
              <a:t>viewpoint or scale.</a:t>
            </a:r>
          </a:p>
          <a:p>
            <a:r>
              <a:rPr lang="de-DE" dirty="0" smtClean="0"/>
              <a:t>Approximate the optimal action-value function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But RL using nonlinear function approximations the Q-function is unstable. This is due to (i) correlations in the observations, (ii) the fact that small changes to Q may significantly change the policy and (iii) correlations between Q(s,a)-values and target values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44" y="3917213"/>
            <a:ext cx="6393349" cy="921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05" y="6278049"/>
            <a:ext cx="2435631" cy="44857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novel iterative update rule adjusts Q-values such that correlations with target values are reduced.</a:t>
            </a:r>
          </a:p>
          <a:p>
            <a:r>
              <a:rPr lang="de-DE" dirty="0" smtClean="0"/>
              <a:t>Use approximate value function Q(s,a;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r>
              <a:rPr lang="de-DE" dirty="0" smtClean="0"/>
              <a:t>), where </a:t>
            </a:r>
            <a:r>
              <a:rPr lang="el-GR" dirty="0"/>
              <a:t>θ</a:t>
            </a:r>
            <a:r>
              <a:rPr lang="de-DE" baseline="-25000" dirty="0"/>
              <a:t>i</a:t>
            </a:r>
            <a:r>
              <a:rPr lang="de-DE" dirty="0" smtClean="0"/>
              <a:t> are the parameters of a deep convolutional neural network at iteration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278"/>
          </a:xfrm>
        </p:spPr>
        <p:txBody>
          <a:bodyPr>
            <a:normAutofit/>
          </a:bodyPr>
          <a:lstStyle/>
          <a:p>
            <a:r>
              <a:rPr lang="de-DE" dirty="0" smtClean="0"/>
              <a:t>Experience </a:t>
            </a:r>
            <a:r>
              <a:rPr lang="de-DE" dirty="0"/>
              <a:t>replay randomizes over data. This removes correlations in the observation sequence and smoothes over changes in the data distribution</a:t>
            </a:r>
            <a:r>
              <a:rPr lang="de-DE" dirty="0" smtClean="0"/>
              <a:t>. During learning, we sample uniformly from the set of the agent‘s experiences</a:t>
            </a:r>
            <a:br>
              <a:rPr lang="de-DE" dirty="0" smtClean="0"/>
            </a:br>
            <a:r>
              <a:rPr lang="de-DE" dirty="0" smtClean="0"/>
              <a:t>and apply Q-Learning to minibatches of experience e using the following loss function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Convergent evidence </a:t>
            </a:r>
            <a:r>
              <a:rPr lang="en-US" dirty="0"/>
              <a:t>suggests that the hippocampus may support the </a:t>
            </a:r>
            <a:r>
              <a:rPr lang="en-US" dirty="0" smtClean="0"/>
              <a:t>physical realization </a:t>
            </a:r>
            <a:r>
              <a:rPr lang="en-US" dirty="0"/>
              <a:t>of such a process in the </a:t>
            </a:r>
            <a:r>
              <a:rPr lang="en-US" dirty="0" smtClean="0"/>
              <a:t>brain</a:t>
            </a:r>
            <a:r>
              <a:rPr lang="en-US" dirty="0"/>
              <a:t>, with the </a:t>
            </a:r>
            <a:r>
              <a:rPr lang="en-US" dirty="0" smtClean="0"/>
              <a:t>time-compressed reactivation </a:t>
            </a:r>
            <a:r>
              <a:rPr lang="en-US" dirty="0"/>
              <a:t>of recently experienced trajectories </a:t>
            </a:r>
            <a:r>
              <a:rPr lang="en-US" dirty="0" smtClean="0"/>
              <a:t>during offline periods </a:t>
            </a:r>
            <a:r>
              <a:rPr lang="en-US" dirty="0"/>
              <a:t>(for example, waking rest) providing a </a:t>
            </a:r>
            <a:r>
              <a:rPr lang="en-US" dirty="0" smtClean="0"/>
              <a:t>putative mechanism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which value functions may be efficiently updated </a:t>
            </a:r>
            <a:r>
              <a:rPr lang="en-US" dirty="0" smtClean="0"/>
              <a:t>through interactions </a:t>
            </a:r>
            <a:r>
              <a:rPr lang="en-US" dirty="0"/>
              <a:t>with the basal </a:t>
            </a:r>
            <a:r>
              <a:rPr lang="en-US" dirty="0" smtClean="0"/>
              <a:t>ganglia.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47" y="3179432"/>
            <a:ext cx="4806730" cy="346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4" y="3526051"/>
            <a:ext cx="7800991" cy="735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47" y="1512238"/>
            <a:ext cx="8739505" cy="44531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37855" y="6311900"/>
            <a:ext cx="24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Mnih et al, Nature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How to bias content of experience replay towards salient events? (in relation to prioritized sweeping in RL)</a:t>
            </a:r>
          </a:p>
          <a:p>
            <a:r>
              <a:rPr lang="de-DE" dirty="0"/>
              <a:t>Jürgen Schmidhuber‘s opinion: </a:t>
            </a:r>
            <a:r>
              <a:rPr lang="de-DE" dirty="0">
                <a:hlinkClick r:id="rId2"/>
              </a:rPr>
              <a:t>http://people.idsia.ch/~</a:t>
            </a:r>
            <a:r>
              <a:rPr lang="de-DE" dirty="0" smtClean="0">
                <a:hlinkClick r:id="rId2"/>
              </a:rPr>
              <a:t>juergen/naturedeepmind.html</a:t>
            </a:r>
            <a:endParaRPr lang="de-DE" dirty="0" smtClean="0"/>
          </a:p>
          <a:p>
            <a:r>
              <a:rPr lang="de-DE" dirty="0"/>
              <a:t>DEMO: </a:t>
            </a:r>
            <a:r>
              <a:rPr lang="de-DE" dirty="0"/>
              <a:t>http://cs.stanford.edu/people/karpathy/convnetjs/demo/rldemo.html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 Renz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Example cleaning robot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2322">
            <a:off x="9657080" y="4001294"/>
            <a:ext cx="742950" cy="12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7251" y="1711272"/>
            <a:ext cx="5250258" cy="2438226"/>
            <a:chOff x="6147992" y="3611136"/>
            <a:chExt cx="5265869" cy="2445476"/>
          </a:xfrm>
        </p:grpSpPr>
        <p:grpSp>
          <p:nvGrpSpPr>
            <p:cNvPr id="5" name="Group 4"/>
            <p:cNvGrpSpPr/>
            <p:nvPr/>
          </p:nvGrpSpPr>
          <p:grpSpPr>
            <a:xfrm>
              <a:off x="6147992" y="3611136"/>
              <a:ext cx="5265869" cy="2445476"/>
              <a:chOff x="6147992" y="3611136"/>
              <a:chExt cx="5265869" cy="244547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7992" y="3611136"/>
                <a:ext cx="5265869" cy="244547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65677" t="20552" r="6106" b="40814"/>
              <a:stretch/>
            </p:blipFill>
            <p:spPr>
              <a:xfrm>
                <a:off x="9641840" y="4015739"/>
                <a:ext cx="1485900" cy="926789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 rot="19709613">
                <a:off x="9468921" y="4056857"/>
                <a:ext cx="396486" cy="248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9709613">
                <a:off x="9562512" y="4093039"/>
                <a:ext cx="396486" cy="15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62334">
              <a:off x="9910460" y="3999624"/>
              <a:ext cx="491243" cy="13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5315"/>
              </p:ext>
            </p:extLst>
          </p:nvPr>
        </p:nvGraphicFramePr>
        <p:xfrm>
          <a:off x="7115993" y="1873121"/>
          <a:ext cx="3185406" cy="2040853"/>
        </p:xfrm>
        <a:graphic>
          <a:graphicData uri="http://schemas.openxmlformats.org/drawingml/2006/table">
            <a:tbl>
              <a:tblPr/>
              <a:tblGrid>
                <a:gridCol w="530764"/>
                <a:gridCol w="531586"/>
                <a:gridCol w="530764"/>
                <a:gridCol w="530764"/>
                <a:gridCol w="530764"/>
                <a:gridCol w="530764"/>
              </a:tblGrid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600"/>
                    </a:solidFill>
                  </a:tcPr>
                </a:tc>
              </a:tr>
            </a:tbl>
          </a:graphicData>
        </a:graphic>
      </p:graphicFrame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1963013" y="4501511"/>
            <a:ext cx="34234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+mj-lt"/>
              </a:rPr>
              <a:t>Actions</a:t>
            </a:r>
            <a:r>
              <a:rPr lang="en-US" sz="1600" dirty="0">
                <a:latin typeface="+mj-lt"/>
              </a:rPr>
              <a:t>: UP, DOWN, LEFT, </a:t>
            </a:r>
            <a:r>
              <a:rPr lang="en-US" sz="1600" dirty="0" smtClean="0">
                <a:latin typeface="+mj-lt"/>
              </a:rPr>
              <a:t>RIGHT</a:t>
            </a:r>
            <a:endParaRPr lang="en-US" sz="1600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Choosing UP results in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80% 	move UP</a:t>
            </a:r>
          </a:p>
          <a:p>
            <a:r>
              <a:rPr lang="en-US" sz="1600" dirty="0">
                <a:latin typeface="+mj-lt"/>
              </a:rPr>
              <a:t>10%	move LEFT</a:t>
            </a:r>
          </a:p>
          <a:p>
            <a:r>
              <a:rPr lang="en-US" sz="1600" dirty="0">
                <a:latin typeface="+mj-lt"/>
              </a:rPr>
              <a:t>10%	move RIGHT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7028788" y="4732736"/>
            <a:ext cx="38464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+mj-lt"/>
              </a:rPr>
              <a:t>Get reward of +1 in the lower right corner.</a:t>
            </a:r>
          </a:p>
          <a:p>
            <a:r>
              <a:rPr lang="de-DE" sz="1600" dirty="0" smtClean="0">
                <a:latin typeface="+mj-lt"/>
              </a:rPr>
              <a:t>Get reward of -0.04 for each step.</a:t>
            </a:r>
          </a:p>
          <a:p>
            <a:r>
              <a:rPr lang="de-DE" sz="1600" dirty="0" smtClean="0">
                <a:latin typeface="+mj-lt"/>
              </a:rPr>
              <a:t>How to get max reward?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4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Example cleaning robot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59614"/>
              </p:ext>
            </p:extLst>
          </p:nvPr>
        </p:nvGraphicFramePr>
        <p:xfrm>
          <a:off x="2115210" y="2424884"/>
          <a:ext cx="3185406" cy="2040853"/>
        </p:xfrm>
        <a:graphic>
          <a:graphicData uri="http://schemas.openxmlformats.org/drawingml/2006/table">
            <a:tbl>
              <a:tblPr/>
              <a:tblGrid>
                <a:gridCol w="530764"/>
                <a:gridCol w="531586"/>
                <a:gridCol w="530764"/>
                <a:gridCol w="530764"/>
                <a:gridCol w="530764"/>
                <a:gridCol w="530764"/>
              </a:tblGrid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600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22368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5708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0960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14360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3823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87163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71635" y="370440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9372" y="4579437"/>
            <a:ext cx="249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latin typeface="+mj-lt"/>
              </a:rPr>
              <a:t>Is this a valid solution?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8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Example cleaning robot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3"/>
          <p:cNvGraphicFramePr>
            <a:graphicFrameLocks noGrp="1"/>
          </p:cNvGraphicFramePr>
          <p:nvPr/>
        </p:nvGraphicFramePr>
        <p:xfrm>
          <a:off x="2115210" y="2424884"/>
          <a:ext cx="3185406" cy="2040853"/>
        </p:xfrm>
        <a:graphic>
          <a:graphicData uri="http://schemas.openxmlformats.org/drawingml/2006/table">
            <a:tbl>
              <a:tblPr/>
              <a:tblGrid>
                <a:gridCol w="530764"/>
                <a:gridCol w="531586"/>
                <a:gridCol w="530764"/>
                <a:gridCol w="530764"/>
                <a:gridCol w="530764"/>
                <a:gridCol w="530764"/>
              </a:tblGrid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600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22368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5708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0960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14360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3823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87163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71635" y="370440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4707" y="4579437"/>
            <a:ext cx="2861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latin typeface="+mj-lt"/>
              </a:rPr>
              <a:t>Is this a valid solution?</a:t>
            </a:r>
            <a:br>
              <a:rPr lang="de-DE" sz="2000" dirty="0" smtClean="0">
                <a:latin typeface="+mj-lt"/>
              </a:rPr>
            </a:br>
            <a:r>
              <a:rPr lang="de-DE" sz="2000" dirty="0" smtClean="0">
                <a:latin typeface="+mj-lt"/>
              </a:rPr>
              <a:t>No, actions are stochastic.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1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Example cleaning robot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2322">
            <a:off x="9657080" y="4001294"/>
            <a:ext cx="742950" cy="12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Group 3"/>
          <p:cNvGraphicFramePr>
            <a:graphicFrameLocks noGrp="1"/>
          </p:cNvGraphicFramePr>
          <p:nvPr/>
        </p:nvGraphicFramePr>
        <p:xfrm>
          <a:off x="2115210" y="2424884"/>
          <a:ext cx="3185406" cy="2040853"/>
        </p:xfrm>
        <a:graphic>
          <a:graphicData uri="http://schemas.openxmlformats.org/drawingml/2006/table">
            <a:tbl>
              <a:tblPr/>
              <a:tblGrid>
                <a:gridCol w="530764"/>
                <a:gridCol w="531586"/>
                <a:gridCol w="530764"/>
                <a:gridCol w="530764"/>
                <a:gridCol w="530764"/>
                <a:gridCol w="530764"/>
              </a:tblGrid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600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22368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5708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0960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14360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3823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871635" y="319005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71635" y="3704409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4707" y="4579437"/>
            <a:ext cx="2861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latin typeface="+mj-lt"/>
              </a:rPr>
              <a:t>Is this a valid solution?</a:t>
            </a:r>
            <a:br>
              <a:rPr lang="de-DE" sz="2000" dirty="0" smtClean="0">
                <a:latin typeface="+mj-lt"/>
              </a:rPr>
            </a:br>
            <a:r>
              <a:rPr lang="de-DE" sz="2000" dirty="0" smtClean="0">
                <a:latin typeface="+mj-lt"/>
              </a:rPr>
              <a:t>No, actions are stochastic.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7" name="Group 3"/>
          <p:cNvGraphicFramePr>
            <a:graphicFrameLocks noGrp="1"/>
          </p:cNvGraphicFramePr>
          <p:nvPr/>
        </p:nvGraphicFramePr>
        <p:xfrm>
          <a:off x="7218066" y="2424112"/>
          <a:ext cx="3185406" cy="2040853"/>
        </p:xfrm>
        <a:graphic>
          <a:graphicData uri="http://schemas.openxmlformats.org/drawingml/2006/table">
            <a:tbl>
              <a:tblPr/>
              <a:tblGrid>
                <a:gridCol w="530764"/>
                <a:gridCol w="531586"/>
                <a:gridCol w="530764"/>
                <a:gridCol w="530764"/>
                <a:gridCol w="530764"/>
                <a:gridCol w="530764"/>
              </a:tblGrid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marL="51177" marR="51177" marT="25589" marB="255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600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326542" y="318403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859942" y="318403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83817" y="318403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917217" y="318403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441092" y="318403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9974492" y="318403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9974492" y="369838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331140" y="2674282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7861913" y="267428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8382175" y="267428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918695" y="2674282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9449468" y="267428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9969730" y="2674283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317018" y="3704295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50418" y="3704295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374293" y="3704295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907693" y="3704295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431568" y="3704295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426314" y="4203536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>
            <a:off x="7322273" y="4203532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>
            <a:off x="7855673" y="4203532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>
            <a:off x="8379548" y="4203532"/>
            <a:ext cx="333375" cy="0"/>
          </a:xfrm>
          <a:prstGeom prst="straightConnector1">
            <a:avLst/>
          </a:prstGeom>
          <a:ln w="50800">
            <a:headEnd w="lg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33778" y="4704244"/>
            <a:ext cx="19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latin typeface="+mj-lt"/>
              </a:rPr>
              <a:t>Optimal solution.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1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Markov Decision Process (MDP)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The interaction between agent and environment is </a:t>
            </a:r>
            <a:br>
              <a:rPr lang="de-DE" sz="2000" dirty="0" smtClean="0"/>
            </a:br>
            <a:r>
              <a:rPr lang="de-DE" sz="2000" dirty="0" smtClean="0"/>
              <a:t>formalized as a Markov Decision Process (MDP).</a:t>
            </a:r>
          </a:p>
          <a:p>
            <a:r>
              <a:rPr lang="de-DE" sz="2000" dirty="0" smtClean="0"/>
              <a:t>An MDP is a 4-tuple (S, A, T(s‘,a,s), R(s‘,a,s)). </a:t>
            </a:r>
            <a:br>
              <a:rPr lang="de-DE" sz="2000" dirty="0" smtClean="0"/>
            </a:br>
            <a:r>
              <a:rPr lang="de-DE" sz="2000" dirty="0" smtClean="0"/>
              <a:t>S, A are </a:t>
            </a:r>
            <a:r>
              <a:rPr lang="de-DE" sz="2000" i="1" dirty="0" smtClean="0"/>
              <a:t>finite</a:t>
            </a:r>
            <a:r>
              <a:rPr lang="de-DE" sz="2000" dirty="0" smtClean="0"/>
              <a:t> sets of states, actions.</a:t>
            </a:r>
          </a:p>
          <a:p>
            <a:r>
              <a:rPr lang="de-DE" sz="2000" dirty="0" smtClean="0"/>
              <a:t>Transitions, and thus policies are independent </a:t>
            </a:r>
            <a:br>
              <a:rPr lang="de-DE" sz="2000" dirty="0" smtClean="0"/>
            </a:br>
            <a:r>
              <a:rPr lang="de-DE" sz="2000" dirty="0" smtClean="0"/>
              <a:t>of the history (Markov assumption).</a:t>
            </a:r>
          </a:p>
          <a:p>
            <a:r>
              <a:rPr lang="de-DE" sz="2000" dirty="0" smtClean="0"/>
              <a:t>Learning is based on experience: (s, a, r, s‘).</a:t>
            </a:r>
            <a:endParaRPr lang="de-DE" sz="2000" dirty="0" smtClean="0"/>
          </a:p>
          <a:p>
            <a:r>
              <a:rPr lang="de-DE" sz="2000" dirty="0" smtClean="0"/>
              <a:t>If T and R are known, we have a classic optimal control </a:t>
            </a:r>
            <a:br>
              <a:rPr lang="de-DE" sz="2000" dirty="0" smtClean="0"/>
            </a:br>
            <a:r>
              <a:rPr lang="de-DE" sz="2000" dirty="0" smtClean="0"/>
              <a:t>problem. If they are unknown, we have a classic RL problem.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1686061"/>
            <a:ext cx="3229353" cy="2652193"/>
          </a:xfrm>
          <a:prstGeom prst="rect">
            <a:avLst/>
          </a:prstGeom>
        </p:spPr>
      </p:pic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8011448" y="4550507"/>
            <a:ext cx="2323182" cy="1445010"/>
            <a:chOff x="3554" y="2808"/>
            <a:chExt cx="1582" cy="984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744" y="2880"/>
              <a:ext cx="1392" cy="864"/>
              <a:chOff x="672" y="2496"/>
              <a:chExt cx="912" cy="576"/>
            </a:xfrm>
          </p:grpSpPr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H="1">
                <a:off x="793" y="2544"/>
                <a:ext cx="311" cy="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1096" y="2544"/>
                <a:ext cx="8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295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H="1" flipV="1">
                <a:off x="81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V="1">
                <a:off x="105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H="1" flipV="1">
                <a:off x="1104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 flipH="1" flipV="1">
                <a:off x="1392" y="273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777" y="2721"/>
                <a:ext cx="69" cy="69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1068" y="2721"/>
                <a:ext cx="69" cy="69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1365" y="2721"/>
                <a:ext cx="69" cy="69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29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30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2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96" cy="9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4140" y="2808"/>
              <a:ext cx="1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+mj-lt"/>
                </a:rPr>
                <a:t>s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3717" y="3121"/>
              <a:ext cx="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+mj-lt"/>
                </a:rPr>
                <a:t>a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554" y="3540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+mj-lt"/>
                </a:rPr>
                <a:t>s’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3716" y="3312"/>
              <a:ext cx="1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+mj-lt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6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Bell MT" panose="02020503060305020303" pitchFamily="18" charset="0"/>
                <a:ea typeface="Adobe Fangsong Std R" panose="02020400000000000000" pitchFamily="18" charset="-128"/>
                <a:cs typeface="Andalus" panose="02020603050405020304" pitchFamily="18" charset="-78"/>
              </a:rPr>
              <a:t>Markov Decision Process (MDP)</a:t>
            </a:r>
            <a:endParaRPr lang="en-US" sz="4000" dirty="0">
              <a:latin typeface="Bell MT" panose="02020503060305020303" pitchFamily="18" charset="0"/>
              <a:ea typeface="Adobe Fangsong Std R" panose="02020400000000000000" pitchFamily="18" charset="-12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 MDP is a 4-tuple (S, A, T(s‘,a,s), R(s‘,a)).</a:t>
            </a:r>
          </a:p>
          <a:p>
            <a:r>
              <a:rPr lang="de-DE" dirty="0" smtClean="0">
                <a:latin typeface="+mj-lt"/>
              </a:rPr>
              <a:t>But in order to solve the RL problem, something is missing... </a:t>
            </a:r>
          </a:p>
          <a:p>
            <a:endParaRPr lang="de-DE" dirty="0" smtClean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Daniel Renz, Reinforcement learning</a:t>
            </a:r>
            <a:endParaRPr lang="en-US" sz="1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441-91FA-4F00-9E67-1AE8D5347701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82125" y="1430772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914" y="6316527"/>
            <a:ext cx="1053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5"/>
  <p:tag name="ORIGINALWIDTH" val="3800.25"/>
  <p:tag name="LATEXADDIN" val="\documentclass{article}&#10;\usepackage{amsmath}&#10;\usepackage{amsfonts}&#10;\pagestyle{empty}&#10;\begin{document}&#10;&#10;$$&#10;\pi^* = \text{argmax}_\pi \mathbb{E} \left[ \sum_{t=1}^\infty \gamma^{t-1} R(s_t, \pi(s_t)) \right] = \text{argmax}_\pi V^\pi(s_0), \quad 0 &lt; \gamma &lt; 1  \nonumber&#10;$$&#10;&#10;&#10;\end{document}"/>
  <p:tag name="IGUANATEXSIZE" val="20"/>
  <p:tag name="IGUANATEXCURSOR" val="1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25"/>
  <p:tag name="ORIGINALWIDTH" val="2608.5"/>
  <p:tag name="LATEXADDIN" val="\documentclass{article}&#10;\usepackage{amsmath}&#10;\usepackage{amssymb}&#10;\usepackage{xcolor}&#10;\pagestyle{empty}&#10;\begin{document}&#10;&#10;\begin{eqnarray}&#10;\hat{V}(s_t) &amp;\leftarrow&amp; \hat{V}(s_t) + \mathbin{\textcolor[rgb]{1.0,0.5,0}{\alpha}} (\mathbin{\textcolor[rgb]{1.0,0,0}{r_{t+1} + \gamma \hat{V}(s_{t+1}) - \hat{V}(s_t)}}) \nonumber\\&#10;&amp;=&amp; \hat{V}(s_t) + \mathbin{\textcolor[rgb]{1.0,0.5,0}{\alpha}} \mathbin{\textcolor[rgb]{1,0,0}{\delta}} \nonumber&#10;\end{eqnarray} &#10;&#10;\end{document}"/>
  <p:tag name="IGUANATEXSIZE" val="20"/>
  <p:tag name="IGUANATEXCURSOR" val="30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2.25"/>
  <p:tag name="ORIGINALWIDTH" val="1341.75"/>
  <p:tag name="LATEXADDIN" val="\documentclass{article}&#10;\usepackage{amsmath}&#10;\usepackage{amssymb}&#10;\usepackage[usenames,dvipsnames]{xcolor}&#10;\pagestyle{empty}&#10;\begin{document}&#10;&#10;\begin{eqnarray}&#10;R_t &amp;=&amp; r_{t+1} + \gamma R_{t+1} \nonumber\\&#10;&amp;\approx&amp; r_{t+1} + \gamma \hat{V}(s_{t+1}) \nonumber&#10;\end{eqnarray} &#10;&#10;\end{document}"/>
  <p:tag name="IGUANATEXSIZE" val="20"/>
  <p:tag name="IGUANATEXCURSOR" val="2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7.75"/>
  <p:tag name="ORIGINALWIDTH" val="2606.25"/>
  <p:tag name="LATEXADDIN" val="\documentclass{article}&#10;\usepackage{amsmath}&#10;\pagestyle{empty}&#10;\begin{document}&#10;&#10;$$&#10;\pi(s) = \text{argmax}_a \sum_{s'} p(s'|a,s) \left( R(s,a) + \gamma V^\pi(s') \right)&#10;$$&#10;&#10;&#10;\end{document}"/>
  <p:tag name="IGUANATEXSIZE" val="20"/>
  <p:tag name="IGUANATEXCURSOR" val="1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1692"/>
  <p:tag name="LATEXADDIN" val="\documentclass{article}&#10;\usepackage{amsmath}&#10;\usepackage{amssymb}&#10;\usepackage{xcolor}&#10;\pagestyle{empty}&#10;\begin{document}&#10;&#10;\begin{eqnarray}&#10;\hat{V}(s_t) \leftarrow \hat{V}(s_t) + \mathbin{\textcolor[rgb]{1.0,0.5,0}{\alpha}}  (\mathbin{\textcolor[rgb]{1.0,0,0}{R_{t} - \hat{V}(s_t)}}) \nonumber&#10;\end{eqnarray} &#10;&#10;\end{document}"/>
  <p:tag name="IGUANATEXSIZE" val="20"/>
  <p:tag name="IGUANATEXCURSOR" val="1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25"/>
  <p:tag name="ORIGINALWIDTH" val="2608.5"/>
  <p:tag name="LATEXADDIN" val="\documentclass{article}&#10;\usepackage{amsmath}&#10;\usepackage{amssymb}&#10;\usepackage{xcolor}&#10;\pagestyle{empty}&#10;\begin{document}&#10;&#10;\begin{eqnarray}&#10;\hat{V}(s_t) &amp;\leftarrow&amp; \hat{V}(s_t) + \mathbin{\textcolor[rgb]{1.0,0.5,0}{\alpha}} (\mathbin{\textcolor[rgb]{1.0,0,0}{r_{t+1} + \gamma \hat{V}(s_{t+1}) - \hat{V}(s_t)}}) \nonumber\\&#10;&amp;=&amp; \hat{V}(s_t) + \mathbin{\textcolor[rgb]{1.0,0.5,0}{\alpha}} \mathbin{\textcolor[rgb]{1,0,0}{\delta}} \nonumber&#10;\end{eqnarray} &#10;&#10;\end{document}"/>
  <p:tag name="IGUANATEXSIZE" val="20"/>
  <p:tag name="IGUANATEXCURSOR" val="3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2.25"/>
  <p:tag name="ORIGINALWIDTH" val="1341.75"/>
  <p:tag name="LATEXADDIN" val="\documentclass{article}&#10;\usepackage{amsmath}&#10;\usepackage{amssymb}&#10;\usepackage[usenames,dvipsnames]{xcolor}&#10;\pagestyle{empty}&#10;\begin{document}&#10;&#10;\begin{eqnarray}&#10;R_t &amp;=&amp; r_{t+1} + \gamma R_{t+1} \nonumber\\&#10;&amp;\approx&amp; r_{t+1} + \gamma \hat{V}(s_{t+1}) \nonumber&#10;\end{eqnarray} &#10;&#10;\end{document}"/>
  <p:tag name="IGUANATEXSIZE" val="20"/>
  <p:tag name="IGUANATEXCURSOR" val="2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4.5"/>
  <p:tag name="ORIGINALWIDTH" val="3725.25"/>
  <p:tag name="LATEXADDIN" val="\documentclass{article}&#10;\usepackage{amsmath}&#10;\usepackage{amssymb}&#10;\pagestyle{empty}&#10;\begin{document}&#10;&#10;\begin{eqnarray}&#10;Q^\pi(s,a) &amp;=&amp; \mathbb{E} \left[ R(s_0, a) + \sum_{t=1}^\infty \gamma^{t-1} R(s_t, \pi(s_t)) \right] \nonumber\\&#10; &amp;=&amp; \sum_{s' \in \mathcal{S}} T(s,a,s')\left( R(s,a) + \gamma \left( \sum_{a' \in \mathcal{A}} \pi (s',a') Q^\pi(s',a') \right) \right) \nonumber\\&#10; &amp;=&amp; \sum_{s' \in \mathcal{S}} p(s'|a,s)\left( R(s,a) + \gamma \left( \sum_{a' \in \mathcal{A}} p(a'|s') Q^\pi(s',a') \right) \right) \nonumber&#10;\end{eqnarray} &#10;\end{document}"/>
  <p:tag name="IGUANATEXSIZE" val="20"/>
  <p:tag name="IGUANATEXCURSOR" val="1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4.5"/>
  <p:tag name="ORIGINALWIDTH" val="3179.25"/>
  <p:tag name="LATEXADDIN" val="\documentclass{article}&#10;\usepackage{amsmath}&#10;\usepackage{amssymb}&#10;\pagestyle{empty}&#10;\begin{document}&#10;&#10;\begin{eqnarray}&#10;V^\pi(s) &amp;=&amp; \mathbb{E} \left[ \sum_{t=1}^\infty \gamma^{t-1} R(s_t, \pi(s_t)) \right] \nonumber\\&#10;&amp;=&amp; \sum_{a \in \mathcal{A}} \pi(s,a) \left( \sum_{s' \in \mathcal{S}} T(s,a,s') \left( R(s,a) + \gamma V(s') \right)\right) \nonumber\\&#10;&amp;=&amp; \sum_{a \in \mathcal{A}} p(a|s) \left( \sum_{s' \in \mathcal{S}} p(s'|a,s) \left( R(s,a) + \gamma V(s') \right)\right) \nonumber&#10;\end{eqnarray} &#10;\end{document}"/>
  <p:tag name="IGUANATEXSIZE" val="20"/>
  <p:tag name="IGUANATEXCURSOR" val="1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3517.5"/>
  <p:tag name="LATEXADDIN" val="\documentclass{article}&#10;\usepackage{amsmath}&#10;\usepackage{amssymb}&#10;\usepackage{xcolor}&#10;\pagestyle{empty}&#10;\begin{document}&#10;&#10;\begin{eqnarray}&#10;\hat{Q}(s_t, a_t)  &amp;\leftarrow&amp; \hat{Q}(s_t, a_t) + \mathbin{\textcolor[rgb]{1.0,0.5,0}{\alpha}} \left[ \mathbin{\textcolor[rgb]{1.0,0,0}{ r_{t+1} + \gamma \max_a \hat{Q}(s_{t+1}, a)  - \hat{Q}(s_t, a_t) }} \right] \nonumber&#10;\end{eqnarray} &#10;&#10;\end{document}"/>
  <p:tag name="IGUANATEXSIZE" val="20"/>
  <p:tag name="IGUANATEXCURSOR" val="30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3.75"/>
  <p:tag name="ORIGINALWIDTH" val="2785.5"/>
  <p:tag name="LATEXADDIN" val="\documentclass{article}&#10;\usepackage{amsmath}&#10;\pagestyle{empty}&#10;\begin{document}&#10;&#10;\begin{eqnarray}&#10;\pi(s) &amp;=&amp; \text{argmax}_a \sum_{s'} p(s'|a,s) \left( R(s,a) + \gamma V^\pi(s') \right) \nonumber\\&#10;&amp;=&amp; \text{argmax}_a Q^\pi(s,a) \nonumber&#10;\end{eqnarray}&#10;&#10;&#10;\end{document}"/>
  <p:tag name="IGUANATEXSIZE" val="20"/>
  <p:tag name="IGUANATEXCURSOR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4.5"/>
  <p:tag name="ORIGINALWIDTH" val="3179.25"/>
  <p:tag name="LATEXADDIN" val="\documentclass{article}&#10;\usepackage{amsmath}&#10;\usepackage{amssymb}&#10;\pagestyle{empty}&#10;\begin{document}&#10;&#10;\begin{eqnarray}&#10;V^\pi(s) &amp;=&amp; \mathbb{E} \left[ \sum_{t=1}^\infty \gamma^{t-1} R(s_t, \pi(s_t)) \right] \nonumber\\&#10;&amp;=&amp; \sum_{a \in \mathcal{A}} \pi(s,a) \left( \sum_{s' \in \mathcal{S}} T(s,a,s') \left( R(s,a) + \gamma V(s') \right)\right) \nonumber\\&#10;&amp;=&amp; \sum_{a \in \mathcal{A}} p(a|s) \left( \sum_{s' \in \mathcal{S}} p(s'|a,s) \left( R(s,a) + \gamma V(s') \right)\right) \nonumber&#10;\end{eqnarray} &#10;\end{document}"/>
  <p:tag name="IGUANATEXSIZE" val="20"/>
  <p:tag name="IGUANATEXCURSOR" val="1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3517.5"/>
  <p:tag name="LATEXADDIN" val="\documentclass{article}&#10;\usepackage{amsmath}&#10;\usepackage{amssymb}&#10;\usepackage{xcolor}&#10;\pagestyle{empty}&#10;\begin{document}&#10;&#10;\begin{eqnarray}&#10;\hat{Q}(s_t, a_t)  &amp;\leftarrow&amp; \hat{Q}(s_t, a_t) + \mathbin{\textcolor[rgb]{1.0,0.5,0}{\alpha}} \left[ \mathbin{\textcolor[rgb]{1.0,0,0}{ r_{t+1} + \gamma \max_a \hat{Q}(s_{t+1}, a)  - \hat{Q}(s_t, a_t) }} \right] \nonumber&#10;\end{eqnarray} &#10;&#10;\end{document}"/>
  <p:tag name="IGUANATEXSIZE" val="20"/>
  <p:tag name="IGUANATEXCURSOR" val="30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6.75"/>
  <p:tag name="ORIGINALWIDTH" val="1698"/>
  <p:tag name="LATEXADDIN" val="\documentclass{article}&#10;\usepackage{amsmath}&#10;\pagestyle{empty}&#10;\begin{document}&#10;&#10;$$&#10;p(a|s) = \frac{\exp (T^{-1} \hat{Q}(a,s))}{\sum a' \exp (T^{-1} \hat{Q}(a',s))}&#10;$$&#10;&#10;&#10;\end{document}"/>
  <p:tag name="IGUANATEXSIZE" val="20"/>
  <p:tag name="IGUANATEXCURSOR" val="9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4.5"/>
  <p:tag name="ORIGINALWIDTH" val="1581"/>
  <p:tag name="LATEXADDIN" val="\documentclass{article}&#10;\usepackage{amsmath}&#10;\pagestyle{empty}&#10;\begin{document}&#10;&#10;\begin{eqnarray}&#10;Q(s, a) &amp;=&amp; \mathbf{w}^T \mathbf{f}(s,a) \nonumber\\&#10;\hat{Q}(s_t, a_t) &amp;\leftarrow&amp; \hat{Q}(s_t, a_t) + \alpha \delta \nonumber\\&#10;\mathbf{w} &amp;\leftarrow&amp; \mathbf{w} + \alpha \delta \mathbf{f}(s,a) \nonumber&#10;\end{eqnarray}&#10;&#10;\end{document}"/>
  <p:tag name="IGUANATEXSIZE" val="20"/>
  <p:tag name="IGUANATEXCURSOR" val="1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98.5"/>
  <p:tag name="LATEXADDIN" val="\documentclass{article}&#10;\usepackage{amsmath}&#10;\usepackage{amssymb}&#10;\usepackage{xcolor}&#10;\pagestyle{empty}&#10;\begin{document}&#10;&#10;\begin{eqnarray}&#10;\mathbf{w} &amp;\leftarrow&amp; \mathbf{w} + \alpha \left[ y - \hat{y}(\mathbf{x})\right] \nabla_\mathbf{w} \hat{y}(\mathbf{x}) \nonumber&#10;\end{eqnarray} &#10;&#10;\end{document}"/>
  <p:tag name="IGUANATEXSIZE" val="20"/>
  <p:tag name="IGUANATEXCURSOR" val="2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5"/>
  <p:tag name="ORIGINALWIDTH" val="2602.5"/>
  <p:tag name="LATEXADDIN" val="\documentclass{article}&#10;\usepackage{amsmath}&#10;\usepackage{amssymb}&#10;\pagestyle{empty}&#10;\begin{document}&#10;&#10;$$&#10;Q^*(s,a) = \max_{\pi} \mathbb{E} \left[ \sum_{t=t_0}^T \gamma^{t} R(s_t) | s_0=s, a_0=a, \pi \right]&#10;$$&#10;&#10;&#10;\end{document}"/>
  <p:tag name="IGUANATEXSIZE" val="20"/>
  <p:tag name="IGUANATEXCURSOR" val="1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1.5"/>
  <p:tag name="ORIGINALWIDTH" val="985.5"/>
  <p:tag name="LATEXADDIN" val="\documentclass{article}&#10;\usepackage{amsmath}&#10;\pagestyle{empty}&#10;\begin{document}&#10;&#10;$$&#10;r + \gamma \max_{a'} Q(s',a')&#10;$$&#10;&#10;&#10;\end{document}"/>
  <p:tag name="IGUANATEXSIZE" val="20"/>
  <p:tag name="IGUANATEXCURSOR" val="9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26.5"/>
  <p:tag name="LATEXADDIN" val="\documentclass{article}&#10;\usepackage{amsmath}&#10;\pagestyle{empty}&#10;\begin{document}&#10;&#10;$$&#10;\{ e_t \}, \; \text{where } e_t = (s_t,a_t,r_t,s_{t+1})&#10;$$&#10;&#10;&#10;\end{document}"/>
  <p:tag name="IGUANATEXSIZE" val="20"/>
  <p:tag name="IGUANATEXCURSOR" val="8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3175.5"/>
  <p:tag name="LATEXADDIN" val="\documentclass{article}&#10;\usepackage{amsmath}&#10;\usepackage{amssymb}&#10;\pagestyle{empty}&#10;\begin{document}&#10;&#10;$$&#10;L_i (\theta_i) = \mathbb{E}_{(s,a,r,s')} \left[ \left( r + \gamma \max_{a'} Q(s',a';\theta_i^{-}) - Q(s,a;\theta_i) \right)^2 \right]&#10;$$&#10;&#10;&#10;\end{document}"/>
  <p:tag name="IGUANATEXSIZE" val="20"/>
  <p:tag name="IGUANATEXCURSOR" val="1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5"/>
  <p:tag name="ORIGINALWIDTH" val="3012.75"/>
  <p:tag name="LATEXADDIN" val="\documentclass{article}&#10;\usepackage{amsmath}&#10;\usepackage{amssymb}&#10;\pagestyle{empty}&#10;\begin{document}&#10;&#10;\begin{eqnarray}&#10;V^\pi(s) \leftarrow \sum_{a \in \mathcal{A}} p(a|s) \left( \sum_{s' \in \mathcal{S}} p(s'|a,s) \left( R(s,a) + \gamma V^\pi(s') \right)\right) \nonumber&#10;\end{eqnarray} &#10;\end{document}"/>
  <p:tag name="IGUANATEXSIZE" val="20"/>
  <p:tag name="IGUANATEXCURSOR" val="2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7.75"/>
  <p:tag name="ORIGINALWIDTH" val="2606.25"/>
  <p:tag name="LATEXADDIN" val="\documentclass{article}&#10;\usepackage{amsmath}&#10;\pagestyle{empty}&#10;\begin{document}&#10;&#10;$$&#10;\pi(s) = \text{argmax}_a \sum_{s'} p(s'|a,s) \left( R(s,a) + \gamma V^\pi(s') \right)&#10;$$&#10;&#10;&#10;\end{document}"/>
  <p:tag name="IGUANATEXSIZE" val="20"/>
  <p:tag name="IGUANATEXCURSOR" val="14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8.5"/>
  <p:tag name="ORIGINALWIDTH" val="1915.5"/>
  <p:tag name="LATEXADDIN" val="\documentclass{article}&#10;\usepackage{amsmath}&#10;\pagestyle{empty}&#10;\begin{document}&#10;&#10;\begin{eqnarray}&#10;\bar{R}_N &amp;=&amp; \frac{1}{N} \sum_{n=1}^N R_n \nonumber\\&#10;&amp;=&amp; \frac{1}{N} \left( R_N + \sum_{n=1}^{N-1} R_n \right) \nonumber\\&#10;&amp;=&amp; \frac{1}{N} \left( R_N + (N-1) \bar{R}_{N-1}  \right) \nonumber\\&#10;&amp;=&amp; \bar{R}_{N-1} + \frac{1}{N} \left( R_N + \bar{R}_{N-1}  \right) \nonumber&#10;\end{eqnarray}&#10;&#10;&#10;\end{document}"/>
  <p:tag name="IGUANATEXSIZE" val="20"/>
  <p:tag name="IGUANATEXCURSOR" val="3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884"/>
  <p:tag name="LATEXADDIN" val="\documentclass{article}&#10;\usepackage{amsmath}&#10;\usepackage{xcolor}&#10;\pagestyle{empty}&#10;\begin{document}&#10;&#10;\begin{eqnarray}&#10;\hat{R}_N &amp;=&amp; \hat{R}_{N-1} + \mathbin{\textcolor[rgb]{1.0,0.5,0}{\alpha}}  \left( R_N + \hat{R}_{N-1} \right) \nonumber&#10;\end{eqnarray}&#10;&#10;&#10;\end{document}"/>
  <p:tag name="IGUANATEXSIZE" val="20"/>
  <p:tag name="IGUANATEXCURSOR" val="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2"/>
  <p:tag name="ORIGINALWIDTH" val="2280.75"/>
  <p:tag name="LATEXADDIN" val="\documentclass{article}&#10;\usepackage{amsmath}&#10;\usepackage{amssymb}&#10;\usepackage[usenames,dvipsnames]{xcolor}&#10;\pagestyle{empty}&#10;\begin{document}&#10;&#10;\begin{eqnarray}&#10;\hat{V}(s_t) \approx R_t = \sum_{i=1}^\infty \gamma^{i-1} r_{t+i} = r_{t+1} + \gamma R_{t+1} \nonumber&#10;\end{eqnarray} &#10;&#10;\end{document}"/>
  <p:tag name="IGUANATEXSIZE" val="2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1692"/>
  <p:tag name="LATEXADDIN" val="\documentclass{article}&#10;\usepackage{amsmath}&#10;\usepackage{amssymb}&#10;\usepackage{xcolor}&#10;\pagestyle{empty}&#10;\begin{document}&#10;&#10;\begin{eqnarray}&#10;\hat{V}(s_t) \leftarrow \hat{V}(s_t) + \mathbin{\textcolor[rgb]{1.0,0.5,0}{\alpha}}  (\mathbin{\textcolor[rgb]{1.0,0,0}{R_{t} - \hat{V}(s_t)}}) \nonumber&#10;\end{eqnarray} &#10;&#10;\end{document}"/>
  <p:tag name="IGUANATEXSIZE" val="20"/>
  <p:tag name="IGUANATEXCURSOR" val="1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1692"/>
  <p:tag name="LATEXADDIN" val="\documentclass{article}&#10;\usepackage{amsmath}&#10;\usepackage{amssymb}&#10;\usepackage{xcolor}&#10;\pagestyle{empty}&#10;\begin{document}&#10;&#10;\begin{eqnarray}&#10;\hat{V}(s_t) \leftarrow \hat{V}(s_t) + \mathbin{\textcolor[rgb]{1.0,0.5,0}{\alpha}}  (\mathbin{\textcolor[rgb]{1.0,0,0}{R_{t} - \hat{V}(s_t)}}) \nonumber&#10;\end{eqnarray} &#10;&#10;\end{document}"/>
  <p:tag name="IGUANATEXSIZE" val="20"/>
  <p:tag name="IGUANATEXCURSOR" val="1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10324</TotalTime>
  <Words>1692</Words>
  <Application>Microsoft Office PowerPoint</Application>
  <PresentationFormat>Widescreen</PresentationFormat>
  <Paragraphs>296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Adobe Fangsong Std R</vt:lpstr>
      <vt:lpstr>Andalus</vt:lpstr>
      <vt:lpstr>Arial</vt:lpstr>
      <vt:lpstr>Bell MT</vt:lpstr>
      <vt:lpstr>Calibri</vt:lpstr>
      <vt:lpstr>Calibri Light</vt:lpstr>
      <vt:lpstr>Trebuchet MS</vt:lpstr>
      <vt:lpstr>Office Theme</vt:lpstr>
      <vt:lpstr>An introduction to Reinforcement Learning</vt:lpstr>
      <vt:lpstr>What is Reinforcement Learning (RL) ?</vt:lpstr>
      <vt:lpstr>Example cleaning robot</vt:lpstr>
      <vt:lpstr>Example cleaning robot</vt:lpstr>
      <vt:lpstr>Example cleaning robot</vt:lpstr>
      <vt:lpstr>Example cleaning robot</vt:lpstr>
      <vt:lpstr>Example cleaning robot</vt:lpstr>
      <vt:lpstr>Markov Decision Process (MDP)</vt:lpstr>
      <vt:lpstr>Markov Decision Process (MDP)</vt:lpstr>
      <vt:lpstr>RL objective function</vt:lpstr>
      <vt:lpstr>What is RL used for?</vt:lpstr>
      <vt:lpstr>Bellman equations</vt:lpstr>
      <vt:lpstr>Planning: dynamic programming (DP)</vt:lpstr>
      <vt:lpstr>Prediction using Monte Carlo (MC) methods</vt:lpstr>
      <vt:lpstr>Prediction: Temporal difference (TD) Learning</vt:lpstr>
      <vt:lpstr>Prediction: Temporal difference (TD) Learning</vt:lpstr>
      <vt:lpstr>Prediction: Temporal difference (TD) Learning</vt:lpstr>
      <vt:lpstr>Bellman equations</vt:lpstr>
      <vt:lpstr>Control with Q-Learning</vt:lpstr>
      <vt:lpstr>Control with Q-Learning</vt:lpstr>
      <vt:lpstr>Which policy to use?</vt:lpstr>
      <vt:lpstr>Dealing with the real world</vt:lpstr>
      <vt:lpstr>Dealing with the real world</vt:lpstr>
      <vt:lpstr>Function approximation</vt:lpstr>
      <vt:lpstr>Thanks for your attention!</vt:lpstr>
      <vt:lpstr>PowerPoint Presentation</vt:lpstr>
      <vt:lpstr>PowerPoint Presentation</vt:lpstr>
      <vt:lpstr>Jürgen Schmidhuber</vt:lpstr>
      <vt:lpstr>Human-level control through deep RL</vt:lpstr>
      <vt:lpstr>Human-level control through deep RL</vt:lpstr>
      <vt:lpstr>PowerPoint Presentation</vt:lpstr>
      <vt:lpstr>PowerPoint Presentation</vt:lpstr>
      <vt:lpstr>PowerPoint Presentation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403</cp:revision>
  <dcterms:created xsi:type="dcterms:W3CDTF">2015-03-02T18:06:42Z</dcterms:created>
  <dcterms:modified xsi:type="dcterms:W3CDTF">2015-03-12T17:55:26Z</dcterms:modified>
</cp:coreProperties>
</file>