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3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3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6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1343703"/>
          </a:xfrm>
        </p:spPr>
        <p:txBody>
          <a:bodyPr/>
          <a:lstStyle/>
          <a:p>
            <a:r>
              <a:rPr lang="zh-CN" altLang="en-US" dirty="0" smtClean="0"/>
              <a:t>一个临床试验比较了几种饮食习惯对体重的影响，分别是低卡路里，低脂肪和低碳水化合物，另外还有一组作为对照组。各组试验结束以后体重减轻的磅数如下表所示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1849"/>
              </p:ext>
            </p:extLst>
          </p:nvPr>
        </p:nvGraphicFramePr>
        <p:xfrm>
          <a:off x="940046" y="2725060"/>
          <a:ext cx="9917344" cy="35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低卡路里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低脂肪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低碳水化合物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对照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= μ</a:t>
            </a:r>
            <a:r>
              <a:rPr lang="en-US" altLang="zh-CN" baseline="-25000" dirty="0"/>
              <a:t>4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6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2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4-1=3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20-4=16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F&gt;=3.24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4754" r="-40069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3.55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75.74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12308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7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5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76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255579"/>
          </a:xfrm>
        </p:spPr>
        <p:txBody>
          <a:bodyPr>
            <a:normAutofit/>
          </a:bodyPr>
          <a:lstStyle/>
          <a:p>
            <a:r>
              <a:rPr lang="en-US" altLang="zh-CN" dirty="0"/>
              <a:t>24</a:t>
            </a:r>
            <a:r>
              <a:rPr lang="zh-CN" altLang="en-US" dirty="0"/>
              <a:t>名志愿者随机分成两组，接受降胆固醇试验。 甲组是特殊饮食组，乙组是药物处理组。受试者在实验前后分别测量一次血清胆固醇（</a:t>
            </a:r>
            <a:r>
              <a:rPr lang="en-US" altLang="zh-CN" dirty="0" err="1"/>
              <a:t>mmol</a:t>
            </a:r>
            <a:r>
              <a:rPr lang="en-US" altLang="zh-CN" dirty="0"/>
              <a:t>/L), </a:t>
            </a:r>
            <a:r>
              <a:rPr lang="zh-CN" altLang="en-US" dirty="0"/>
              <a:t>数据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组样本量均为</a:t>
            </a:r>
            <a:r>
              <a:rPr lang="en-US" altLang="zh-CN" dirty="0" smtClean="0"/>
              <a:t>12</a:t>
            </a:r>
          </a:p>
          <a:p>
            <a:r>
              <a:rPr lang="zh-CN" altLang="en-US" dirty="0"/>
              <a:t>甲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 smtClean="0"/>
              <a:t>7.184167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0.859836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后：平均值</a:t>
            </a:r>
            <a:r>
              <a:rPr lang="en-US" altLang="zh-CN" b="1" dirty="0"/>
              <a:t>6.775</a:t>
            </a:r>
            <a:r>
              <a:rPr lang="zh-CN" altLang="en-US" dirty="0" smtClean="0"/>
              <a:t> ，样本标准差</a:t>
            </a:r>
            <a:r>
              <a:rPr lang="en-US" altLang="zh-CN" dirty="0"/>
              <a:t>0.646845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-0.40917</a:t>
            </a:r>
            <a:r>
              <a:rPr lang="zh-CN" altLang="en-US" dirty="0" smtClean="0"/>
              <a:t> ，样本标准差</a:t>
            </a:r>
            <a:r>
              <a:rPr lang="en-US" altLang="zh-CN" dirty="0"/>
              <a:t>0.417883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乙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/>
              <a:t>7.110833</a:t>
            </a:r>
            <a:r>
              <a:rPr lang="zh-CN" altLang="en-US" dirty="0" smtClean="0"/>
              <a:t> ，样本标准差</a:t>
            </a:r>
            <a:r>
              <a:rPr lang="en-US" altLang="zh-CN" dirty="0"/>
              <a:t>0.780075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后：平均值</a:t>
            </a:r>
            <a:r>
              <a:rPr lang="en-US" altLang="zh-CN" b="1" dirty="0"/>
              <a:t>6.9641667</a:t>
            </a:r>
            <a:r>
              <a:rPr lang="zh-CN" altLang="en-US" dirty="0" smtClean="0"/>
              <a:t> ，样本标准差</a:t>
            </a:r>
            <a:r>
              <a:rPr lang="en-US" altLang="zh-CN" dirty="0"/>
              <a:t>0.7499025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-0.14667</a:t>
            </a:r>
            <a:r>
              <a:rPr lang="zh-CN" altLang="en-US" dirty="0" smtClean="0"/>
              <a:t> ，样本标准差</a:t>
            </a:r>
            <a:r>
              <a:rPr lang="en-US" altLang="zh-CN" dirty="0"/>
              <a:t>0.210727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=75.7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=47.4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=123.4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1071" r="-213115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364615" r="-213115" b="-26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95082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8.41&gt;3.24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，各种饮食方式彼此减重水平不相同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327"/>
            <a:ext cx="10515600" cy="1343703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个临床试验比较了正常骨密度，骨密度降低以及骨质疏松成年人每日的钙摄入量，列表如下，那么不同的骨密度人群的钙摄入是否有区别呢？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6220"/>
              </p:ext>
            </p:extLst>
          </p:nvPr>
        </p:nvGraphicFramePr>
        <p:xfrm>
          <a:off x="2316085" y="2591895"/>
          <a:ext cx="7438008" cy="414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正常骨密度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骨密度降低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骨质疏松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890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650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900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400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3-1=2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18-3=15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3.68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F&gt;=3.68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3115" r="-30104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817.8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152477.7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9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43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47650"/>
            <a:ext cx="55054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5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5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/>
                                      <m:t>152477.7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=819,833.3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=972311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5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828" r="-213115" b="-164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26667" r="-213115" b="-1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62295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1.395&lt;3.68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</a:t>
            </a:r>
            <a:r>
              <a:rPr lang="zh-CN" altLang="en-US" dirty="0"/>
              <a:t>不</a:t>
            </a:r>
            <a:r>
              <a:rPr lang="zh-CN" altLang="en-US" dirty="0" smtClean="0"/>
              <a:t>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，不能认为各组之间钙摄入存在差异。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种疗法缓解膝盖疼痛，研究者想比较这三种方法平均止痛时间是否有差异。但是考虑到性别可能会对结果有影响，因此研究者随机将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位男性和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位女性随机分配到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个治疗组，并实施了盲法。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92095"/>
              </p:ext>
            </p:extLst>
          </p:nvPr>
        </p:nvGraphicFramePr>
        <p:xfrm>
          <a:off x="1836691" y="3800218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52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</a:t>
                          </a:r>
                          <a:r>
                            <a:rPr lang="en-US" altLang="zh-CN" sz="1800" dirty="0" smtClean="0"/>
                            <a:t>T*G-1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</a:t>
                          </a:r>
                          <a:r>
                            <a:rPr lang="en-US" altLang="zh-CN" dirty="0" smtClean="0"/>
                            <a:t>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6675642"/>
                  </p:ext>
                </p:extLst>
              </p:nvPr>
            </p:nvGraphicFramePr>
            <p:xfrm>
              <a:off x="838200" y="1825625"/>
              <a:ext cx="10515600" cy="4520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4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</a:t>
                          </a:r>
                          <a:r>
                            <a:rPr lang="en-US" altLang="zh-CN" sz="1800" dirty="0" smtClean="0"/>
                            <a:t>T*G-1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5645" r="-213115" b="-3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5645" r="-213115" b="-25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</a:t>
                          </a:r>
                          <a:r>
                            <a:rPr lang="en-US" altLang="zh-CN" dirty="0" smtClean="0"/>
                            <a:t>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4839" r="-213115" b="-1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04839" r="-213115" b="-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7888"/>
              </p:ext>
            </p:extLst>
          </p:nvPr>
        </p:nvGraphicFramePr>
        <p:xfrm>
          <a:off x="1363980" y="2172494"/>
          <a:ext cx="9464040" cy="310896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离差来源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自由度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差方和均值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967.0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193.4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651.5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325.7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34.8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33.5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 * 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0.9054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 or Residual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224.4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1191.4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72750"/>
              </p:ext>
            </p:extLst>
          </p:nvPr>
        </p:nvGraphicFramePr>
        <p:xfrm>
          <a:off x="3546493" y="644892"/>
          <a:ext cx="7044567" cy="5964640"/>
        </p:xfrm>
        <a:graphic>
          <a:graphicData uri="http://schemas.openxmlformats.org/drawingml/2006/table">
            <a:tbl>
              <a:tblPr/>
              <a:tblGrid>
                <a:gridCol w="2348189"/>
                <a:gridCol w="2348189"/>
                <a:gridCol w="2348189"/>
              </a:tblGrid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治疗方式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男性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女性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18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23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判断试验前两组对象的血清胆固醇水平是否无差别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乙两组试验前胆固醇数据作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）试分别判断甲组和乙组是否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组和乙组分别作配对样本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）试判断两种方法降低胆固醇的方式效果是否有差别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组和乙组配对样本计算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，两组的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汽车安全委员会想要评估小型车，中型车还有全尺寸车的安全性能。他们收集了各种车型在撞击时驾驶员头部最大压力值，见下表。请评价三种车型撞击时驾驶员头部最大压力值是否有区别，以</a:t>
            </a:r>
            <a:r>
              <a:rPr lang="en-US" altLang="zh-CN" dirty="0"/>
              <a:t>0.05</a:t>
            </a:r>
            <a:r>
              <a:rPr lang="zh-CN" altLang="en-US" dirty="0"/>
              <a:t>为统计检验水平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5259"/>
              </p:ext>
            </p:extLst>
          </p:nvPr>
        </p:nvGraphicFramePr>
        <p:xfrm>
          <a:off x="2032000" y="3853484"/>
          <a:ext cx="8132931" cy="216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977"/>
                <a:gridCol w="2710977"/>
                <a:gridCol w="2710977"/>
              </a:tblGrid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全尺寸车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484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Sb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16" y="1825625"/>
            <a:ext cx="38671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16" y="2746574"/>
            <a:ext cx="227647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216" y="3830945"/>
            <a:ext cx="20478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216" y="4778266"/>
            <a:ext cx="1181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21079"/>
            <a:ext cx="10515600" cy="1755883"/>
          </a:xfrm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SST=SSE+SSB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10972800" cy="23336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244831" y="2343705"/>
            <a:ext cx="1029810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" y="190499"/>
            <a:ext cx="12186002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838200" y="1825625"/>
              <a:ext cx="10515600" cy="2637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6472661"/>
                  </p:ext>
                </p:extLst>
              </p:nvPr>
            </p:nvGraphicFramePr>
            <p:xfrm>
              <a:off x="838200" y="1825625"/>
              <a:ext cx="10515600" cy="2637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5645" r="-213115" b="-2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4400" r="-213115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6452" r="-21311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是单个项的值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是所有项的均值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是组数，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是所有组样本量的总数，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组的样本量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blipFill rotWithShape="0">
                <a:blip r:embed="rId3"/>
                <a:stretch>
                  <a:fillRect l="-45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1420</Words>
  <Application>Microsoft Office PowerPoint</Application>
  <PresentationFormat>宽屏</PresentationFormat>
  <Paragraphs>546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Cambria Math</vt:lpstr>
      <vt:lpstr>Office 主题</vt:lpstr>
      <vt:lpstr>方差分析</vt:lpstr>
      <vt:lpstr>作业 1</vt:lpstr>
      <vt:lpstr>PowerPoint 演示文稿</vt:lpstr>
      <vt:lpstr>问题</vt:lpstr>
      <vt:lpstr>作业2</vt:lpstr>
      <vt:lpstr>计算方式1</vt:lpstr>
      <vt:lpstr>计算方式2</vt:lpstr>
      <vt:lpstr>PowerPoint 演示文稿</vt:lpstr>
      <vt:lpstr>方差分析</vt:lpstr>
      <vt:lpstr>练习题1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练习题2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双向方差分析</vt:lpstr>
      <vt:lpstr>计算方法</vt:lpstr>
      <vt:lpstr>结果</vt:lpstr>
      <vt:lpstr>练习题3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47</cp:revision>
  <dcterms:created xsi:type="dcterms:W3CDTF">2019-03-11T08:51:33Z</dcterms:created>
  <dcterms:modified xsi:type="dcterms:W3CDTF">2019-03-13T09:28:07Z</dcterms:modified>
</cp:coreProperties>
</file>