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43" d="100"/>
          <a:sy n="43" d="100"/>
        </p:scale>
        <p:origin x="3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unming%20zheng\CloudStation\&#25252;&#29702;&#23398;&#38498;&#24037;&#20316;\&#25945;&#23398;\spss&#36719;&#20214;&#23454;&#39564;\medstat\dataset\&#26222;&#26597;&#25968;&#25454;\Western%20Europe%20Public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直方图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频率</c:v>
          </c:tx>
          <c:invertIfNegative val="0"/>
          <c:cat>
            <c:strRef>
              <c:f>Sheet2!$G$30:$G$39</c:f>
              <c:strCache>
                <c:ptCount val="10"/>
                <c:pt idx="0">
                  <c:v>-10</c:v>
                </c:pt>
                <c:pt idx="1">
                  <c:v>-1</c:v>
                </c:pt>
                <c:pt idx="2">
                  <c:v>8</c:v>
                </c:pt>
                <c:pt idx="3">
                  <c:v>17</c:v>
                </c:pt>
                <c:pt idx="4">
                  <c:v>26</c:v>
                </c:pt>
                <c:pt idx="5">
                  <c:v>35</c:v>
                </c:pt>
                <c:pt idx="6">
                  <c:v>44</c:v>
                </c:pt>
                <c:pt idx="7">
                  <c:v>53</c:v>
                </c:pt>
                <c:pt idx="8">
                  <c:v>62</c:v>
                </c:pt>
                <c:pt idx="9">
                  <c:v>其他</c:v>
                </c:pt>
              </c:strCache>
            </c:strRef>
          </c:cat>
          <c:val>
            <c:numRef>
              <c:f>Sheet2!$H$30:$H$39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3167440"/>
        <c:axId val="443166880"/>
      </c:barChart>
      <c:lineChart>
        <c:grouping val="standard"/>
        <c:varyColors val="0"/>
        <c:ser>
          <c:idx val="1"/>
          <c:order val="1"/>
          <c:tx>
            <c:v>累积 %</c:v>
          </c:tx>
          <c:cat>
            <c:strRef>
              <c:f>Sheet2!$G$30:$G$39</c:f>
              <c:strCache>
                <c:ptCount val="10"/>
                <c:pt idx="0">
                  <c:v>-10</c:v>
                </c:pt>
                <c:pt idx="1">
                  <c:v>-1</c:v>
                </c:pt>
                <c:pt idx="2">
                  <c:v>8</c:v>
                </c:pt>
                <c:pt idx="3">
                  <c:v>17</c:v>
                </c:pt>
                <c:pt idx="4">
                  <c:v>26</c:v>
                </c:pt>
                <c:pt idx="5">
                  <c:v>35</c:v>
                </c:pt>
                <c:pt idx="6">
                  <c:v>44</c:v>
                </c:pt>
                <c:pt idx="7">
                  <c:v>53</c:v>
                </c:pt>
                <c:pt idx="8">
                  <c:v>62</c:v>
                </c:pt>
                <c:pt idx="9">
                  <c:v>其他</c:v>
                </c:pt>
              </c:strCache>
            </c:strRef>
          </c:cat>
          <c:val>
            <c:numRef>
              <c:f>Sheet2!$I$30:$I$39</c:f>
              <c:numCache>
                <c:formatCode>0.00%</c:formatCode>
                <c:ptCount val="10"/>
                <c:pt idx="0">
                  <c:v>0.125</c:v>
                </c:pt>
                <c:pt idx="1">
                  <c:v>0.25</c:v>
                </c:pt>
                <c:pt idx="2">
                  <c:v>0.25</c:v>
                </c:pt>
                <c:pt idx="3">
                  <c:v>0.625</c:v>
                </c:pt>
                <c:pt idx="4">
                  <c:v>0.875</c:v>
                </c:pt>
                <c:pt idx="5">
                  <c:v>0.875</c:v>
                </c:pt>
                <c:pt idx="6">
                  <c:v>0.875</c:v>
                </c:pt>
                <c:pt idx="7">
                  <c:v>0.875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884752"/>
        <c:axId val="550886992"/>
      </c:lineChart>
      <c:catAx>
        <c:axId val="443167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接收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3166880"/>
        <c:crosses val="autoZero"/>
        <c:auto val="1"/>
        <c:lblAlgn val="ctr"/>
        <c:lblOffset val="100"/>
        <c:noMultiLvlLbl val="0"/>
      </c:catAx>
      <c:valAx>
        <c:axId val="4431668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/>
                  <a:t>频率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3167440"/>
        <c:crosses val="autoZero"/>
        <c:crossBetween val="between"/>
      </c:valAx>
      <c:valAx>
        <c:axId val="55088699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550884752"/>
        <c:crosses val="max"/>
        <c:crossBetween val="between"/>
      </c:valAx>
      <c:catAx>
        <c:axId val="550884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088699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Lect.8 </a:t>
            </a:r>
            <a:r>
              <a:rPr lang="zh-CN" altLang="en-US" smtClean="0"/>
              <a:t>非参数检验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确定零假设和备择假设，确定检验水平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选择合适的统计量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确定判断标准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9272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Mann Whitney U</a:t>
            </a:r>
            <a:r>
              <a:rPr lang="zh-CN" altLang="en-US" dirty="0" smtClean="0"/>
              <a:t>检验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（也叫做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秩和）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00013"/>
            <a:ext cx="6928338" cy="4894217"/>
          </a:xfrm>
        </p:spPr>
        <p:txBody>
          <a:bodyPr/>
          <a:lstStyle/>
          <a:p>
            <a:r>
              <a:rPr lang="zh-CN" altLang="en-US" dirty="0" smtClean="0"/>
              <a:t>秩和检验的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不能再用类似均值是否相等这种参数检验的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了。实际上秩和检验的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往往都说的比较笼统：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两组的总体不相等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个两组比较的秩和检验一般会做右图这样的表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36424"/>
              </p:ext>
            </p:extLst>
          </p:nvPr>
        </p:nvGraphicFramePr>
        <p:xfrm>
          <a:off x="8581293" y="805962"/>
          <a:ext cx="2919045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015"/>
                <a:gridCol w="973015"/>
                <a:gridCol w="973015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group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13.5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13.5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2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值计算公式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5126915"/>
          </a:xfrm>
        </p:spPr>
        <p:txBody>
          <a:bodyPr>
            <a:normAutofit/>
          </a:bodyPr>
          <a:lstStyle/>
          <a:p>
            <a:r>
              <a:rPr lang="zh-CN" altLang="en-US" dirty="0"/>
              <a:t>令</a:t>
            </a:r>
            <a:r>
              <a:rPr lang="en-US" altLang="zh-CN" dirty="0"/>
              <a:t>n1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组样本量，</a:t>
            </a:r>
            <a:r>
              <a:rPr lang="en-US" altLang="zh-CN" dirty="0"/>
              <a:t>R1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组秩的和</a:t>
            </a:r>
            <a:endParaRPr lang="en-US" altLang="zh-CN" dirty="0"/>
          </a:p>
          <a:p>
            <a:r>
              <a:rPr lang="zh-CN" altLang="en-US" dirty="0"/>
              <a:t>同理</a:t>
            </a:r>
            <a:r>
              <a:rPr lang="en-US" altLang="zh-CN" dirty="0"/>
              <a:t>n2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组样本量，</a:t>
            </a:r>
            <a:r>
              <a:rPr lang="en-US" altLang="zh-CN" dirty="0"/>
              <a:t>R2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组秩的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可求得，</a:t>
            </a:r>
            <a:r>
              <a:rPr lang="en-US" altLang="zh-CN" dirty="0" smtClean="0"/>
              <a:t>u1=35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u2=14</a:t>
            </a:r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值为两者中较小的一个所以</a:t>
            </a:r>
            <a:r>
              <a:rPr lang="en-US" altLang="zh-CN" dirty="0" smtClean="0"/>
              <a:t>U=14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7313"/>
              </p:ext>
            </p:extLst>
          </p:nvPr>
        </p:nvGraphicFramePr>
        <p:xfrm>
          <a:off x="8581293" y="805962"/>
          <a:ext cx="2919045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015"/>
                <a:gridCol w="973015"/>
                <a:gridCol w="973015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group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13.5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13.5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5.5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10.5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79" y="3233309"/>
            <a:ext cx="4556013" cy="14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如果高得分都在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组，低得分都在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U1=49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U2=0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U=0</a:t>
            </a:r>
          </a:p>
          <a:p>
            <a:r>
              <a:rPr lang="zh-CN" altLang="en-US" dirty="0" smtClean="0"/>
              <a:t>也就是说在区分最好的时候，</a:t>
            </a:r>
            <a:r>
              <a:rPr lang="en-US" altLang="zh-CN" dirty="0" smtClean="0"/>
              <a:t>U=0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873"/>
              </p:ext>
            </p:extLst>
          </p:nvPr>
        </p:nvGraphicFramePr>
        <p:xfrm>
          <a:off x="8317522" y="805959"/>
          <a:ext cx="3182817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39"/>
                <a:gridCol w="1060939"/>
                <a:gridCol w="1060939"/>
              </a:tblGrid>
              <a:tr h="31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vas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group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13.5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13.5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5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如果高低得分在两组分布比较均衡：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U1=29.5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U2=19.5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U=19.5</a:t>
            </a:r>
          </a:p>
          <a:p>
            <a:r>
              <a:rPr lang="zh-CN" altLang="en-US" dirty="0" smtClean="0"/>
              <a:t>也就是说在区分最好的时候，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更大一些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851"/>
              </p:ext>
            </p:extLst>
          </p:nvPr>
        </p:nvGraphicFramePr>
        <p:xfrm>
          <a:off x="8616460" y="841128"/>
          <a:ext cx="3182817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39"/>
                <a:gridCol w="1060939"/>
                <a:gridCol w="1060939"/>
              </a:tblGrid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group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</a:t>
                      </a:r>
                    </a:p>
                  </a:txBody>
                  <a:tcPr marL="7620" marR="7620" marT="7620" marB="0" anchor="b"/>
                </a:tc>
              </a:tr>
              <a:tr h="3108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Mann Whitney </a:t>
            </a:r>
            <a:r>
              <a:rPr lang="en-US" altLang="zh-CN" dirty="0" smtClean="0"/>
              <a:t>U</a:t>
            </a:r>
            <a:r>
              <a:rPr lang="zh-CN" altLang="en-US" dirty="0" smtClean="0"/>
              <a:t>检验是用计算出的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与一个临界值相比，如果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比临界值小，那么我们就可以拒绝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临界值可以从</a:t>
            </a:r>
            <a:r>
              <a:rPr lang="en-US" altLang="zh-CN" dirty="0" smtClean="0"/>
              <a:t>U</a:t>
            </a:r>
            <a:r>
              <a:rPr lang="zh-CN" altLang="en-US" dirty="0"/>
              <a:t>值</a:t>
            </a:r>
            <a:r>
              <a:rPr lang="zh-CN" altLang="en-US" dirty="0" smtClean="0"/>
              <a:t>表去查找。一个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值表有以下的参数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n2</a:t>
            </a:r>
            <a:r>
              <a:rPr lang="zh-CN" altLang="en-US" dirty="0" smtClean="0"/>
              <a:t>两组的样本量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：检测水平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0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192606"/>
          </a:xfrm>
        </p:spPr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位孕妇随机分配到居家护理和常规护理组。随后研究者评估了两组分娩后胎儿</a:t>
            </a:r>
            <a:r>
              <a:rPr lang="en-US" altLang="zh-CN" dirty="0" smtClean="0"/>
              <a:t>APGAR</a:t>
            </a:r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 smtClean="0"/>
              <a:t>两种护理方式的</a:t>
            </a:r>
            <a:r>
              <a:rPr lang="en-US" altLang="zh-CN" dirty="0" smtClean="0"/>
              <a:t>APGAR</a:t>
            </a:r>
            <a:r>
              <a:rPr lang="zh-CN" altLang="en-US" dirty="0" smtClean="0"/>
              <a:t>评分是否有差异？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60829"/>
              </p:ext>
            </p:extLst>
          </p:nvPr>
        </p:nvGraphicFramePr>
        <p:xfrm>
          <a:off x="2725618" y="4129454"/>
          <a:ext cx="7473456" cy="1280160"/>
        </p:xfrm>
        <a:graphic>
          <a:graphicData uri="http://schemas.openxmlformats.org/drawingml/2006/table">
            <a:tbl>
              <a:tblPr/>
              <a:tblGrid>
                <a:gridCol w="1055859"/>
                <a:gridCol w="604909"/>
                <a:gridCol w="830384"/>
                <a:gridCol w="830384"/>
                <a:gridCol w="830384"/>
                <a:gridCol w="830384"/>
                <a:gridCol w="830384"/>
                <a:gridCol w="830384"/>
                <a:gridCol w="8303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Usual Care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/>
                        <a:t>New Program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3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0718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零假设：两组总体相等，备择假设：两组总体不等，检测水平</a:t>
            </a:r>
            <a:r>
              <a:rPr lang="en-US" altLang="zh-CN" dirty="0" smtClean="0"/>
              <a:t>0.05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选择合适的统计量：</a:t>
            </a:r>
            <a:r>
              <a:rPr lang="en-US" altLang="zh-CN" dirty="0" err="1" smtClean="0"/>
              <a:t>apgar</a:t>
            </a:r>
            <a:r>
              <a:rPr lang="zh-CN" altLang="en-US" dirty="0" smtClean="0"/>
              <a:t>评分非正态分布，样本量较小，适合使用</a:t>
            </a:r>
            <a:r>
              <a:rPr lang="en-US" altLang="zh-CN" dirty="0" smtClean="0"/>
              <a:t>Mann Whitney U</a:t>
            </a:r>
            <a:r>
              <a:rPr lang="zh-CN" altLang="en-US" dirty="0" smtClean="0"/>
              <a:t>检验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确定临界值：</a:t>
            </a:r>
            <a:r>
              <a:rPr lang="en-US" altLang="zh-CN" dirty="0" smtClean="0"/>
              <a:t>n1=8, n2=7</a:t>
            </a:r>
            <a:r>
              <a:rPr lang="zh-CN" altLang="en-US" dirty="0" smtClean="0"/>
              <a:t>，查表可得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。所以如果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则拒绝</a:t>
            </a:r>
            <a:r>
              <a:rPr lang="en-US" altLang="zh-CN" dirty="0" smtClean="0"/>
              <a:t>H0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4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U</a:t>
            </a:r>
            <a:r>
              <a:rPr lang="zh-CN" altLang="en-US" dirty="0" smtClean="0"/>
              <a:t>值，作出结论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36239"/>
              </p:ext>
            </p:extLst>
          </p:nvPr>
        </p:nvGraphicFramePr>
        <p:xfrm>
          <a:off x="2145326" y="2863361"/>
          <a:ext cx="7473456" cy="2194560"/>
        </p:xfrm>
        <a:graphic>
          <a:graphicData uri="http://schemas.openxmlformats.org/drawingml/2006/table">
            <a:tbl>
              <a:tblPr/>
              <a:tblGrid>
                <a:gridCol w="1055859"/>
                <a:gridCol w="604909"/>
                <a:gridCol w="830384"/>
                <a:gridCol w="830384"/>
                <a:gridCol w="830384"/>
                <a:gridCol w="830384"/>
                <a:gridCol w="830384"/>
                <a:gridCol w="830384"/>
                <a:gridCol w="8303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Usual Care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10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7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4.5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10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7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2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New Program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7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10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15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13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4.5</a:t>
                      </a:r>
                      <a:endParaRPr lang="en-US" altLang="zh-CN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85" y="5312486"/>
            <a:ext cx="4556013" cy="1411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3461" y="5725743"/>
            <a:ext cx="218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取最小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值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348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38371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某临床研究评价抗</a:t>
            </a:r>
            <a:r>
              <a:rPr lang="en-US" altLang="zh-CN" dirty="0" smtClean="0"/>
              <a:t>HIV</a:t>
            </a:r>
            <a:r>
              <a:rPr lang="zh-CN" altLang="en-US" dirty="0" smtClean="0"/>
              <a:t>新药的疗效，患者随机分配到标准药物对照组和新药治疗组接受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个月的治疗。该研究以病毒负荷量作为评价指标。请评估两种药物的疗效是否存在差别？</a:t>
            </a:r>
            <a:endParaRPr lang="en-US" altLang="zh-CN" dirty="0" smtClean="0"/>
          </a:p>
          <a:p>
            <a:r>
              <a:rPr lang="en-US" altLang="zh-CN" dirty="0" err="1" smtClean="0"/>
              <a:t>na</a:t>
            </a:r>
            <a:r>
              <a:rPr lang="zh-CN" altLang="en-US" dirty="0" smtClean="0"/>
              <a:t>表示未能检测出数据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92249"/>
              </p:ext>
            </p:extLst>
          </p:nvPr>
        </p:nvGraphicFramePr>
        <p:xfrm>
          <a:off x="914404" y="4642338"/>
          <a:ext cx="11148646" cy="1365737"/>
        </p:xfrm>
        <a:graphic>
          <a:graphicData uri="http://schemas.openxmlformats.org/drawingml/2006/table">
            <a:tbl>
              <a:tblPr/>
              <a:tblGrid>
                <a:gridCol w="60430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  <a:gridCol w="702956"/>
              </a:tblGrid>
              <a:tr h="360104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对照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7500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8000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550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1250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2250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6800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3400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6300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9100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970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1040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5633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新药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800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8000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7400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1020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6000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920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1420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2700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>
                          <a:effectLst/>
                        </a:rPr>
                        <a:t>4200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5200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effectLst/>
                        </a:rPr>
                        <a:t>4100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>
                          <a:effectLst/>
                        </a:rPr>
                        <a:t>na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0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比较参数检验和非参数检验</a:t>
            </a:r>
            <a:endParaRPr lang="en-US" altLang="zh-CN" dirty="0" smtClean="0"/>
          </a:p>
          <a:p>
            <a:r>
              <a:rPr lang="zh-CN" altLang="en-US" dirty="0" smtClean="0"/>
              <a:t>掌握非参数检验的适用情景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Mann </a:t>
            </a:r>
            <a:r>
              <a:rPr lang="en-US" altLang="zh-CN" dirty="0" err="1" smtClean="0"/>
              <a:t>Witney</a:t>
            </a:r>
            <a:r>
              <a:rPr lang="en-US" altLang="zh-CN" dirty="0" smtClean="0"/>
              <a:t> U</a:t>
            </a:r>
            <a:r>
              <a:rPr lang="zh-CN" altLang="en-US" dirty="0" smtClean="0"/>
              <a:t>检验，符号检验，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符号检验，</a:t>
            </a:r>
            <a:r>
              <a:rPr lang="en-US" altLang="zh-CN" dirty="0" err="1" smtClean="0"/>
              <a:t>Krusal</a:t>
            </a:r>
            <a:r>
              <a:rPr lang="en-US" altLang="zh-CN" dirty="0" smtClean="0"/>
              <a:t> Wallis</a:t>
            </a:r>
            <a:r>
              <a:rPr lang="zh-CN" altLang="en-US" dirty="0" smtClean="0"/>
              <a:t>检验的使用</a:t>
            </a:r>
            <a:endParaRPr lang="en-US" altLang="zh-CN" dirty="0" smtClean="0"/>
          </a:p>
          <a:p>
            <a:r>
              <a:rPr lang="zh-CN" altLang="en-US" dirty="0" smtClean="0"/>
              <a:t>理解各种非参数检验的</a:t>
            </a:r>
            <a:r>
              <a:rPr lang="en-US" altLang="zh-CN" dirty="0" smtClean="0"/>
              <a:t>H0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8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配对样本非参数检验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0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配对样本非参数检验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r>
              <a:rPr lang="zh-CN" altLang="en-US" dirty="0" smtClean="0"/>
              <a:t>符号检验或</a:t>
            </a:r>
            <a:r>
              <a:rPr lang="en-US" altLang="zh-CN" dirty="0" smtClean="0"/>
              <a:t>Wilcoxon</a:t>
            </a:r>
            <a:r>
              <a:rPr lang="zh-CN" altLang="en-US" dirty="0" smtClean="0"/>
              <a:t>符号排序检验</a:t>
            </a:r>
            <a:endParaRPr lang="en-US" altLang="zh-CN" dirty="0" smtClean="0"/>
          </a:p>
          <a:p>
            <a:r>
              <a:rPr lang="zh-CN" altLang="en-US" dirty="0" smtClean="0"/>
              <a:t>零假设：中位差值是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65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172699"/>
          </a:xfrm>
        </p:spPr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位自闭症儿童接受了某种药物治疗，治疗前和治疗后对重复行为做了评价。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分为完全没有重复行为，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分是指儿童持续性进行重复行为。数据如下表所示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08960"/>
              </p:ext>
            </p:extLst>
          </p:nvPr>
        </p:nvGraphicFramePr>
        <p:xfrm>
          <a:off x="2286000" y="3745523"/>
          <a:ext cx="82296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Child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治疗前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治疗后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1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配对数据计算差值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11785"/>
              </p:ext>
            </p:extLst>
          </p:nvPr>
        </p:nvGraphicFramePr>
        <p:xfrm>
          <a:off x="2215662" y="2672859"/>
          <a:ext cx="8229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治疗前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治疗后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差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5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578161"/>
              </p:ext>
            </p:extLst>
          </p:nvPr>
        </p:nvGraphicFramePr>
        <p:xfrm>
          <a:off x="1951893" y="1036070"/>
          <a:ext cx="8791778" cy="511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0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非参数检验的适用情景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对于连续型变量，不要因为样本量小就选用非参数检验</a:t>
            </a:r>
            <a:endParaRPr lang="en-US" altLang="zh-CN" dirty="0" smtClean="0"/>
          </a:p>
          <a:p>
            <a:r>
              <a:rPr lang="zh-CN" altLang="en-US" dirty="0" smtClean="0"/>
              <a:t>下面是几种确实应该使用非参数检验的情形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因变量是有序或等级数据的时候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当数据里有显著的异常值的时候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当检验的范围有明确的上界或者下界的时候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5003800" cy="47797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某研究评估治疗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周后患者症状减轻情况</a:t>
            </a:r>
            <a:endParaRPr lang="en-US" altLang="zh-CN" dirty="0" smtClean="0"/>
          </a:p>
          <a:p>
            <a:r>
              <a:rPr lang="zh-CN" altLang="en-US" dirty="0" smtClean="0"/>
              <a:t>症状严重程度以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r>
              <a:rPr lang="en-US" altLang="zh-CN" dirty="0" smtClean="0"/>
              <a:t>liker</a:t>
            </a:r>
            <a:r>
              <a:rPr lang="zh-CN" altLang="en-US" dirty="0" smtClean="0"/>
              <a:t>量表形式评价：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明显加重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稍微加重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稍微改善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明星改善</a:t>
            </a:r>
            <a:endParaRPr lang="en-US" altLang="zh-CN" dirty="0" smtClean="0"/>
          </a:p>
          <a:p>
            <a:r>
              <a:rPr lang="en-US" altLang="zh-CN" dirty="0" smtClean="0"/>
              <a:t>n=20 ,</a:t>
            </a:r>
            <a:r>
              <a:rPr lang="zh-CN" altLang="en-US" dirty="0" smtClean="0"/>
              <a:t>随机分为治疗组和对照组</a:t>
            </a:r>
            <a:endParaRPr lang="en-US" altLang="zh-CN" dirty="0" smtClean="0"/>
          </a:p>
          <a:p>
            <a:r>
              <a:rPr lang="zh-CN" altLang="en-US" dirty="0" smtClean="0"/>
              <a:t>因变量分布如右图所示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17" y="2502463"/>
            <a:ext cx="4690415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等级变量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APGAR</a:t>
            </a:r>
            <a:r>
              <a:rPr lang="zh-CN" altLang="en-US" dirty="0" smtClean="0"/>
              <a:t>评分是产科评价新生儿的常用量表。这个量表得分在</a:t>
            </a:r>
            <a:r>
              <a:rPr lang="en-US" altLang="zh-CN" dirty="0" smtClean="0"/>
              <a:t>1-10</a:t>
            </a:r>
            <a:r>
              <a:rPr lang="zh-CN" altLang="en-US" dirty="0" smtClean="0"/>
              <a:t>的范围。</a:t>
            </a:r>
            <a:endParaRPr lang="en-US" altLang="zh-CN" dirty="0" smtClean="0"/>
          </a:p>
          <a:p>
            <a:r>
              <a:rPr lang="zh-CN" altLang="en-US" dirty="0"/>
              <a:t>量</a:t>
            </a:r>
            <a:r>
              <a:rPr lang="zh-CN" altLang="en-US" dirty="0" smtClean="0"/>
              <a:t>表得分一般不符合正态分布，大部分新生儿评分在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分或以上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1757181"/>
          </a:xfrm>
        </p:spPr>
        <p:txBody>
          <a:bodyPr/>
          <a:lstStyle/>
          <a:p>
            <a:r>
              <a:rPr lang="zh-CN" altLang="en-US" dirty="0" smtClean="0"/>
              <a:t>比如住院日。可能大部分人在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周以内，但是有时候也会有因为并发症需要长期住院的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19339"/>
            <a:ext cx="7620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明确上下界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某些检验结果由于检测敏感度的限制，不能检测低于某一水平的数值。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HIV</a:t>
            </a:r>
            <a:r>
              <a:rPr lang="zh-CN" altLang="en-US" dirty="0" smtClean="0"/>
              <a:t>病毒量的结果，可能是</a:t>
            </a:r>
            <a:r>
              <a:rPr lang="en-US" altLang="zh-CN" dirty="0" smtClean="0"/>
              <a:t>1254000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874000</a:t>
            </a:r>
            <a:r>
              <a:rPr lang="zh-CN" altLang="en-US" dirty="0" smtClean="0"/>
              <a:t>这样的拷贝数，或者是未检测阳性这样的结果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3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非参数检验流程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4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非参数检验的编秩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951068"/>
          </a:xfrm>
        </p:spPr>
        <p:txBody>
          <a:bodyPr/>
          <a:lstStyle/>
          <a:p>
            <a:r>
              <a:rPr lang="zh-CN" altLang="en-US" dirty="0" smtClean="0"/>
              <a:t>没有重复项的时候升序排列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有重复项的时候，仍旧升序排列，但同等级取秩平均值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秩的和，总是等于</a:t>
            </a:r>
            <a:r>
              <a:rPr lang="en-US" altLang="zh-CN" dirty="0" smtClean="0"/>
              <a:t>n*(n+1)/2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21321"/>
              </p:ext>
            </p:extLst>
          </p:nvPr>
        </p:nvGraphicFramePr>
        <p:xfrm>
          <a:off x="3974123" y="2698066"/>
          <a:ext cx="3657600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87586"/>
              </p:ext>
            </p:extLst>
          </p:nvPr>
        </p:nvGraphicFramePr>
        <p:xfrm>
          <a:off x="3968262" y="4565726"/>
          <a:ext cx="3657600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u="none" strike="noStrike" dirty="0"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u="none" strike="noStrike" dirty="0" smtClean="0"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028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801</TotalTime>
  <Words>1131</Words>
  <Application>Microsoft Office PowerPoint</Application>
  <PresentationFormat>宽屏</PresentationFormat>
  <Paragraphs>447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宋体</vt:lpstr>
      <vt:lpstr>Franklin Gothic Book</vt:lpstr>
      <vt:lpstr>主题1</vt:lpstr>
      <vt:lpstr>Lect.8 非参数检验</vt:lpstr>
      <vt:lpstr>学习目标</vt:lpstr>
      <vt:lpstr>非参数检验的适用情景</vt:lpstr>
      <vt:lpstr>有序变量</vt:lpstr>
      <vt:lpstr>等级变量</vt:lpstr>
      <vt:lpstr>异常值</vt:lpstr>
      <vt:lpstr>明确上下界</vt:lpstr>
      <vt:lpstr>2独立样本 非参数检验流程</vt:lpstr>
      <vt:lpstr>非参数检验的编秩</vt:lpstr>
      <vt:lpstr>非参数检验的步骤</vt:lpstr>
      <vt:lpstr>Mann Whitney U检验 （也叫做Wilcoxon秩和）</vt:lpstr>
      <vt:lpstr>U值计算公式</vt:lpstr>
      <vt:lpstr>两种情况</vt:lpstr>
      <vt:lpstr>两种情况</vt:lpstr>
      <vt:lpstr>所以</vt:lpstr>
      <vt:lpstr>例题</vt:lpstr>
      <vt:lpstr>步骤</vt:lpstr>
      <vt:lpstr>步骤</vt:lpstr>
      <vt:lpstr>作业题2</vt:lpstr>
      <vt:lpstr>2配对样本非参数检验</vt:lpstr>
      <vt:lpstr>配对样本非参数检验</vt:lpstr>
      <vt:lpstr>例题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112</cp:revision>
  <dcterms:created xsi:type="dcterms:W3CDTF">2019-03-14T05:19:24Z</dcterms:created>
  <dcterms:modified xsi:type="dcterms:W3CDTF">2019-04-01T09:31:44Z</dcterms:modified>
</cp:coreProperties>
</file>