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3" r:id="rId3"/>
    <p:sldId id="294" r:id="rId4"/>
    <p:sldId id="295" r:id="rId5"/>
    <p:sldId id="296" r:id="rId6"/>
    <p:sldId id="297" r:id="rId7"/>
    <p:sldId id="299" r:id="rId8"/>
    <p:sldId id="298" r:id="rId9"/>
    <p:sldId id="300" r:id="rId10"/>
    <p:sldId id="301" r:id="rId11"/>
    <p:sldId id="303" r:id="rId12"/>
    <p:sldId id="309" r:id="rId13"/>
    <p:sldId id="302" r:id="rId14"/>
    <p:sldId id="304" r:id="rId15"/>
    <p:sldId id="305" r:id="rId16"/>
    <p:sldId id="306" r:id="rId17"/>
    <p:sldId id="307" r:id="rId18"/>
    <p:sldId id="315" r:id="rId19"/>
    <p:sldId id="310" r:id="rId20"/>
    <p:sldId id="308" r:id="rId21"/>
    <p:sldId id="311" r:id="rId22"/>
    <p:sldId id="312" r:id="rId23"/>
    <p:sldId id="314" r:id="rId24"/>
    <p:sldId id="3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8"/>
  </p:normalViewPr>
  <p:slideViewPr>
    <p:cSldViewPr snapToGrid="0" snapToObjects="1">
      <p:cViewPr>
        <p:scale>
          <a:sx n="100" d="100"/>
          <a:sy n="100" d="100"/>
        </p:scale>
        <p:origin x="9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227E2-BE0E-4F40-B715-E0E4D778FBB9}" type="datetimeFigureOut">
              <a:rPr kumimoji="1" lang="zh-CN" altLang="en-US" smtClean="0"/>
              <a:t>2019-1-5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F7FC-B6FA-EF43-889F-ED021941D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5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ben\CloudStation\&#25252;&#29702;&#23398;&#38498;&#24037;&#20316;\&#25945;&#23398;\spss&#36719;&#20214;&#23454;&#39564;\medstat\cheatsheet\sigma_n_1.mp4" TargetMode="External"/><Relationship Id="rId1" Type="http://schemas.microsoft.com/office/2007/relationships/media" Target="file:///C:\Users\ben\CloudStation\&#25252;&#29702;&#23398;&#38498;&#24037;&#20316;\&#25945;&#23398;\spss&#36719;&#20214;&#23454;&#39564;\medstat\cheatsheet\sigma_n_1.mp4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Lect.02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估计</a:t>
            </a:r>
            <a:r>
              <a:rPr lang="en-US" altLang="zh-CN" sz="3200" dirty="0"/>
              <a:t>, </a:t>
            </a:r>
            <a:r>
              <a:rPr lang="zh-CN" altLang="en-US" sz="3200" dirty="0"/>
              <a:t>自由度</a:t>
            </a:r>
            <a:r>
              <a:rPr lang="en-US" altLang="zh-CN" sz="3200" dirty="0"/>
              <a:t>, </a:t>
            </a:r>
            <a:r>
              <a:rPr lang="zh-CN" altLang="en-US" sz="3200" dirty="0"/>
              <a:t>置信区间估计</a:t>
            </a:r>
            <a:r>
              <a:rPr lang="en-US" altLang="zh-CN" sz="3200" dirty="0"/>
              <a:t>, t</a:t>
            </a:r>
            <a:r>
              <a:rPr lang="zh-CN" altLang="en-US" sz="3200" dirty="0"/>
              <a:t>检验</a:t>
            </a:r>
          </a:p>
        </p:txBody>
      </p:sp>
    </p:spTree>
    <p:extLst>
      <p:ext uri="{BB962C8B-B14F-4D97-AF65-F5344CB8AC3E}">
        <p14:creationId xmlns:p14="http://schemas.microsoft.com/office/powerpoint/2010/main" val="1985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AutoShape 8" descr="data:image/png;base64,iVBORw0KGgoAAAANSUhEUgAAAX4AAAD8CAYAAABw1c+bAAAABHNCSVQICAgIfAhkiAAAAAlwSFlz%0AAAALEgAACxIB0t1+/AAAADl0RVh0U29mdHdhcmUAbWF0cGxvdGxpYiB2ZXJzaW9uIDMuMC4yLCBo%0AdHRwOi8vbWF0cGxvdGxpYi5vcmcvOIA7rQAAHZdJREFUeJzt3X+QHOV95/H3d2cl4ZW4k7SrJAih%0AXbApzgvnAN7yj+MqhU8yUVQunFTyh6lRUCFcC7txne4qqcTUVpm7cynnK+fO0ZUjgY7oR9iJnDpf%0AnFCcL4CxKepytuNVDFhgbGTQCiEnWiFsIoStX9/7o3vY2dmemZ6Znl/dn1fV1Ew//XT309vSd3qe%0A5+nnMXdHRESyo6/TBRARkfZS4BcRyRgFfhGRjFHgFxHJGAV+EZGMUeAXEckYBX4RkYxR4BcRyRgF%0AfhGRjOnvdAGiDA0N+cjISKeLISLSMw4dOnTK3dfEyduVgX9kZISZmZlOF0NEpGeY2WzcvKrqERHJ%0AGAV+EZGMUeAXEckYBX4RkYxR4BcRyRgFfhGRjFHgFxHJmHQG/kIBRkagry94LxQ6XSIRka7RlQ9w%0ANaVQgPFxOHs2WJ6dDZYB8vnOlUtEpEuk745/amo+6BedPRuki4hICgP/sWP1pYuIZEz6Av/69fWl%0Ai4hkTPoC/44dMDCwMG1gIEgXEZEUBv58HvbsgeFhMAve9+xRw66ISCh9vXogCPIK9CIikdJ3xy8i%0AIlUp8IuIZIwCv4hIxijwi4hkTM3Ab2Z7zeykmR0uSfsPZvaamT0TvjZX2HaTmf3AzI6Y2aeTLLiI%0AiDQmTq+e/cAXgT8rS/+Cu/9RpY3MLAf8CfBR4DjwHTN7xN1faLCsdbnpvpt45e1X2nEoEZGmXP2u%0Aq/nuf/5u245X847f3Z8GTjew7w8AR9z9ZXc/B3wJ+HgD+xERkQQ104//U2Z2JzAD/K67v1G2/krg%0A1ZLl48AHmzheXdr57Ski0ksabdzdDbwbuBH4MfBfI/JYRJpX2qGZjZvZjJnNzM3NNVgsERGppaHA%0A7+7/6O4X3f0S8D8IqnXKHQeuKlleB5yoss897j7m7mNr1qxppFgiIhJDQ4HfzK4oWfwN4HBEtu8A%0A15rZ1Wa2FPgE8EgjxxMRkeTUrOM3s4PArcCQmR0H7gduNbMbCapujgL3hHnXAg+5+2Z3v2BmnwIe%0AA3LAXnd/viVnISIisZl7xWr3jhkbG/OZmZlOF0NEpGeY2SF3H4uTV0/uiohkjAK/iEjGKPCLiGSM%0AAr+ISMYo8IuIZIwCv4hIxijwi4hkjAK/iEjGKPCLiGSMAr+ISMYo8IuIZIwCv4hIxijwi4hkjAK/%0AiEjGKPCLiGSMAr+ISMYo8IuIZIwCv4hIxijwi4hkjAK/iEjGKPCLiGSMAr+ISMbUDPxmttfMTprZ%0A4Yh1v2dmbmZDFba9aGbPhK9HkiiwiIg0pz9Gnv3AF4E/K000s6uAjwLHqmz7trvf2HDpREQkcTXv%0A+N39aeB0xKovAL8PeNKFEhGR1mmojt/Mbgdec/dna2S9zMxmzOxbZvbrNfY5HuadmZuba6RYIiIS%0AQ5yqngXMbACYAm6LkX29u58ws2uAr5vZ99z9R1EZ3X0PsAdgbGxMvyJERFqkkTv+dwNXA8+a2VFg%0AHfD3ZvZL5Rnd/UT4/jLwFHBTwyUVEZFE1B343f177v4L7j7i7iPAceBmd/+H0nxmtsrMloWfh4Bb%0AgBcSKLOIiDQhTnfOg8A3gevM7LiZ3V0l75iZPRQuvheYMbNngW8An3N3BX4RkQ6rWcfv7nfUWD9S%0A8nkG+GT4+f8B/7LJ8omISML05K6ISMYo8IuIZIwCv4hIxijwi4hkjAK/iEjGKPCLiGSMAr+ISMYo%0A8IuIZIwCv4hIxijwi4hkjAK/iEjGKPCLiGSMAr+ISMakM/AXCjAyAn19wXuh0OkSiYh0jfQF/kIB%0Axsdhdhbcg/fxcQV/6ZxCAZYtA7P518aNnS6VZFj6Av/UFJw9uzDt7NkgXaTdCgXYsgXOnVuY/uST%0AMDDQmTJJ5qUv8B87Vl+6SJImJxfe2W/ZUjnv228Hed71ruALolCAoaGF2w8N6deqJC59gX/9+vrS%0ARZKycSPs3l3/dj/7WfAFsWULvP76wnWvvw5bt7Yv+Kt9LBPSF/h37Fj8E3pgIEgXaUbUHXnx1dcX%0AVN+0wsWLwZfC5GTlciURrK+8MjhOafvYli2wZIm+ANLG3bvu9f73v9+bMj3tPjzsbha8T083tz/J%0ApokJ9yAEds9rw4b6y7ZixcL/A9PT7oOD9R97YqL632Z0tL3XRxYAZjxmjLUgf3cZGxvzmZmZThdD%0AsmzjxtbdwTdr5Ur4yU/q325iAm65BX77t4NQ3Qpm8PDDkM/Xv+3kJOzZE/zCyeWC3ni7diVfxpQy%0As0PuPhYnb6yqHjPba2YnzexwxLrfMzM3s6EK2241s5fC19Y4xxPpqEKhe4M+NBb0IWh/2LKldUEf%0Agn1v2RJUG1UTVW22e3cQ9CF43727/u6v5Y3r5a9K1WWttHHj4nJs3NjZ9pQ4PwuAXwFuBg6XpV8F%0APAbMAkMR260GXg7fV4WfV9U6XtNVPSLNaKQaRK94rxUrgmqivr76t+3vD6qpKlXlrl1b3/4uu2x+%0A2+I+o/ItW+aeyy1OHx11X7p0YdrKlY3/bXK5pqqlaUVVj5mNAI+6+w0laV8GPgv8NTDm7qfKtrkD%0AuNXd7wmXHwSecveD1Y6lqh7piMnJxnrl1COXgwMH4A//EF54obXHkt6zfDmcOdPQpolX9VQ4yO3A%0Aa+7+bJVsVwKvliwfD9NEusuVV7Ym6C9fPv95cDAI+vk8PP88TE8HaUV9ffP5JJveeqsth2ko8JvZ%0AADAFfKZW1oi0yJ8YZjZuZjNmNjM3N9dIsUQWKxRgxYr5utVcbnE976pVcOJEssddsSII7GfOzP+Y%0AP3VqYaNnPh+kFddfvDifzx1GR5MtUz0s6r+upEWjd/zvBq4GnjWzo8A64O/N7JfK8h0naAcoWgdE%0A/g9z9z3uPubuY2vWrGmwWJIqUY1i5a/iU68A11+/eP2WLQvvoi5dCu7s+/uD7TZurL+xNJcLeshU%0Aq7H9p39qrGdLqeefjx/8R0eT+aWwYUNQ/ocfbn5fUr++Nj1aFbcxABihrHG3ZN1RKjfuvkLQsLsq%0A/Ly61rHUuCu+YUP7Ghzjvkr7sbfT6Ghj5Yr7N6zUoBjnWYHBwe68Vr36auLfGHU07sbLBAeBHwPn%0ACe7i7y5b/07gB8aAh0rWbQOOhK+74hxPgV86/h+w/NXph5MmJuZ7luRy8QPE9HR0j5Tifmr1Ipme%0Adl++fH6bvr7Kx671BRX3Zdb5691jQd/dkw/87X71RODX08Gt0c1Py/aydv17LT1O6RdGrUAfVZ5m%0A/i1U+qLu1K+T0qenG/0Sr0GBv9Wmp90HBhZe2IGB3gj+5Y/rF/tTlweDTnyxdVvQHxzsjWvaC6IC%0AbtygV+nfRfHf7uBg8Ir7b7Van/04X/QtCtzNqifwa8iGRoyMBANYlRsehqNH212a+AqF6o/rmwXr%0Aiu/V9PXBPfck+0h9N/UkmZ5uvnFWpI3a0o8/03p1zP977qke0Ivr4twMFHvHJPUIfCcepa9kdFRB%0AX1JNgb8RvTrmfyseDmn0oadCIehSWTpOSzdYuzboRimSYgr8jdi8OTr9Pe9pbzm6RaW5ZCv1w+/v%0AD/rXFwfkinuM8trYiYmF1UPFh6ZK1+dywbpi3/vp6fm0cqOj8Npr9Z+/SI9RHX8jhoYWz5RUNDHR%0AnUPJXn99+8aGGR0NHopK8mnYpOvcNQSwpEw9dfwK/I2o1QjZbQ2D3Ty2fBzd9vcU6UJq3IXOjnU9%0ANdW+Y9XS7WPL16KgL5K4/k4XoCUKheCn+9mzwfLsbLAMzQeROF8g3dS7p5u+hOql3jUiLZHOO/6p%0AqfmgX3T2bPNBsFCArVtr5+um3j1Rzxv0gpUr1btGpEXSGfhb0c+++CsiTk+USr1+OqFSD5ai8vHi%0AJyaCB9HMFq5rpw0b4I03OnNskQxIZ+BvRT/7qF8RlXz1q40fJ0mFQvUvqsHBxePF79oVPH186VKw%0Abnp6/otgeDj4Ykha+RDHX/ta8scQkXekM/Dv2AEDAwvTBgaC9EbV82uhHdUr5ZNVDw0FXRRHRoLl%0Avr6gr3w1O3fWPk4+P/9FcPRo8MVQPnNUI0rHtFc3SpG2Sm93zkIhuEs/diy409+xo7mGwkrj80Qx%0ACwJlqxQKcNddcP58c/tJ6trX6t46Oqr6epEWU3dOWHyn2mzvkHqeynVvbffRqanmg36tuv96DA9X%0AX6+gL9JV0hv4k/bUU/Xlb2U3yiSqkordW5NQrQptw4bkjiMiiVDgj6uecWWgNX35i2PfJCHJevV8%0APqj3X7p0YfqGDWqoFelCCvxx1Vs10te38Knhycn50Sj7++sfhnjVquSewG3FXXg+Dz//uXrniPSA%0AdD652wq33hodeNeuDQYkK+/qWfyFMDsLd965sLH34sX5YYjj3Hlff31wjCTkcgrIIhmnO/64jhyJ%0ATl+yJBjlsdjXPeqXQaUePg88UPu4hUKyo2oeOJDcvkSkJynwxxXnaWD3+toC4vT+uffe+PurZfly%0AjX0jIgr8sVV66nf16qCHTKM9bbZsqT566Jkzje23XC4HDz6YzL5EpKfVDPxmttfMTprZ4ZK0z5rZ%0Ac2b2jJk9bmZrK2x7MczzjJk9kmTB267S08AQfyiHSmZngweyyoN/Us8CmAVVPLrbFxHi3fHvBzaV%0ApX3e3d/n7jcCjwKfqbDt2+5+Y/i6vYly1idqOINmg2g+v7Auf3g4WD59Opkynz8fNAKXlvOTn2x+%0Av0uWwMMPK+iLyDtq9upx96fNbKQs7c2SxeVA94z7EDWcweuvw7ZtwedmAmA+v3j77dsrT8NYr0uX%0A5sv5t38LP/tZ/fsojqFz+nQyQ1WISOrEGqsnDPyPuvsNJWk7gDuBnwIfcfe5iO0uAM8AF4DPuftf%0AVTnGODAOsH79+vfPNlpnXm1MneHhYPiGJFWbf7eVBgfnjzs4GAy4pgAvklmJz7kbFfhL1t0HXObu%0A90esW+vuJ8zsGuDrwAZ3/1Gt4zU1SFtfX+XBx1oxeFpST9LWqwsH1xORzmn3IG1/Dvxm1Ap3PxG+%0Avww8BdyUwPGqqzbmfjPj8VeawzfJwc7i6tQEKSKSCg0FfjO7tmTxduDFiDyrzGxZ+HkIuAVI8Emk%0ACnbsCBo0yy1d2vh4/MXZt2Zngzvt4hy+tSY6aRV1yxSRJsTpznkQ+CZwnZkdN7O7gc+Z2WEzew64%0ADdge5h0zs4fCTd8LzJjZs8A3COr4Wx/483nYt2/hRCGDg7B3b3114KV3+Fu3Vp7Dt9aQxEnTQ1gi%0A0qT0TsTSjOIdfq3++WZBV8laM10lqdWTvIhIT9JELM2KO7/u+vXB3XelaQhbUf/fTDuFiAgK/NHi%0AdCUtbTPYuTP6qd4DBypXBTXypdDsvMEiIijwLxb3Cd/SKrJKT/Xm85WHehgfX5xeTS43v08RkSao%0Ajr9cPZOqx30grNLE78X0WscbGFDQF5GqEn+Aq906GvirPQBWLqmG1snJ+YlZyg0Pa9gFEalJjbvN%0AqKfxNKmG1l27YGJivt4/lwuW3YNfFAr6IpIgBf5ycRtPm3kgLMquXXDhQhDsL1xIdjJ0EZESCvzl%0AqnXPLLVkie7ERaQnKfBH2bmzdp633mp9OUREWkCBP0o+Dxs21M6X1AxZIiJtpMBfyde+VjvP1FTr%0AyyEikjAF/ijFAdpqOXas5UUREUlazakXMyfuAG2gcXNEpCfpjr/c9u3xgn7S3TlFRNpEgb9UoRB/%0A/tzLL1d3ThHpSQr8pepprD19unXlEBFpoWwH/vJ5dOMOzgaq3xeRnpXdxt3yRtzZ2WDQtTgDtGlc%0AfBHpYdm944+aZata0O/rWzzWvohID8ruHX+9ffBXrYJTp1pTFhGRNsruHX+9dfRqzBWRlIgV+M1s%0Ar5mdNLPDJWmfNbPnzOwZM3vczNZW2Harmb0UvrYmVfCmbd5cX3415opISsS9498PbCpL+7y7v8/d%0AbwQeBT5TvpGZrQbuBz4IfAC438xWNV7cBH31q/XlV2OuiKRErMDv7k8Dp8vS3ixZXA5EtYz+KvCE%0Au5929zeAJ1j8BdIZ9dTxL1+uxlwRSY2mGnfNbAdwJ/BT4CMRWa4EXi1ZPh6mdd769fH77T/4YGvL%0AIiLSRk017rr7lLtfBRSAT0VksajNovZlZuNmNmNmM3Nzc80Ua6Hyh7SKY+jHrbox092+iKRKUr16%0A/hz4zYj048BVJcvrgBNRO3D3Pe4+5u5ja9asSaZUhQJs2xbc2bsH79u2Ben5PKxYUXsfcR7oEhHp%0AIQ0HfjO7tmTxduDFiGyPAbeZ2aqwUfe2MK09tm+Hc+cWpp07F6RDvOkTh4eTL5eISAfFquM3s4PA%0ArcCQmR0n6Kmz2cyuAy4Bs8C9Yd4x4F53/6S7nzazzwLfCXf1n9y9fR3iK420WUyvVc+voRlEJIXM%0Au7AqY2xszGdmZprfkUU1MYTcYXISdu+unGd6WvX7ItITzOyQu4/FyZvuJ3cHByunFwpw4EDlbXM5%0ABX0RSaV0B/6dO2HJkoVpS5YE6VGDtJUaH29t2UREOiTdgT+fh337ggba4sia+/YF6dUe4JqYgF27%0A2ldOEZE2SnfghyDIHz0Kly4F78Xqm0pj7/T1wQMPLOzzLyKSIukP/JVUGqTt0qX5Pv/j4wr+IpI6%0A2Q38cQZpO3u2vnl4RUR6QHYDf9xB2uqdsEVEpMtlN/DHHV9f4/CLSMpkN/Dv2LG4q2c5PbkrIimU%0A7sA/OQn9/UFXzv7+YLmo2NWz0kNeZrB1qx7iEpHUSW/gLw7HcPFisHzxYrC8ceN8nnw+mEA9aiA2%0A9/pn6RIR6QHpDfx79kSnP/nk4i6alRpw1bArIimU3sBfvNOPUt5Fc/Xq6HyV0kVEelh6A38uV3ld%0A+Z38z38ena9SuohID0tv4K82yFp5F80zZ6LzVUoXEelh6Q38u3bBhg2L09VFU0QyLr2BH+CuuxZ2%0A1xwcDBp91UVTRDIsvYG/UAiqe0qnX3z77ei81SZsERFJmfQG/qiJVioNurZzJyxdujBt6dIgXUQk%0AZdIb+Ovpm5/Pw969Cyds2btXVUIikkr9nS5Ay6xevbCap6jSoGv5vAK9iGRCzTt+M9trZifN7HBJ%0A2ufN7EUze87MvmJmKytse9TMvmdmz5jZTJIFr6pQgDffXJy+dKl69IhI5sWp6tkPbCpLewK4wd3f%0AB/wQuK/K9h9x9xvdfayxIjZgagrOn1+cfvnluqsXkcyrGfjd/WngdFna4+5+IVz8FrCuBWVrXKX6%0A/dMlp1EoBPPq9vVpfl0RyZQk6vi3AX9RYZ0Dj5uZAw+6e4WR0xK2fn0wZ265JUuCxttyxfl1Qb8I%0ARCT1murVY2ZTwAWg0u3yLe5+M/BrwO+Y2a9U2de4mc2Y2czc3FwzxQrq8QcGFqefO1d5G82vKyIZ%0A0XDgN7OtwMeAvLt7VB53PxG+nwS+Anyg0v7cfY+7j7n72Jo1axotViCfD57QLe2eGYeGYRaRDGgo%0A8JvZJuAPgNvd/WyFPMvN7PLiZ+A24HBU3pbI5+HoUbh0KXiPQ/PrikgGxOnOeRD4JnCdmR03s7uB%0ALwKXA0+EXTUfCPOuNbPitFW/CPxfM3sW+Dvgf7v737TkLJKgwdtEJCNqNu66+x0RyX9aIe8JYHP4%0A+WXgl5sqXVJq9dgZHg6Cvhp2RSQD0jtkQ6lqjbbFO30FfRHJiGwE/mqNturNIyIZk43AX6vRVr15%0ARCRDshH4N2+OfnCrSL15RCRD0h/4CwU4cACiHzVQbx4RyZz0B/6oCVmKNBWjiGRQ+gN/tfr7FSsU%0A9EUkc9If+KvV36tRV0QyKN2Bv1CAM2cqr1ejrohkUHoDf6EQDLUcNf1i0exs0Nunvx8mJ9tXNhGR%0ADkpv4K/WqFvu4kXYvVvBX0QyIb2Bv5H6+z3tmSdGRKST0hv4G6m/v3gx+XKIiHSZ9Ab+SrNwVZPL%0AtaYsIiJdJIk5d7tTsX/+1q3x7+SL8+6KiKRYeu/4IQj+ly7Fz79rV+vKIiLSJdId+EF99UVEyqQ/%0A8O/YAUuW1M6n+n0RyYj0B/58HvbtCwZkq0b1+yKSEekP/BAE/1OngqGZ3WFiYv4OP5cLllW/LyIZ%0AkY3AX+6WW2DdumC4hnXrgmURkYxIb3fOSiYng+EZimZn4a67gs8aollEMqDmHb+Z7TWzk2Z2uCTt%0A82b2opk9Z2ZfMbOVFbbdZGY/MLMjZvbpJAtet0IBhoYWBv2i8+dh+/b2l0lEpAPiVPXsBzaVpT0B%0A3ODu7wN+CNxXvpGZ5YA/AX4NGAXuMLPRpkrbqDgjdVZbJyKSIjUDv7s/DZwuS3vc3S+Ei98C1kVs%0A+gHgiLu/7O7ngC8BH2+yvI2pZ6ROEZGUS6JxdxvwfyLSrwReLVk+HqZFMrNxM5sxs5m5ubkEilUi%0Azkidtbp7ioikRFOB38ymgAtAIWp1RJpX2pe773H3MXcfW7NmTTPFWqzW07v9/bBzZ7LHFBHpUg0H%0AfjPbCnwMyLt7VEA/DlxVsrwOONHo8ZpSbaTOwUHYv189ekQkMxoK/Ga2CfgD4HZ3r1R5/h3gWjO7%0A2syWAp8AHmmsmE3K54NJVoaHg777w8MwPR08zHXqlIK+iGRKzX78ZnYQuBUYMrPjwP0EvXiWAU+Y%0AGcC33P1eM1sLPOTum939gpl9CngMyAF73f35Fp1Hbfm8AryICGDRtTSdNTY25jMzM50uhohIzzCz%0AQ+4+FidvNodsEBHJMAV+EZGMUeAXEckYBX4RkYxR4BcRyZiu7NVjZnPAbAK7GgJOJbCfXpClcwWd%0Ab9rpfOs37O6xhj3oysCfFDObidu9qddl6VxB55t2Ot/WUlWPiEjGKPCLiGRM2gP/nk4XoI2ydK6g%0A8007nW8LpbqOX0REFkv7Hb+IiJRJZeDvqkneE2JmV5nZN8zs+2b2vJltD9NXm9kTZvZS+L4qTDcz%0A++/h3+A5M7u5s2dQPzPLmdl3zezRcPlqM/t2eK5/EQ73jZktC5ePhOtHOlnuRpjZSjP7spm9GF7j%0AD6f82v778N/xYTM7aGaXpen6mtleMztpZodL0uq+nma2Ncz/UjgHSiJSF/i7apL3ZF0Aftfd3wt8%0ACPid8Lw+DTzp7tcCT4bLEJz/teFrHNjd/iI3bTvw/ZLl/wJ8ITzXN4C7w/S7gTfc/T3AF8J8vWYn%0A8Dfu/i+AXyY471ReWzO7Evi3wJi730AwbPsnSNf13Q9sKkur63qa2WqCYfA/SDCH+f3FL4umuXuq%0AXsCHgcdKlu8D7ut0uVpwnn8NfBT4AXBFmHYF8IPw84PAHSX538nXCy+CGdueBP4N8CjBVJ6ngP7y%0A60ww58OHw8/9YT7r9DnUca7/DHilvMwpvrbF+bhXh9frUeBX03Z9gRHgcKPXE7gDeLAkfUG+Zl6p%0Au+Onzknee1H4U/cm4NvAL7r7jwHC918Is/X63+GPgd8HLoXLg8BP3P1CuFx6Pu+ca7j+p2H+XnEN%0AMAfsC6u2HjKz5aT02rr7a8AfAceAHxNcr0Ok9/oW1Xs9W3ad0xj465rkvdeY2QrgfwH/zt3frJY1%0AIq0n/g5m9jHgpLsfKk2OyOox1vWCfuBmYLe73wS8xXw1QJSePt+wuuLjwNXAWmA5QXVHubRc31oq%0AnV/LzjuNgb97JnlPmJktIQj6BXf/yzD5H83sinD9FcDJML2X/w63ALeb2VHgSwTVPX8MrDSz4nSh%0ApefzzrmG6/85cLqdBW7SceC4u387XP4ywRdBGq8twEbgFXefc/fzwF8C/4r0Xt+ieq9ny65zGgN/%0A90zyniAzM+BPge+7+38rWfUIUGzt30pQ919MvzPsMfAh4KfFn5ndzt3vc/d17j5CcP2+7u554BvA%0Ab4XZys+1+Df4rTB/z9wRuvs/AK+a2XVh0gbgBVJ4bUPHgA+Z2UD477p4vqm8viXqvZ6PAbeZ2arw%0AV9JtYVrzOt0A0qJGlc3AD4EfAVOdLk9C5/SvCX7mPQc8E742E9R1Pgm8FL6vDvMbQe+mHwHfI+hB%0A0fHzaOC8bwUeDT9fA/wdcAT4n8CyMP2ycPlIuP6aTpe7gfO8EZgJr+9fAavSfG2B/wi8CBwGHgaW%0Apen6AgcJ2i/OE9y5393I9QS2hed9BLgrqfLpyV0RkYxJY1WPiIhUocAvIpIxCvwiIhmjwC8ikjEK%0A/CIiGaPALyKSMQr8IiIZo8AvIpIx/x8A2/3MK+uL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" y="2106217"/>
            <a:ext cx="3905353" cy="2645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94" y="2106218"/>
            <a:ext cx="3905353" cy="2645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47" y="2106219"/>
            <a:ext cx="3905353" cy="2645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833937"/>
            <a:ext cx="1981200" cy="10191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607" y="4833937"/>
            <a:ext cx="1990725" cy="1047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5139" y="4833937"/>
            <a:ext cx="1990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3365"/>
          </a:xfrm>
        </p:spPr>
        <p:txBody>
          <a:bodyPr/>
          <a:lstStyle/>
          <a:p>
            <a:r>
              <a:rPr kumimoji="1" lang="zh-CN" altLang="en-US" dirty="0"/>
              <a:t>平均值的</a:t>
            </a:r>
            <a:r>
              <a:rPr kumimoji="1" lang="zh-CN" altLang="en-US" dirty="0" smtClean="0"/>
              <a:t>定理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314700"/>
            <a:ext cx="4750904" cy="25527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任何分布中，各项对平均数的差的平方的和，小于与其他任何点的差数平方和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04" y="3062682"/>
            <a:ext cx="6069496" cy="37953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71600" y="1585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Menlo" charset="0"/>
              </a:rPr>
              <a:t># (x-mean)**2</a:t>
            </a:r>
            <a:endParaRPr lang="en-US" altLang="zh-CN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x,y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lineParameter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(mean,l_minus_mean_2)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plt.plot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x,y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plt.scatter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(list1,l_minus_mean_2)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plt.show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()</a:t>
            </a:r>
            <a:endParaRPr lang="en-US" altLang="zh-CN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pic>
        <p:nvPicPr>
          <p:cNvPr id="6" name="Picture 4" descr="Image result for jupyter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170">
            <a:off x="9816735" y="978053"/>
            <a:ext cx="1592842" cy="15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3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自由度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9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就是无偏的？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336339"/>
          </a:xfrm>
        </p:spPr>
        <p:txBody>
          <a:bodyPr>
            <a:normAutofit/>
          </a:bodyPr>
          <a:lstStyle/>
          <a:p>
            <a:r>
              <a:rPr lang="zh-CN" altLang="en-US" b="1" dirty="0"/>
              <a:t>自由度的概念</a:t>
            </a:r>
          </a:p>
          <a:p>
            <a:r>
              <a:rPr lang="zh-CN" altLang="en-US" dirty="0"/>
              <a:t>现在有这样一条包含</a:t>
            </a:r>
            <a:r>
              <a:rPr lang="en-US" altLang="zh-CN" dirty="0"/>
              <a:t>3</a:t>
            </a:r>
            <a:r>
              <a:rPr lang="zh-CN" altLang="en-US" dirty="0"/>
              <a:t>个事件的信息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小张</a:t>
            </a:r>
            <a:r>
              <a:rPr lang="zh-CN" altLang="en-US" dirty="0"/>
              <a:t>考试得了</a:t>
            </a:r>
            <a:r>
              <a:rPr lang="en-US" altLang="zh-CN" dirty="0"/>
              <a:t>72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</a:t>
            </a:r>
            <a:r>
              <a:rPr lang="zh-CN" altLang="en-US" dirty="0"/>
              <a:t>被扣了</a:t>
            </a:r>
            <a:r>
              <a:rPr lang="en-US" altLang="zh-CN" dirty="0"/>
              <a:t>28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满分</a:t>
            </a:r>
            <a:r>
              <a:rPr lang="zh-CN" altLang="en-US" dirty="0"/>
              <a:t>是</a:t>
            </a:r>
            <a:r>
              <a:rPr lang="en-US" altLang="zh-CN" dirty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实际上拿掉其中任何以一个，我们都能用剩下的两个把这条信息推算出来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5" y="428426"/>
            <a:ext cx="1990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自由度的概念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虽然给出了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</a:t>
            </a:r>
            <a:r>
              <a:rPr lang="zh-CN" altLang="en-US" dirty="0"/>
              <a:t>只有两个事件是彼此独立的（</a:t>
            </a:r>
            <a:r>
              <a:rPr lang="en-US" altLang="zh-CN" dirty="0"/>
              <a:t>independent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</a:t>
            </a:r>
            <a:r>
              <a:rPr lang="zh-CN" altLang="en-US" dirty="0"/>
              <a:t>个事件和其他两个事件就是相互依赖的了（</a:t>
            </a:r>
            <a:r>
              <a:rPr lang="en-US" altLang="zh-CN" dirty="0"/>
              <a:t>dependent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在这个例子里面，自由度，也就是彼此独立的事件</a:t>
            </a:r>
            <a:r>
              <a:rPr lang="en-US" altLang="zh-CN" dirty="0"/>
              <a:t>/</a:t>
            </a:r>
            <a:r>
              <a:rPr lang="zh-CN" altLang="en-US" dirty="0"/>
              <a:t>样本，是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40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已知总体平均值的时候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比如对一组样本有五个学生的</a:t>
            </a:r>
            <a:r>
              <a:rPr lang="en-US" altLang="zh-CN" dirty="0"/>
              <a:t>IQ</a:t>
            </a:r>
            <a:r>
              <a:rPr lang="zh-CN" altLang="en-US" dirty="0"/>
              <a:t>值：</a:t>
            </a:r>
            <a:r>
              <a:rPr lang="en-US" altLang="zh-CN" dirty="0" smtClean="0"/>
              <a:t>120,125,133,115,95</a:t>
            </a:r>
          </a:p>
          <a:p>
            <a:r>
              <a:rPr lang="zh-CN" altLang="en-US" dirty="0" smtClean="0"/>
              <a:t>总体平均值</a:t>
            </a:r>
            <a:r>
              <a:rPr lang="en-US" altLang="zh-CN" dirty="0" smtClean="0"/>
              <a:t>138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这些条件我们就能利用上式估计总体方差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有几个互相独立的数据呢？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14114"/>
            <a:ext cx="1981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总体平均值未知的时候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对一组样本有五个学生的</a:t>
            </a:r>
            <a:r>
              <a:rPr lang="en-US" altLang="zh-CN" dirty="0"/>
              <a:t>IQ</a:t>
            </a:r>
            <a:r>
              <a:rPr lang="zh-CN" altLang="en-US" dirty="0"/>
              <a:t>值：</a:t>
            </a:r>
            <a:r>
              <a:rPr lang="en-US" altLang="zh-CN" dirty="0" smtClean="0"/>
              <a:t>120,125,133,115,95</a:t>
            </a:r>
          </a:p>
          <a:p>
            <a:r>
              <a:rPr lang="zh-CN" altLang="en-US" dirty="0" smtClean="0"/>
              <a:t>样本均值</a:t>
            </a:r>
            <a:r>
              <a:rPr lang="en-US" altLang="zh-CN" dirty="0" smtClean="0"/>
              <a:t>117.6</a:t>
            </a:r>
          </a:p>
          <a:p>
            <a:r>
              <a:rPr lang="zh-CN" altLang="en-US" dirty="0" smtClean="0"/>
              <a:t>并且</a:t>
            </a:r>
            <a:r>
              <a:rPr lang="zh-CN" altLang="en-US" dirty="0"/>
              <a:t>估计总体均值在样本均值两侧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现在相互独立的数据有多少？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77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由左式推导右式成立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055061"/>
            <a:ext cx="2400300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37" y="2997911"/>
            <a:ext cx="2924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5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N-1</a:t>
            </a:r>
            <a:endParaRPr lang="zh-CN" altLang="en-US" dirty="0"/>
          </a:p>
        </p:txBody>
      </p:sp>
      <p:pic>
        <p:nvPicPr>
          <p:cNvPr id="4" name="sigma_n_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4625" y="1111250"/>
            <a:ext cx="9261475" cy="5209146"/>
          </a:xfrm>
        </p:spPr>
      </p:pic>
    </p:spTree>
    <p:extLst>
      <p:ext uri="{BB962C8B-B14F-4D97-AF65-F5344CB8AC3E}">
        <p14:creationId xmlns:p14="http://schemas.microsoft.com/office/powerpoint/2010/main" val="39316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置信区间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5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估计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如何估计均值的置信区间？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本次抽样的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分别是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假如我们已知总体的标准差是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如何估计在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水平上，总体平均值？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36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已知总体平均值，如何计算正常值范围？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IQ</a:t>
            </a:r>
            <a:r>
              <a:rPr lang="zh-CN" altLang="en-US" dirty="0"/>
              <a:t>平均值</a:t>
            </a:r>
            <a:r>
              <a:rPr lang="en-US" altLang="zh-CN" dirty="0"/>
              <a:t>138</a:t>
            </a:r>
            <a:r>
              <a:rPr lang="zh-CN" altLang="en-US" dirty="0"/>
              <a:t>，标准差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，随机抽样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水平下，样本平均值的范围是什么？</a:t>
            </a:r>
            <a:endParaRPr lang="en-US" altLang="zh-CN" dirty="0" smtClean="0"/>
          </a:p>
          <a:p>
            <a:r>
              <a:rPr lang="zh-CN" altLang="en-US" dirty="0" smtClean="0"/>
              <a:t>假设总体符合正态分布</a:t>
            </a:r>
            <a:endParaRPr lang="en-US" altLang="zh-CN" dirty="0" smtClean="0"/>
          </a:p>
          <a:p>
            <a:r>
              <a:rPr lang="zh-CN" altLang="en-US" dirty="0" smtClean="0"/>
              <a:t>样本均值渐进正态分布，均值等于总体均值，标准差等于</a:t>
            </a:r>
            <a:endParaRPr lang="en-US" altLang="zh-CN" dirty="0" smtClean="0"/>
          </a:p>
          <a:p>
            <a:r>
              <a:rPr lang="en-US" altLang="zh-CN" dirty="0" smtClean="0"/>
              <a:t>0.05</a:t>
            </a:r>
            <a:r>
              <a:rPr lang="zh-CN" altLang="en-US" dirty="0" smtClean="0"/>
              <a:t>水平的双侧检验对应的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临界值是</a:t>
            </a:r>
            <a:r>
              <a:rPr lang="en-US" altLang="zh-CN" dirty="0" smtClean="0"/>
              <a:t>1.96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75" y="3521786"/>
            <a:ext cx="762000" cy="819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214937"/>
            <a:ext cx="1524000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87" y="4858899"/>
            <a:ext cx="2638425" cy="1524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8372475" y="5010150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563100" y="5010150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现在反过来，已经知道样本均值：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678989"/>
          </a:xfrm>
        </p:spPr>
        <p:txBody>
          <a:bodyPr/>
          <a:lstStyle/>
          <a:p>
            <a:r>
              <a:rPr lang="en-US" altLang="zh-CN" dirty="0"/>
              <a:t>IQ</a:t>
            </a:r>
            <a:r>
              <a:rPr lang="zh-CN" altLang="en-US" dirty="0" smtClean="0"/>
              <a:t>平均值未知，</a:t>
            </a:r>
            <a:r>
              <a:rPr lang="zh-CN" altLang="en-US" dirty="0"/>
              <a:t>标准差</a:t>
            </a:r>
            <a:r>
              <a:rPr lang="en-US" altLang="zh-CN" dirty="0"/>
              <a:t>15</a:t>
            </a:r>
            <a:r>
              <a:rPr lang="zh-CN" altLang="en-US" dirty="0"/>
              <a:t>，随机抽样</a:t>
            </a:r>
            <a:r>
              <a:rPr lang="en-US" altLang="zh-CN" dirty="0"/>
              <a:t>5</a:t>
            </a:r>
            <a:r>
              <a:rPr lang="zh-CN" altLang="en-US" dirty="0" smtClean="0"/>
              <a:t>人得到平均值是</a:t>
            </a:r>
            <a:r>
              <a:rPr lang="en-US" altLang="zh-CN" dirty="0" smtClean="0"/>
              <a:t>108</a:t>
            </a:r>
            <a:r>
              <a:rPr lang="zh-CN" altLang="en-US" dirty="0" smtClean="0"/>
              <a:t>，</a:t>
            </a:r>
            <a:r>
              <a:rPr lang="en-US" altLang="zh-CN" dirty="0"/>
              <a:t>0.05</a:t>
            </a:r>
            <a:r>
              <a:rPr lang="zh-CN" altLang="en-US" dirty="0"/>
              <a:t>水平下</a:t>
            </a:r>
            <a:r>
              <a:rPr lang="zh-CN" altLang="en-US" dirty="0" smtClean="0"/>
              <a:t>，总体平均值的</a:t>
            </a:r>
            <a:r>
              <a:rPr lang="zh-CN" altLang="en-US" dirty="0"/>
              <a:t>范围是什么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总体平均值是什么的时候，样本平均值</a:t>
            </a:r>
            <a:r>
              <a:rPr lang="en-US" altLang="zh-CN" dirty="0" smtClean="0"/>
              <a:t>108</a:t>
            </a:r>
            <a:r>
              <a:rPr lang="zh-CN" altLang="en-US" dirty="0" smtClean="0"/>
              <a:t>也能够落在正负</a:t>
            </a:r>
            <a:r>
              <a:rPr lang="en-US" altLang="zh-CN" dirty="0" smtClean="0"/>
              <a:t>1.96</a:t>
            </a:r>
            <a:r>
              <a:rPr lang="zh-CN" altLang="en-US" dirty="0" smtClean="0"/>
              <a:t>这个范围里？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Image result for normal distribution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Image result for normal distribution curve"/>
          <p:cNvSpPr>
            <a:spLocks noChangeAspect="1" noChangeArrowheads="1"/>
          </p:cNvSpPr>
          <p:nvPr/>
        </p:nvSpPr>
        <p:spPr bwMode="auto">
          <a:xfrm>
            <a:off x="155575" y="-731838"/>
            <a:ext cx="2952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4410075"/>
            <a:ext cx="2638425" cy="1524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6181725" y="4561326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791325" y="4561326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937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7" y="4410075"/>
            <a:ext cx="2638425" cy="15240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6791325" y="4561326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362825" y="4561326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1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已知某校三年级学生英语期末考成绩标准分的标准差是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分，现在从该群体中随机抽取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人，成绩见附表。请计算该校三年级学生英语期末考试成绩标准分</a:t>
            </a:r>
            <a:r>
              <a:rPr lang="en-US" altLang="zh-CN" dirty="0" smtClean="0"/>
              <a:t>95%</a:t>
            </a:r>
            <a:r>
              <a:rPr lang="zh-CN" altLang="en-US" smtClean="0"/>
              <a:t>的置信区间。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5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如何估计均值的置信区间？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本次抽样的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分别是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如果我们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不知道总体</a:t>
            </a:r>
            <a:r>
              <a:rPr lang="zh-CN" altLang="en-US" dirty="0" smtClean="0"/>
              <a:t>的标准差</a:t>
            </a:r>
            <a:endParaRPr lang="en-US" altLang="zh-CN" dirty="0" smtClean="0"/>
          </a:p>
          <a:p>
            <a:r>
              <a:rPr lang="zh-CN" altLang="en-US" dirty="0" smtClean="0"/>
              <a:t>如何估计在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水平上，总体平均值？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新的情况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Lect.1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我们知道</a:t>
            </a:r>
            <a:r>
              <a:rPr lang="zh-CN" altLang="en-US" dirty="0"/>
              <a:t>总体的平均值和方差，判断一次抽样是否来自我们的</a:t>
            </a:r>
            <a:r>
              <a:rPr lang="zh-CN" altLang="en-US" dirty="0" smtClean="0"/>
              <a:t>总体</a:t>
            </a:r>
            <a:endParaRPr lang="en-US" altLang="zh-CN" dirty="0" smtClean="0"/>
          </a:p>
          <a:p>
            <a:r>
              <a:rPr lang="zh-CN" altLang="en-US" dirty="0" smtClean="0"/>
              <a:t>那么如果现在</a:t>
            </a:r>
            <a:r>
              <a:rPr lang="zh-CN" altLang="en-US" dirty="0"/>
              <a:t>我们有一组抽样数据，想要估计总体的平均值和标准差又应该怎么办？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40703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如何估计总体的均值？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现在假设我们想知道一个学校学生的平均智商，从这个</a:t>
            </a:r>
            <a:r>
              <a:rPr lang="zh-CN" altLang="en-US" dirty="0" smtClean="0"/>
              <a:t>学校</a:t>
            </a:r>
            <a:r>
              <a:rPr lang="zh-CN" altLang="en-US" sz="4600" b="1" u="sng" dirty="0" smtClean="0">
                <a:solidFill>
                  <a:srgbClr val="FF0000"/>
                </a:solidFill>
              </a:rPr>
              <a:t>随机</a:t>
            </a:r>
            <a:r>
              <a:rPr lang="zh-CN" altLang="en-US" dirty="0" smtClean="0"/>
              <a:t>抽取</a:t>
            </a:r>
            <a:r>
              <a:rPr lang="en-US" altLang="zh-CN" dirty="0"/>
              <a:t>5</a:t>
            </a:r>
            <a:r>
              <a:rPr lang="zh-CN" altLang="en-US" dirty="0"/>
              <a:t>个学生（</a:t>
            </a:r>
            <a:r>
              <a:rPr lang="zh-CN" altLang="en-US" b="1" dirty="0"/>
              <a:t>样本</a:t>
            </a:r>
            <a:r>
              <a:rPr lang="zh-CN" altLang="en-US" dirty="0"/>
              <a:t>），测量智商为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，现在要估计整个学校（</a:t>
            </a:r>
            <a:r>
              <a:rPr lang="zh-CN" altLang="en-US" b="1" dirty="0"/>
              <a:t>总体</a:t>
            </a:r>
            <a:r>
              <a:rPr lang="zh-CN" altLang="en-US" dirty="0"/>
              <a:t>）的平均智商。为了让估计尽可能准确，我们应该怎么做？</a:t>
            </a:r>
          </a:p>
          <a:p>
            <a:pPr marL="0" indent="0">
              <a:buNone/>
            </a:pPr>
            <a:r>
              <a:rPr lang="en-US" altLang="zh-CN" sz="3100" dirty="0"/>
              <a:t>A.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个学生的智商的中位数</a:t>
            </a:r>
          </a:p>
          <a:p>
            <a:pPr marL="0" indent="0">
              <a:buNone/>
            </a:pPr>
            <a:r>
              <a:rPr lang="en-US" altLang="zh-CN" sz="3100" dirty="0"/>
              <a:t>B.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个学生的智商的平均值</a:t>
            </a:r>
          </a:p>
          <a:p>
            <a:pPr marL="0" indent="0">
              <a:buNone/>
            </a:pPr>
            <a:r>
              <a:rPr lang="en-US" altLang="zh-CN" sz="3100" dirty="0"/>
              <a:t>C.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个学生的智商的（最小值</a:t>
            </a:r>
            <a:r>
              <a:rPr lang="en-US" altLang="zh-CN" sz="3100" dirty="0"/>
              <a:t>+</a:t>
            </a:r>
            <a:r>
              <a:rPr lang="zh-CN" altLang="en-US" sz="3100" dirty="0"/>
              <a:t>最大值）</a:t>
            </a:r>
            <a:r>
              <a:rPr lang="en-US" altLang="zh-CN" sz="3100" dirty="0"/>
              <a:t>/2</a:t>
            </a:r>
          </a:p>
          <a:p>
            <a:pPr marL="0" indent="0">
              <a:buNone/>
            </a:pPr>
            <a:r>
              <a:rPr lang="en-US" altLang="zh-CN" sz="3100" dirty="0"/>
              <a:t>D. </a:t>
            </a:r>
            <a:r>
              <a:rPr lang="zh-CN" altLang="en-US" sz="3100" dirty="0"/>
              <a:t>从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个学生中去除最大值，去除最小值，剩下的智商数除以</a:t>
            </a:r>
            <a:r>
              <a:rPr lang="en-US" altLang="zh-CN" sz="3100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从刚才的运算模拟中我们可以得到以下结论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2125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样本的平均值对于总体平均值的估计是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无偏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所以虽然我们不知道总体的均值，但是我们可以用样本的均值去估算总体的均值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686050"/>
            <a:ext cx="1752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7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与中</a:t>
            </a:r>
            <a:r>
              <a:rPr lang="zh-CN" altLang="en-US" dirty="0"/>
              <a:t>值</a:t>
            </a:r>
            <a:r>
              <a:rPr lang="zh-CN" altLang="en-US" dirty="0" smtClean="0"/>
              <a:t>极限定理一起思考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</a:t>
            </a:r>
            <a:r>
              <a:rPr kumimoji="1" lang="zh-CN" altLang="en-US" dirty="0"/>
              <a:t>值极限定理</a:t>
            </a:r>
            <a:r>
              <a:rPr kumimoji="1" lang="en-US" altLang="zh-CN" dirty="0"/>
              <a:t>.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假定无穷多个等容量随机样本是从同一个无限总体中抽取的，而且把这些样本的平均数放在一起，形成的新分布均值与原分布均值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kumimoji="1" lang="zh-CN" altLang="en-US" dirty="0" smtClean="0"/>
              <a:t>中值极限定理</a:t>
            </a:r>
            <a:r>
              <a:rPr kumimoji="1" lang="en-US" altLang="zh-CN" dirty="0" smtClean="0"/>
              <a:t>. 4</a:t>
            </a:r>
            <a:r>
              <a:rPr kumimoji="1" lang="zh-CN" altLang="en-US" dirty="0" smtClean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58" y="5419935"/>
            <a:ext cx="1752600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58" y="4046882"/>
            <a:ext cx="2133600" cy="105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795" y="3375503"/>
            <a:ext cx="3566753" cy="23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如果现在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已知</a:t>
            </a:r>
            <a:r>
              <a:rPr lang="zh-CN" altLang="en-US" dirty="0" smtClean="0"/>
              <a:t>该学校学生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的</a:t>
            </a:r>
            <a:r>
              <a:rPr lang="zh-CN" altLang="en-US" b="1" u="sng" dirty="0" smtClean="0"/>
              <a:t>标准差是</a:t>
            </a:r>
            <a:r>
              <a:rPr lang="en-US" altLang="zh-CN" b="1" u="sng" dirty="0" smtClean="0"/>
              <a:t>10</a:t>
            </a:r>
          </a:p>
          <a:p>
            <a:r>
              <a:rPr lang="zh-CN" altLang="en-US" dirty="0"/>
              <a:t>本</a:t>
            </a:r>
            <a:r>
              <a:rPr lang="zh-CN" altLang="en-US" dirty="0" smtClean="0"/>
              <a:t>次抽样所得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个学生的</a:t>
            </a:r>
            <a:r>
              <a:rPr lang="en-US" altLang="zh-CN" dirty="0" smtClean="0"/>
              <a:t>IQ</a:t>
            </a:r>
            <a:r>
              <a:rPr lang="zh-CN" altLang="en-US" dirty="0" smtClean="0"/>
              <a:t>平均分是</a:t>
            </a:r>
            <a:r>
              <a:rPr lang="en-US" altLang="zh-CN" dirty="0" smtClean="0"/>
              <a:t>108</a:t>
            </a:r>
          </a:p>
          <a:p>
            <a:r>
              <a:rPr lang="zh-CN" altLang="en-US" dirty="0" smtClean="0"/>
              <a:t>那么在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的水平上，总体的平均值落在什么区间里？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如何估计总体的标准差？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如果现在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不知道</a:t>
            </a:r>
            <a:r>
              <a:rPr lang="zh-CN" altLang="en-US" dirty="0" smtClean="0"/>
              <a:t>该校学生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的标准差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次抽样的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分别是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如何估计总体标准差？</a:t>
            </a:r>
            <a:endParaRPr lang="en-US" altLang="zh-CN" dirty="0" smtClean="0"/>
          </a:p>
          <a:p>
            <a:r>
              <a:rPr lang="zh-CN" altLang="en-US" dirty="0" smtClean="0"/>
              <a:t>如何估计在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水平上，总体平均值？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0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估计总体标准差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能不能用样本的标准差作为总体标准差的估计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用样本标准差作为总体标准差的估计是否是无偏的？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知道总体平均值</a:t>
            </a:r>
            <a:r>
              <a:rPr lang="en-US" altLang="zh-CN" dirty="0" smtClean="0"/>
              <a:t>\mu</a:t>
            </a:r>
            <a:r>
              <a:rPr lang="zh-CN" altLang="en-US" dirty="0" smtClean="0"/>
              <a:t>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不知道总体平均值</a:t>
            </a:r>
            <a:r>
              <a:rPr lang="en-US" altLang="zh-CN" dirty="0" smtClean="0"/>
              <a:t>\mu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73255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2109</TotalTime>
  <Words>868</Words>
  <Application>Microsoft Office PowerPoint</Application>
  <PresentationFormat>宽屏</PresentationFormat>
  <Paragraphs>85</Paragraphs>
  <Slides>24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DengXian</vt:lpstr>
      <vt:lpstr>Menlo</vt:lpstr>
      <vt:lpstr>Arial</vt:lpstr>
      <vt:lpstr>Franklin Gothic Book</vt:lpstr>
      <vt:lpstr>裁剪</vt:lpstr>
      <vt:lpstr>Lect.02</vt:lpstr>
      <vt:lpstr>1. 估计</vt:lpstr>
      <vt:lpstr>新的情况</vt:lpstr>
      <vt:lpstr>如何估计总体的均值？</vt:lpstr>
      <vt:lpstr>从刚才的运算模拟中我们可以得到以下结论</vt:lpstr>
      <vt:lpstr>与中值极限定理一起思考</vt:lpstr>
      <vt:lpstr>思考：</vt:lpstr>
      <vt:lpstr>如何估计总体的标准差？</vt:lpstr>
      <vt:lpstr>估计总体标准差</vt:lpstr>
      <vt:lpstr>PowerPoint 演示文稿</vt:lpstr>
      <vt:lpstr>平均值的定理. 2</vt:lpstr>
      <vt:lpstr>2. 自由度</vt:lpstr>
      <vt:lpstr>为什么n-1就是无偏的？</vt:lpstr>
      <vt:lpstr>自由度的概念</vt:lpstr>
      <vt:lpstr>已知总体平均值的时候</vt:lpstr>
      <vt:lpstr>总体平均值未知的时候</vt:lpstr>
      <vt:lpstr>PowerPoint 演示文稿</vt:lpstr>
      <vt:lpstr>关于N-1</vt:lpstr>
      <vt:lpstr>3. 置信区间</vt:lpstr>
      <vt:lpstr>如何估计均值的置信区间？</vt:lpstr>
      <vt:lpstr>已知总体平均值，如何计算正常值范围？</vt:lpstr>
      <vt:lpstr>现在反过来，已经知道样本均值：</vt:lpstr>
      <vt:lpstr>练习题</vt:lpstr>
      <vt:lpstr>如何估计均值的置信区间？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统计学101</dc:title>
  <dc:creator>mac2634</dc:creator>
  <cp:lastModifiedBy>Xiang Si</cp:lastModifiedBy>
  <cp:revision>116</cp:revision>
  <dcterms:created xsi:type="dcterms:W3CDTF">2019-01-02T14:51:04Z</dcterms:created>
  <dcterms:modified xsi:type="dcterms:W3CDTF">2019-01-05T09:19:19Z</dcterms:modified>
</cp:coreProperties>
</file>