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310" r:id="rId3"/>
    <p:sldId id="311" r:id="rId4"/>
    <p:sldId id="305" r:id="rId5"/>
    <p:sldId id="306" r:id="rId6"/>
    <p:sldId id="307" r:id="rId7"/>
    <p:sldId id="308" r:id="rId8"/>
    <p:sldId id="309" r:id="rId9"/>
    <p:sldId id="312" r:id="rId10"/>
    <p:sldId id="313" r:id="rId11"/>
    <p:sldId id="314" r:id="rId12"/>
    <p:sldId id="315" r:id="rId13"/>
    <p:sldId id="317" r:id="rId14"/>
    <p:sldId id="318" r:id="rId15"/>
    <p:sldId id="319" r:id="rId16"/>
    <p:sldId id="31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73"/>
    <p:restoredTop sz="94668"/>
  </p:normalViewPr>
  <p:slideViewPr>
    <p:cSldViewPr snapToGrid="0" snapToObjects="1">
      <p:cViewPr varScale="1">
        <p:scale>
          <a:sx n="67" d="100"/>
          <a:sy n="67" d="100"/>
        </p:scale>
        <p:origin x="38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227E2-BE0E-4F40-B715-E0E4D778FBB9}" type="datetimeFigureOut">
              <a:rPr kumimoji="1" lang="zh-CN" altLang="en-US" smtClean="0"/>
              <a:t>2019-2-13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C6F7FC-B6FA-EF43-889F-ED021941D8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9566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14114"/>
            <a:ext cx="9601200" cy="14859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31086"/>
            <a:ext cx="9601200" cy="3581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baseline="0">
                <a:solidFill>
                  <a:schemeClr val="tx2"/>
                </a:solidFill>
                <a:latin typeface="SimHei" charset="-122"/>
                <a:ea typeface="SimHei" charset="-122"/>
                <a:cs typeface="SimHei" charset="-122"/>
              </a:defRPr>
            </a:lvl1pPr>
          </a:lstStyle>
          <a:p>
            <a:fld id="{87DE6118-2437-4B30-8E3C-4D2BE6020583}" type="datetimeFigureOut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baseline="0">
                <a:solidFill>
                  <a:schemeClr val="tx2"/>
                </a:solidFill>
                <a:latin typeface="SimHei" charset="-122"/>
                <a:ea typeface="SimHei" charset="-122"/>
                <a:cs typeface="SimHei" charset="-122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baseline="0">
                <a:solidFill>
                  <a:schemeClr val="tx2"/>
                </a:solidFill>
                <a:latin typeface="SimHei" charset="-122"/>
                <a:ea typeface="SimHei" charset="-122"/>
                <a:cs typeface="SimHei" charset="-122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b="1" i="0" kern="1200" baseline="0">
          <a:solidFill>
            <a:schemeClr val="tx2"/>
          </a:solidFill>
          <a:latin typeface="SimHei" charset="-122"/>
          <a:ea typeface="SimHei" charset="-122"/>
          <a:cs typeface="SimHei" charset="-122"/>
        </a:defRPr>
      </a:lvl1pPr>
    </p:titleStyle>
    <p:bodyStyle>
      <a:lvl1pPr marL="384048" indent="-384048" algn="l" defTabSz="914400" rtl="0" eaLnBrk="1" latinLnBrk="0" hangingPunct="1">
        <a:lnSpc>
          <a:spcPct val="120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800" b="1" i="0" kern="1200" baseline="0">
          <a:solidFill>
            <a:schemeClr val="tx2"/>
          </a:solidFill>
          <a:latin typeface="SimHei" charset="-122"/>
          <a:ea typeface="SimHei" charset="-122"/>
          <a:cs typeface="SimHei" charset="-122"/>
        </a:defRPr>
      </a:lvl1pPr>
      <a:lvl2pPr marL="384048" indent="-384048" algn="l" defTabSz="914400" rtl="0" eaLnBrk="1" latinLnBrk="0" hangingPunct="1">
        <a:lnSpc>
          <a:spcPct val="120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800" b="1" i="0" kern="1200" baseline="0">
          <a:solidFill>
            <a:schemeClr val="tx2"/>
          </a:solidFill>
          <a:latin typeface="SimHei" charset="-122"/>
          <a:ea typeface="SimHei" charset="-122"/>
          <a:cs typeface="SimHei" charset="-122"/>
        </a:defRPr>
      </a:lvl2pPr>
      <a:lvl3pPr marL="384048" indent="-384048" algn="l" defTabSz="914400" rtl="0" eaLnBrk="1" latinLnBrk="0" hangingPunct="1">
        <a:lnSpc>
          <a:spcPct val="120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800" b="1" i="0" kern="1200" baseline="0">
          <a:solidFill>
            <a:schemeClr val="tx2"/>
          </a:solidFill>
          <a:latin typeface="SimHei" charset="-122"/>
          <a:ea typeface="SimHei" charset="-122"/>
          <a:cs typeface="SimHei" charset="-122"/>
        </a:defRPr>
      </a:lvl3pPr>
      <a:lvl4pPr marL="384048" indent="-384048" algn="l" defTabSz="914400" rtl="0" eaLnBrk="1" latinLnBrk="0" hangingPunct="1">
        <a:lnSpc>
          <a:spcPct val="120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800" b="1" i="0" kern="1200" baseline="0">
          <a:solidFill>
            <a:schemeClr val="tx2"/>
          </a:solidFill>
          <a:latin typeface="SimHei" charset="-122"/>
          <a:ea typeface="SimHei" charset="-122"/>
          <a:cs typeface="SimHei" charset="-122"/>
        </a:defRPr>
      </a:lvl4pPr>
      <a:lvl5pPr marL="384048" indent="-384048" algn="l" defTabSz="914400" rtl="0" eaLnBrk="1" latinLnBrk="0" hangingPunct="1">
        <a:lnSpc>
          <a:spcPct val="120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800" b="1" i="0" kern="1200" baseline="0">
          <a:solidFill>
            <a:schemeClr val="tx2"/>
          </a:solidFill>
          <a:latin typeface="SimHei" charset="-122"/>
          <a:ea typeface="SimHei" charset="-122"/>
          <a:cs typeface="SimHei" charset="-122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Lect.03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/>
              <a:t>习题演练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8593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习题 </a:t>
            </a:r>
            <a:r>
              <a:rPr kumimoji="1" lang="en-US" altLang="zh-CN" dirty="0" smtClean="0"/>
              <a:t>5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/>
              <a:t>通过随机抽样在过去一个星期里获得</a:t>
            </a:r>
            <a:r>
              <a:rPr lang="en-US" altLang="zh-CN" b="0" dirty="0"/>
              <a:t>9</a:t>
            </a:r>
            <a:r>
              <a:rPr lang="zh-CN" altLang="en-US" b="0" dirty="0"/>
              <a:t>个</a:t>
            </a:r>
            <a:r>
              <a:rPr lang="en-US" altLang="zh-CN" b="0" dirty="0"/>
              <a:t>(</a:t>
            </a:r>
            <a:r>
              <a:rPr lang="en-US" altLang="zh-CN" b="0" dirty="0" smtClean="0"/>
              <a:t>N)</a:t>
            </a:r>
            <a:r>
              <a:rPr lang="zh-CN" altLang="en-US" b="0" dirty="0"/>
              <a:t>肝胆外科病人对病房的满意度评分</a:t>
            </a:r>
            <a:r>
              <a:rPr lang="en-US" altLang="zh-CN" b="0" dirty="0"/>
              <a:t>, </a:t>
            </a:r>
            <a:r>
              <a:rPr lang="zh-CN" altLang="en-US" b="0" dirty="0"/>
              <a:t>分别是 </a:t>
            </a:r>
            <a:r>
              <a:rPr lang="en-US" altLang="zh-CN" b="0" dirty="0"/>
              <a:t>21, 33, 54, 88, 45, 64, 39, 51, 40 (</a:t>
            </a:r>
            <a:r>
              <a:rPr lang="zh-CN" altLang="en-US" b="0" dirty="0"/>
              <a:t>分别是</a:t>
            </a:r>
            <a:r>
              <a:rPr lang="en-US" altLang="zh-CN" b="0" dirty="0"/>
              <a:t>X1</a:t>
            </a:r>
            <a:r>
              <a:rPr lang="zh-CN" altLang="en-US" b="0" dirty="0"/>
              <a:t>到</a:t>
            </a:r>
            <a:r>
              <a:rPr lang="en-US" altLang="zh-CN" b="0" dirty="0" smtClean="0"/>
              <a:t>X9). </a:t>
            </a:r>
            <a:r>
              <a:rPr lang="zh-CN" altLang="en-US" b="0" dirty="0"/>
              <a:t>而上个月肝胆外科病人对病房的满意度评分平均分是</a:t>
            </a:r>
            <a:r>
              <a:rPr lang="en-US" altLang="zh-CN" b="0" dirty="0"/>
              <a:t>58 (</a:t>
            </a:r>
            <a:r>
              <a:rPr lang="en-US" altLang="zh-CN" b="0" dirty="0" err="1" smtClean="0"/>
              <a:t>μ</a:t>
            </a:r>
            <a:r>
              <a:rPr lang="en-US" altLang="zh-CN" b="0" dirty="0" smtClean="0"/>
              <a:t>)</a:t>
            </a:r>
            <a:r>
              <a:rPr lang="zh-CN" altLang="en-US" b="0" dirty="0"/>
              <a:t>分</a:t>
            </a:r>
            <a:r>
              <a:rPr lang="en-US" altLang="zh-CN" b="0" dirty="0"/>
              <a:t>, </a:t>
            </a:r>
            <a:r>
              <a:rPr lang="zh-CN" altLang="en-US" b="0" dirty="0"/>
              <a:t>请判断在</a:t>
            </a:r>
            <a:r>
              <a:rPr lang="en-US" altLang="zh-CN" b="0" dirty="0"/>
              <a:t>0.05 (</a:t>
            </a:r>
            <a:r>
              <a:rPr lang="en-US" altLang="zh-CN" b="0" dirty="0" err="1" smtClean="0"/>
              <a:t>Pcrit</a:t>
            </a:r>
            <a:r>
              <a:rPr lang="en-US" altLang="zh-CN" b="0" dirty="0" smtClean="0"/>
              <a:t>)</a:t>
            </a:r>
            <a:r>
              <a:rPr lang="zh-CN" altLang="en-US" b="0" dirty="0"/>
              <a:t>检验水平下</a:t>
            </a:r>
            <a:r>
              <a:rPr lang="en-US" altLang="zh-CN" b="0" dirty="0"/>
              <a:t>, </a:t>
            </a:r>
            <a:r>
              <a:rPr lang="zh-CN" altLang="en-US" b="0" dirty="0"/>
              <a:t>过去一个星期病人的满意度评分平均分和一个月前是否有所不同</a:t>
            </a:r>
            <a:r>
              <a:rPr lang="en-US" altLang="zh-CN" b="0" dirty="0"/>
              <a:t>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1569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习题 </a:t>
            </a:r>
            <a:r>
              <a:rPr kumimoji="1" lang="en-US" altLang="zh-CN" dirty="0" smtClean="0"/>
              <a:t>6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231641"/>
            <a:ext cx="9601200" cy="5626359"/>
          </a:xfrm>
        </p:spPr>
        <p:txBody>
          <a:bodyPr>
            <a:normAutofit/>
          </a:bodyPr>
          <a:lstStyle/>
          <a:p>
            <a:r>
              <a:rPr lang="zh-CN" altLang="en-US" b="0" dirty="0"/>
              <a:t>通过随机抽样对过去一个星期内在肝胆外科住院的患者中抽取了</a:t>
            </a:r>
            <a:r>
              <a:rPr lang="en-US" altLang="zh-CN" b="0" dirty="0"/>
              <a:t>9</a:t>
            </a:r>
            <a:r>
              <a:rPr lang="zh-CN" altLang="en-US" b="0" dirty="0"/>
              <a:t>人</a:t>
            </a:r>
            <a:r>
              <a:rPr lang="en-US" altLang="zh-CN" b="0" dirty="0"/>
              <a:t>, </a:t>
            </a:r>
            <a:r>
              <a:rPr lang="zh-CN" altLang="en-US" b="0" dirty="0"/>
              <a:t>在入院时和入院后进行满意度评分</a:t>
            </a:r>
            <a:r>
              <a:rPr lang="en-US" altLang="zh-CN" b="0" dirty="0"/>
              <a:t>. 9</a:t>
            </a:r>
            <a:r>
              <a:rPr lang="zh-CN" altLang="en-US" b="0" dirty="0"/>
              <a:t>名患者的评分情况分别是</a:t>
            </a:r>
            <a:r>
              <a:rPr lang="en-US" altLang="zh-CN" b="0" dirty="0"/>
              <a:t>:</a:t>
            </a:r>
          </a:p>
          <a:p>
            <a:r>
              <a:rPr lang="en-US" altLang="zh-CN" b="0" dirty="0"/>
              <a:t>1</a:t>
            </a:r>
            <a:r>
              <a:rPr lang="zh-CN" altLang="en-US" b="0" dirty="0"/>
              <a:t>号</a:t>
            </a:r>
            <a:r>
              <a:rPr lang="en-US" altLang="zh-CN" b="0" dirty="0"/>
              <a:t>, </a:t>
            </a:r>
            <a:r>
              <a:rPr lang="zh-CN" altLang="en-US" b="0" dirty="0"/>
              <a:t>入院时：</a:t>
            </a:r>
            <a:r>
              <a:rPr lang="en-US" altLang="zh-CN" b="0" dirty="0"/>
              <a:t>21, </a:t>
            </a:r>
            <a:r>
              <a:rPr lang="zh-CN" altLang="en-US" b="0" dirty="0"/>
              <a:t>出院时</a:t>
            </a:r>
            <a:r>
              <a:rPr lang="en-US" altLang="zh-CN" b="0" dirty="0"/>
              <a:t>:26; 2</a:t>
            </a:r>
            <a:r>
              <a:rPr lang="zh-CN" altLang="en-US" b="0" dirty="0"/>
              <a:t>号</a:t>
            </a:r>
            <a:r>
              <a:rPr lang="en-US" altLang="zh-CN" b="0" dirty="0"/>
              <a:t>, </a:t>
            </a:r>
            <a:r>
              <a:rPr lang="zh-CN" altLang="en-US" b="0" dirty="0"/>
              <a:t>入院时：</a:t>
            </a:r>
            <a:r>
              <a:rPr lang="en-US" altLang="zh-CN" b="0" dirty="0"/>
              <a:t>33, </a:t>
            </a:r>
            <a:r>
              <a:rPr lang="zh-CN" altLang="en-US" b="0" dirty="0"/>
              <a:t>出院时</a:t>
            </a:r>
            <a:r>
              <a:rPr lang="en-US" altLang="zh-CN" b="0" dirty="0"/>
              <a:t>:28; 3</a:t>
            </a:r>
            <a:r>
              <a:rPr lang="zh-CN" altLang="en-US" b="0" dirty="0"/>
              <a:t>号</a:t>
            </a:r>
            <a:r>
              <a:rPr lang="en-US" altLang="zh-CN" b="0" dirty="0"/>
              <a:t>, </a:t>
            </a:r>
            <a:r>
              <a:rPr lang="zh-CN" altLang="en-US" b="0" dirty="0"/>
              <a:t>入院时：</a:t>
            </a:r>
            <a:r>
              <a:rPr lang="en-US" altLang="zh-CN" b="0" dirty="0"/>
              <a:t>54, </a:t>
            </a:r>
            <a:r>
              <a:rPr lang="zh-CN" altLang="en-US" b="0" dirty="0"/>
              <a:t>出院时</a:t>
            </a:r>
            <a:r>
              <a:rPr lang="en-US" altLang="zh-CN" b="0" dirty="0"/>
              <a:t>:59; 4</a:t>
            </a:r>
            <a:r>
              <a:rPr lang="zh-CN" altLang="en-US" b="0" dirty="0"/>
              <a:t>号</a:t>
            </a:r>
            <a:r>
              <a:rPr lang="en-US" altLang="zh-CN" b="0" dirty="0"/>
              <a:t>, </a:t>
            </a:r>
            <a:r>
              <a:rPr lang="zh-CN" altLang="en-US" b="0" dirty="0"/>
              <a:t>入院时：</a:t>
            </a:r>
            <a:r>
              <a:rPr lang="en-US" altLang="zh-CN" b="0" dirty="0"/>
              <a:t>88, </a:t>
            </a:r>
            <a:r>
              <a:rPr lang="zh-CN" altLang="en-US" b="0" dirty="0"/>
              <a:t>出院时</a:t>
            </a:r>
            <a:r>
              <a:rPr lang="en-US" altLang="zh-CN" b="0" dirty="0"/>
              <a:t>:73; 5</a:t>
            </a:r>
            <a:r>
              <a:rPr lang="zh-CN" altLang="en-US" b="0" dirty="0"/>
              <a:t>号</a:t>
            </a:r>
            <a:r>
              <a:rPr lang="en-US" altLang="zh-CN" b="0" dirty="0"/>
              <a:t>, </a:t>
            </a:r>
            <a:r>
              <a:rPr lang="zh-CN" altLang="en-US" b="0" dirty="0"/>
              <a:t>入院时：</a:t>
            </a:r>
            <a:r>
              <a:rPr lang="en-US" altLang="zh-CN" b="0" dirty="0"/>
              <a:t>45, </a:t>
            </a:r>
            <a:r>
              <a:rPr lang="zh-CN" altLang="en-US" b="0" dirty="0"/>
              <a:t>出院时</a:t>
            </a:r>
            <a:r>
              <a:rPr lang="en-US" altLang="zh-CN" b="0" dirty="0"/>
              <a:t>:50; 6</a:t>
            </a:r>
            <a:r>
              <a:rPr lang="zh-CN" altLang="en-US" b="0" dirty="0"/>
              <a:t>号</a:t>
            </a:r>
            <a:r>
              <a:rPr lang="en-US" altLang="zh-CN" b="0" dirty="0"/>
              <a:t>, </a:t>
            </a:r>
            <a:r>
              <a:rPr lang="zh-CN" altLang="en-US" b="0" dirty="0"/>
              <a:t>入院时：</a:t>
            </a:r>
            <a:r>
              <a:rPr lang="en-US" altLang="zh-CN" b="0" dirty="0"/>
              <a:t>64, </a:t>
            </a:r>
            <a:r>
              <a:rPr lang="zh-CN" altLang="en-US" b="0" dirty="0"/>
              <a:t>出院时</a:t>
            </a:r>
            <a:r>
              <a:rPr lang="en-US" altLang="zh-CN" b="0" dirty="0"/>
              <a:t>:24; 7</a:t>
            </a:r>
            <a:r>
              <a:rPr lang="zh-CN" altLang="en-US" b="0" dirty="0"/>
              <a:t>号</a:t>
            </a:r>
            <a:r>
              <a:rPr lang="en-US" altLang="zh-CN" b="0" dirty="0"/>
              <a:t>, </a:t>
            </a:r>
            <a:r>
              <a:rPr lang="zh-CN" altLang="en-US" b="0" dirty="0"/>
              <a:t>入院时：</a:t>
            </a:r>
            <a:r>
              <a:rPr lang="en-US" altLang="zh-CN" b="0" dirty="0"/>
              <a:t>39, </a:t>
            </a:r>
            <a:r>
              <a:rPr lang="zh-CN" altLang="en-US" b="0" dirty="0"/>
              <a:t>出院时</a:t>
            </a:r>
            <a:r>
              <a:rPr lang="en-US" altLang="zh-CN" b="0" dirty="0"/>
              <a:t>:18; 8</a:t>
            </a:r>
            <a:r>
              <a:rPr lang="zh-CN" altLang="en-US" b="0" dirty="0"/>
              <a:t>号</a:t>
            </a:r>
            <a:r>
              <a:rPr lang="en-US" altLang="zh-CN" b="0" dirty="0"/>
              <a:t>, </a:t>
            </a:r>
            <a:r>
              <a:rPr lang="zh-CN" altLang="en-US" b="0" dirty="0"/>
              <a:t>入院时：</a:t>
            </a:r>
            <a:r>
              <a:rPr lang="en-US" altLang="zh-CN" b="0" dirty="0"/>
              <a:t>51, </a:t>
            </a:r>
            <a:r>
              <a:rPr lang="zh-CN" altLang="en-US" b="0" dirty="0"/>
              <a:t>出院时</a:t>
            </a:r>
            <a:r>
              <a:rPr lang="en-US" altLang="zh-CN" b="0" dirty="0"/>
              <a:t>:80; 9</a:t>
            </a:r>
            <a:r>
              <a:rPr lang="zh-CN" altLang="en-US" b="0" dirty="0"/>
              <a:t>号</a:t>
            </a:r>
            <a:r>
              <a:rPr lang="en-US" altLang="zh-CN" b="0" dirty="0"/>
              <a:t>, </a:t>
            </a:r>
            <a:r>
              <a:rPr lang="zh-CN" altLang="en-US" b="0" dirty="0"/>
              <a:t>入院时：</a:t>
            </a:r>
            <a:r>
              <a:rPr lang="en-US" altLang="zh-CN" b="0" dirty="0"/>
              <a:t>40, </a:t>
            </a:r>
            <a:r>
              <a:rPr lang="zh-CN" altLang="en-US" b="0" dirty="0"/>
              <a:t>出院时</a:t>
            </a:r>
            <a:r>
              <a:rPr lang="en-US" altLang="zh-CN" b="0" dirty="0"/>
              <a:t>:62.</a:t>
            </a:r>
          </a:p>
          <a:p>
            <a:r>
              <a:rPr lang="zh-CN" altLang="en-US" b="0" dirty="0"/>
              <a:t>请判断在</a:t>
            </a:r>
            <a:r>
              <a:rPr lang="en-US" altLang="zh-CN" b="0" dirty="0"/>
              <a:t>0.05 (</a:t>
            </a:r>
            <a:r>
              <a:rPr lang="en-US" altLang="zh-CN" b="0" dirty="0" err="1" smtClean="0"/>
              <a:t>Pcrit</a:t>
            </a:r>
            <a:r>
              <a:rPr lang="en-US" altLang="zh-CN" b="0" dirty="0" smtClean="0"/>
              <a:t>)</a:t>
            </a:r>
            <a:r>
              <a:rPr lang="zh-CN" altLang="en-US" b="0" dirty="0"/>
              <a:t>检验水平下</a:t>
            </a:r>
            <a:r>
              <a:rPr lang="en-US" altLang="zh-CN" b="0" dirty="0"/>
              <a:t>, </a:t>
            </a:r>
            <a:r>
              <a:rPr lang="zh-CN" altLang="en-US" b="0" dirty="0"/>
              <a:t>过去一个星期病人的满意度评分平均分和一个月前是否有所不同</a:t>
            </a:r>
            <a:r>
              <a:rPr lang="en-US" altLang="zh-CN" b="0" dirty="0"/>
              <a:t>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1298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习题 </a:t>
            </a:r>
            <a:r>
              <a:rPr kumimoji="1" lang="en-US" altLang="zh-CN" dirty="0" smtClean="0"/>
              <a:t>7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/>
              <a:t>临床试验将患者随机分为治疗组和对照组</a:t>
            </a:r>
            <a:r>
              <a:rPr lang="en-US" altLang="zh-CN" b="0" dirty="0"/>
              <a:t>, </a:t>
            </a:r>
            <a:r>
              <a:rPr lang="zh-CN" altLang="en-US" b="0" dirty="0"/>
              <a:t>经过治疗后测量某个生化指标的值</a:t>
            </a:r>
            <a:r>
              <a:rPr lang="en-US" altLang="zh-CN" b="0" dirty="0"/>
              <a:t>, </a:t>
            </a:r>
            <a:r>
              <a:rPr lang="zh-CN" altLang="en-US" b="0" dirty="0"/>
              <a:t>治疗组结果是</a:t>
            </a:r>
            <a:r>
              <a:rPr lang="en-US" altLang="zh-CN" b="0" dirty="0"/>
              <a:t>11, 18, 24, 24, 18, 16, 19, 12, 21, 18, 19, 16, 13, 22; </a:t>
            </a:r>
            <a:r>
              <a:rPr lang="zh-CN" altLang="en-US" b="0" dirty="0"/>
              <a:t>对照组结果是</a:t>
            </a:r>
            <a:r>
              <a:rPr lang="en-US" altLang="zh-CN" b="0" dirty="0"/>
              <a:t>20, 21, 19, 26, 35, 19, 30, 31, 29, 21, 31. </a:t>
            </a:r>
            <a:r>
              <a:rPr lang="zh-CN" altLang="en-US" b="0" dirty="0"/>
              <a:t>请判断在</a:t>
            </a:r>
            <a:r>
              <a:rPr lang="en-US" altLang="zh-CN" b="0" dirty="0"/>
              <a:t>0.05</a:t>
            </a:r>
            <a:r>
              <a:rPr lang="zh-CN" altLang="en-US" b="0" dirty="0"/>
              <a:t>检验水平上</a:t>
            </a:r>
            <a:r>
              <a:rPr lang="en-US" altLang="zh-CN" b="0" dirty="0"/>
              <a:t>, </a:t>
            </a:r>
            <a:r>
              <a:rPr lang="zh-CN" altLang="en-US" b="0" dirty="0"/>
              <a:t>治疗组和对照组的结果是否存在差异</a:t>
            </a:r>
            <a:r>
              <a:rPr lang="en-US" altLang="zh-CN" b="0" dirty="0"/>
              <a:t>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9131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某制糖公司的年报提到，美国人每年糖的平均消费为</a:t>
            </a:r>
            <a:r>
              <a:rPr lang="en-US" altLang="zh-CN" dirty="0" smtClean="0"/>
              <a:t>100</a:t>
            </a:r>
            <a:r>
              <a:rPr lang="zh-CN" altLang="en-US" dirty="0" smtClean="0"/>
              <a:t>磅，内分泌医学会就此做了为期一年的研究，追踪随机抽取的</a:t>
            </a:r>
            <a:r>
              <a:rPr lang="en-US" altLang="zh-CN" dirty="0" smtClean="0"/>
              <a:t>25</a:t>
            </a:r>
            <a:r>
              <a:rPr lang="zh-CN" altLang="en-US" dirty="0" smtClean="0"/>
              <a:t>个人的食糖消费量，样本平均值是</a:t>
            </a:r>
            <a:r>
              <a:rPr lang="en-US" altLang="zh-CN" dirty="0" smtClean="0"/>
              <a:t>93</a:t>
            </a:r>
            <a:r>
              <a:rPr lang="zh-CN" altLang="en-US" dirty="0" smtClean="0"/>
              <a:t>磅，标准差是</a:t>
            </a:r>
            <a:r>
              <a:rPr lang="en-US" altLang="zh-CN" dirty="0" smtClean="0"/>
              <a:t>4</a:t>
            </a:r>
            <a:r>
              <a:rPr lang="zh-CN" altLang="en-US" dirty="0" smtClean="0"/>
              <a:t>磅，那么现在能否在</a:t>
            </a:r>
            <a:r>
              <a:rPr lang="en-US" altLang="zh-CN" dirty="0" smtClean="0"/>
              <a:t>0.05</a:t>
            </a:r>
            <a:r>
              <a:rPr lang="zh-CN" altLang="en-US" dirty="0" smtClean="0"/>
              <a:t>的显著性水平上拒绝制糖公司的年报？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3020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某个减肥机构公布的报告称，与女性相比，男性超重的程度更严重，根据下面的数据，决定接受还是否定这一判断</a:t>
            </a:r>
            <a:endParaRPr lang="en-US" altLang="zh-CN" dirty="0" smtClean="0"/>
          </a:p>
          <a:p>
            <a:r>
              <a:rPr lang="zh-CN" altLang="en-US" dirty="0" smtClean="0"/>
              <a:t>男性：</a:t>
            </a:r>
            <a:r>
              <a:rPr lang="en-US" altLang="zh-CN" dirty="0" smtClean="0"/>
              <a:t>N1=9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bar_{X1}=23,s</a:t>
            </a:r>
            <a:r>
              <a:rPr lang="en-US" altLang="zh-CN" baseline="-25000" dirty="0" smtClean="0"/>
              <a:t>1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=16</a:t>
            </a:r>
          </a:p>
          <a:p>
            <a:r>
              <a:rPr lang="zh-CN" altLang="en-US" dirty="0"/>
              <a:t>女性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N2=6</a:t>
            </a:r>
            <a:r>
              <a:rPr lang="zh-CN" altLang="en-US" dirty="0" smtClean="0"/>
              <a:t>，</a:t>
            </a:r>
            <a:r>
              <a:rPr lang="en-US" altLang="zh-CN" dirty="0"/>
              <a:t>bar_{</a:t>
            </a:r>
            <a:r>
              <a:rPr lang="en-US" altLang="zh-CN" dirty="0" smtClean="0"/>
              <a:t>X2}=18,s2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=36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71799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10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2719151"/>
              </p:ext>
            </p:extLst>
          </p:nvPr>
        </p:nvGraphicFramePr>
        <p:xfrm>
          <a:off x="1371600" y="1730375"/>
          <a:ext cx="670941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4705"/>
                <a:gridCol w="33547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学习前</a:t>
                      </a:r>
                      <a:endParaRPr lang="zh-CN" altLang="en-US" sz="2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学习后</a:t>
                      </a:r>
                      <a:endParaRPr lang="zh-CN" altLang="en-US" sz="2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45</a:t>
                      </a:r>
                      <a:endParaRPr lang="zh-CN" altLang="en-US" sz="2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47</a:t>
                      </a:r>
                      <a:endParaRPr lang="zh-CN" altLang="en-US" sz="2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53</a:t>
                      </a:r>
                      <a:endParaRPr lang="zh-CN" altLang="en-US" sz="2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59</a:t>
                      </a:r>
                      <a:endParaRPr lang="zh-CN" altLang="en-US" sz="2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</a:t>
                      </a:r>
                      <a:endParaRPr lang="zh-CN" altLang="en-US" sz="2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63</a:t>
                      </a:r>
                      <a:endParaRPr lang="zh-CN" altLang="en-US" sz="2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65</a:t>
                      </a:r>
                      <a:endParaRPr lang="zh-CN" altLang="en-US" sz="2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60</a:t>
                      </a:r>
                      <a:endParaRPr lang="zh-CN" altLang="en-US" sz="2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73</a:t>
                      </a:r>
                      <a:endParaRPr lang="zh-CN" altLang="en-US" sz="2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79</a:t>
                      </a:r>
                      <a:endParaRPr lang="zh-CN" altLang="en-US" sz="2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68</a:t>
                      </a:r>
                      <a:endParaRPr lang="zh-CN" altLang="en-US" sz="2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75</a:t>
                      </a:r>
                      <a:endParaRPr lang="zh-CN" altLang="en-US" sz="2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52</a:t>
                      </a:r>
                      <a:endParaRPr lang="zh-CN" altLang="en-US" sz="2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60</a:t>
                      </a:r>
                      <a:endParaRPr lang="zh-CN" altLang="en-US" sz="2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49</a:t>
                      </a:r>
                      <a:endParaRPr lang="zh-CN" altLang="en-US" sz="2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80</a:t>
                      </a:r>
                      <a:endParaRPr lang="zh-CN" altLang="en-US" sz="2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241030" y="1730375"/>
            <a:ext cx="38176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表中是一从一个培训班里面随机抽取的</a:t>
            </a:r>
            <a:r>
              <a:rPr lang="en-US" altLang="zh-CN" sz="2800" dirty="0" smtClean="0"/>
              <a:t>8</a:t>
            </a:r>
            <a:r>
              <a:rPr lang="zh-CN" altLang="en-US" sz="2800" dirty="0" smtClean="0"/>
              <a:t>名学生学习前和学习后每分钟打字字数，请判断在</a:t>
            </a:r>
            <a:r>
              <a:rPr lang="en-US" altLang="zh-CN" sz="2800" dirty="0" smtClean="0"/>
              <a:t>0.05</a:t>
            </a:r>
            <a:r>
              <a:rPr lang="zh-CN" altLang="en-US" sz="2800" dirty="0" smtClean="0"/>
              <a:t>水平上该课程是否有效？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89161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作业题</a:t>
            </a:r>
            <a:r>
              <a:rPr lang="en-US" altLang="zh-CN" dirty="0" smtClean="0"/>
              <a:t>.3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731086"/>
            <a:ext cx="9601200" cy="2431339"/>
          </a:xfrm>
        </p:spPr>
        <p:txBody>
          <a:bodyPr/>
          <a:lstStyle/>
          <a:p>
            <a:r>
              <a:rPr lang="zh-CN" altLang="en-US" dirty="0"/>
              <a:t>随机对照实验，患者随机分配</a:t>
            </a:r>
            <a:r>
              <a:rPr lang="zh-CN" altLang="en-US" dirty="0" smtClean="0"/>
              <a:t>给</a:t>
            </a:r>
            <a:r>
              <a:rPr lang="zh-CN" altLang="en-US" dirty="0"/>
              <a:t>治疗组</a:t>
            </a:r>
            <a:r>
              <a:rPr lang="zh-CN" altLang="en-US" dirty="0" smtClean="0"/>
              <a:t>（</a:t>
            </a:r>
            <a:r>
              <a:rPr lang="en-US" altLang="zh-CN" dirty="0" smtClean="0"/>
              <a:t>group=0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15</a:t>
            </a:r>
            <a:r>
              <a:rPr lang="zh-CN" altLang="en-US" dirty="0" smtClean="0"/>
              <a:t>人）和对照组（</a:t>
            </a:r>
            <a:r>
              <a:rPr lang="en-US" altLang="zh-CN" dirty="0" smtClean="0"/>
              <a:t>group=1,13</a:t>
            </a:r>
            <a:r>
              <a:rPr lang="zh-CN" altLang="en-US" dirty="0" smtClean="0"/>
              <a:t>人），</a:t>
            </a:r>
            <a:r>
              <a:rPr lang="zh-CN" altLang="en-US" dirty="0"/>
              <a:t>治疗后</a:t>
            </a:r>
            <a:r>
              <a:rPr lang="zh-CN" altLang="en-US" dirty="0" smtClean="0"/>
              <a:t>检测血</a:t>
            </a:r>
            <a:r>
              <a:rPr lang="en-US" altLang="zh-CN" dirty="0" smtClean="0"/>
              <a:t>CEA</a:t>
            </a:r>
            <a:r>
              <a:rPr lang="zh-CN" altLang="en-US" dirty="0" smtClean="0"/>
              <a:t>水平如工作表“</a:t>
            </a:r>
            <a:r>
              <a:rPr lang="en-US" altLang="zh-CN" dirty="0" smtClean="0"/>
              <a:t>CEA</a:t>
            </a:r>
            <a:r>
              <a:rPr lang="zh-CN" altLang="en-US" dirty="0" smtClean="0"/>
              <a:t>”所示。评价</a:t>
            </a:r>
            <a:r>
              <a:rPr lang="zh-CN" altLang="en-US" dirty="0"/>
              <a:t>治疗</a:t>
            </a:r>
            <a:r>
              <a:rPr lang="zh-CN" altLang="en-US" dirty="0" smtClean="0"/>
              <a:t>组和对照</a:t>
            </a:r>
            <a:r>
              <a:rPr lang="zh-CN" altLang="en-US" dirty="0"/>
              <a:t>组在</a:t>
            </a:r>
            <a:r>
              <a:rPr lang="en-US" altLang="zh-CN" dirty="0" smtClean="0"/>
              <a:t>0.05</a:t>
            </a:r>
            <a:r>
              <a:rPr lang="zh-CN" altLang="en-US" dirty="0" smtClean="0"/>
              <a:t>检测</a:t>
            </a:r>
            <a:r>
              <a:rPr lang="zh-CN" altLang="en-US" dirty="0"/>
              <a:t>水平下是否有统计学差异</a:t>
            </a:r>
            <a:r>
              <a:rPr lang="zh-CN" altLang="en-US" dirty="0" smtClean="0"/>
              <a:t>。在线回答作业题</a:t>
            </a:r>
            <a:r>
              <a:rPr lang="en-US" altLang="zh-CN" dirty="0" smtClean="0"/>
              <a:t>3</a:t>
            </a:r>
            <a:r>
              <a:rPr lang="zh-CN" altLang="en-US" dirty="0" smtClean="0"/>
              <a:t>所提的问题。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2074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作业题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医务人员想了解某地区人员血红蛋白水平。根据既往的资料，当地人群血红蛋白平均水平是</a:t>
            </a:r>
            <a:r>
              <a:rPr lang="en-US" altLang="zh-CN" dirty="0"/>
              <a:t>140 g/L</a:t>
            </a:r>
            <a:r>
              <a:rPr lang="zh-CN" altLang="en-US" dirty="0"/>
              <a:t>，标准差为</a:t>
            </a:r>
            <a:r>
              <a:rPr lang="en-US" altLang="zh-CN" dirty="0"/>
              <a:t>20 g/L</a:t>
            </a:r>
            <a:r>
              <a:rPr lang="zh-CN" altLang="en-US" dirty="0"/>
              <a:t>。现在调查人员抽取了一组</a:t>
            </a:r>
            <a:r>
              <a:rPr lang="en-US" altLang="zh-CN" dirty="0"/>
              <a:t>100</a:t>
            </a:r>
            <a:r>
              <a:rPr lang="zh-CN" altLang="en-US" dirty="0"/>
              <a:t>人的样本，并设定如果在</a:t>
            </a:r>
            <a:r>
              <a:rPr lang="en-US" altLang="zh-CN" dirty="0"/>
              <a:t>136.08</a:t>
            </a:r>
            <a:r>
              <a:rPr lang="zh-CN" altLang="en-US" dirty="0"/>
              <a:t>到</a:t>
            </a:r>
            <a:r>
              <a:rPr lang="en-US" altLang="zh-CN" dirty="0"/>
              <a:t>143.92</a:t>
            </a:r>
            <a:r>
              <a:rPr lang="zh-CN" altLang="en-US" dirty="0"/>
              <a:t>之间的时候就认为之前的资料是正确的。</a:t>
            </a:r>
          </a:p>
          <a:p>
            <a:r>
              <a:rPr lang="zh-CN" altLang="en-US" dirty="0"/>
              <a:t>那么：</a:t>
            </a:r>
          </a:p>
          <a:p>
            <a:r>
              <a:rPr lang="zh-CN" altLang="en-US" dirty="0"/>
              <a:t>在当前的假设下，如果当地人群的血红蛋白确实平均水平是</a:t>
            </a:r>
            <a:r>
              <a:rPr lang="en-US" altLang="zh-CN" dirty="0"/>
              <a:t>140 g/L</a:t>
            </a:r>
            <a:r>
              <a:rPr lang="zh-CN" altLang="en-US" dirty="0"/>
              <a:t>，标准差为</a:t>
            </a:r>
            <a:r>
              <a:rPr lang="en-US" altLang="zh-CN" dirty="0"/>
              <a:t>20 g/L</a:t>
            </a:r>
            <a:r>
              <a:rPr lang="zh-CN" altLang="en-US" dirty="0"/>
              <a:t>，那么犯</a:t>
            </a:r>
            <a:r>
              <a:rPr lang="en-US" altLang="zh-CN" dirty="0"/>
              <a:t>I</a:t>
            </a:r>
            <a:r>
              <a:rPr lang="zh-CN" altLang="en-US" dirty="0"/>
              <a:t>类错误的概率是什么？</a:t>
            </a:r>
          </a:p>
          <a:p>
            <a:r>
              <a:rPr lang="zh-CN" altLang="en-US" dirty="0"/>
              <a:t>假定当地人群的血红蛋白平均水平是</a:t>
            </a:r>
            <a:r>
              <a:rPr lang="en-US" altLang="zh-CN" dirty="0"/>
              <a:t>145g/L</a:t>
            </a:r>
            <a:r>
              <a:rPr lang="zh-CN" altLang="en-US" dirty="0"/>
              <a:t>，标准差是</a:t>
            </a:r>
            <a:r>
              <a:rPr lang="en-US" altLang="zh-CN" dirty="0"/>
              <a:t>15g/L</a:t>
            </a:r>
            <a:r>
              <a:rPr lang="zh-CN" altLang="en-US" dirty="0"/>
              <a:t>，那么现在的评判标准下犯第</a:t>
            </a:r>
            <a:r>
              <a:rPr lang="en-US" altLang="zh-CN" dirty="0"/>
              <a:t>II</a:t>
            </a:r>
            <a:r>
              <a:rPr lang="zh-CN" altLang="en-US" dirty="0"/>
              <a:t>类错误的概率是多少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833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作业题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五年前，一个农场卖给某市园林局几百棵树苗，并承诺</a:t>
            </a:r>
            <a:r>
              <a:rPr lang="en-US" altLang="zh-CN" dirty="0"/>
              <a:t>5</a:t>
            </a:r>
            <a:r>
              <a:rPr lang="zh-CN" altLang="en-US" dirty="0"/>
              <a:t>年以后树的平均高度在</a:t>
            </a:r>
            <a:r>
              <a:rPr lang="en-US" altLang="zh-CN" dirty="0"/>
              <a:t>1.8</a:t>
            </a:r>
            <a:r>
              <a:rPr lang="zh-CN" altLang="en-US" dirty="0"/>
              <a:t>米，标准差是</a:t>
            </a:r>
            <a:r>
              <a:rPr lang="en-US" altLang="zh-CN" dirty="0"/>
              <a:t>0.3</a:t>
            </a:r>
            <a:r>
              <a:rPr lang="zh-CN" altLang="en-US" dirty="0"/>
              <a:t>米。本周园林局检查员随机抽取</a:t>
            </a:r>
            <a:r>
              <a:rPr lang="en-US" altLang="zh-CN" dirty="0"/>
              <a:t>81</a:t>
            </a:r>
            <a:r>
              <a:rPr lang="zh-CN" altLang="en-US" dirty="0"/>
              <a:t>棵树，发现平均高度是</a:t>
            </a:r>
            <a:r>
              <a:rPr lang="en-US" altLang="zh-CN" dirty="0"/>
              <a:t>1.6</a:t>
            </a:r>
            <a:r>
              <a:rPr lang="zh-CN" altLang="en-US" dirty="0"/>
              <a:t>米。在</a:t>
            </a:r>
            <a:r>
              <a:rPr lang="en-US" altLang="zh-CN" dirty="0"/>
              <a:t>p=0.01</a:t>
            </a:r>
            <a:r>
              <a:rPr lang="zh-CN" altLang="en-US" dirty="0"/>
              <a:t>的水平上，能否认为农场当时卖来的树苗不符合承诺？ </a:t>
            </a:r>
            <a:endParaRPr lang="en-US" altLang="zh-CN" dirty="0"/>
          </a:p>
          <a:p>
            <a:r>
              <a:rPr lang="zh-CN" altLang="en-US" dirty="0"/>
              <a:t>注</a:t>
            </a:r>
            <a:r>
              <a:rPr lang="en-US" altLang="zh-CN" dirty="0"/>
              <a:t>: </a:t>
            </a:r>
            <a:r>
              <a:rPr lang="zh-CN" altLang="en-US" dirty="0"/>
              <a:t>过高或者过矮都认为不符合承诺</a:t>
            </a:r>
          </a:p>
        </p:txBody>
      </p:sp>
    </p:spTree>
    <p:extLst>
      <p:ext uri="{BB962C8B-B14F-4D97-AF65-F5344CB8AC3E}">
        <p14:creationId xmlns:p14="http://schemas.microsoft.com/office/powerpoint/2010/main" val="166561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习题 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731086"/>
            <a:ext cx="9601200" cy="4856326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已知正常成年男性红细胞的数量为</a:t>
            </a:r>
            <a:r>
              <a:rPr kumimoji="1" lang="en-US" altLang="zh-CN" dirty="0" smtClean="0"/>
              <a:t>4-5.5x10e12/L</a:t>
            </a:r>
          </a:p>
          <a:p>
            <a:r>
              <a:rPr kumimoji="1" lang="zh-CN" altLang="en-US" dirty="0" smtClean="0"/>
              <a:t>假设正常男性红细胞数量服从正态分布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而且这个范围是按照</a:t>
            </a:r>
            <a:r>
              <a:rPr kumimoji="1" lang="en-US" altLang="zh-CN" dirty="0" smtClean="0"/>
              <a:t>p=0.05</a:t>
            </a:r>
            <a:r>
              <a:rPr kumimoji="1" lang="zh-CN" altLang="en-US" dirty="0" smtClean="0"/>
              <a:t>检测水平得出的一个正常值范围</a:t>
            </a:r>
            <a:endParaRPr kumimoji="1" lang="en-US" altLang="zh-CN" dirty="0" smtClean="0"/>
          </a:p>
          <a:p>
            <a:r>
              <a:rPr kumimoji="1" lang="zh-CN" altLang="en-US" dirty="0" smtClean="0"/>
              <a:t>请求出对正常成年男性这一</a:t>
            </a:r>
            <a:r>
              <a:rPr kumimoji="1" lang="zh-CN" altLang="en-US" b="1" dirty="0" smtClean="0"/>
              <a:t>总体</a:t>
            </a:r>
            <a:r>
              <a:rPr kumimoji="1" lang="zh-CN" altLang="en-US" dirty="0" smtClean="0"/>
              <a:t>而言，红细胞数量的平均值是多少？标准差是多少？</a:t>
            </a:r>
            <a:endParaRPr kumimoji="1" lang="en-US" altLang="zh-CN" dirty="0" smtClean="0"/>
          </a:p>
          <a:p>
            <a:r>
              <a:rPr kumimoji="1" lang="zh-CN" altLang="en-US" dirty="0" smtClean="0"/>
              <a:t>一位红细胞数正常的成年男性，按照上面的标准被判断为正常的可能性有多大？按照上面的标准，被判断为异常的可能性有多大？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56615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习题 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731086"/>
            <a:ext cx="9601200" cy="4725698"/>
          </a:xfrm>
        </p:spPr>
        <p:txBody>
          <a:bodyPr/>
          <a:lstStyle/>
          <a:p>
            <a:r>
              <a:rPr kumimoji="1" lang="zh-CN" altLang="en-US" dirty="0" smtClean="0"/>
              <a:t>已知成年女性的红细胞数平均值是</a:t>
            </a:r>
            <a:r>
              <a:rPr kumimoji="1" lang="en-US" altLang="zh-CN" dirty="0" smtClean="0"/>
              <a:t>4.25x10e12/L</a:t>
            </a:r>
            <a:r>
              <a:rPr kumimoji="1" lang="zh-CN" altLang="en-US" dirty="0" smtClean="0"/>
              <a:t>，标准差是</a:t>
            </a:r>
            <a:r>
              <a:rPr kumimoji="1" lang="en-US" altLang="zh-CN" dirty="0" smtClean="0"/>
              <a:t>3.83x10e11/L</a:t>
            </a:r>
            <a:r>
              <a:rPr kumimoji="1" lang="zh-CN" altLang="en-US" dirty="0" smtClean="0"/>
              <a:t>。红细胞数是否符合正态分布</a:t>
            </a:r>
            <a:r>
              <a:rPr kumimoji="1" lang="zh-CN" altLang="en-US" dirty="0" smtClean="0">
                <a:solidFill>
                  <a:srgbClr val="FF0000"/>
                </a:solidFill>
              </a:rPr>
              <a:t>未知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en-US" dirty="0" smtClean="0">
                <a:solidFill>
                  <a:schemeClr val="tx1"/>
                </a:solidFill>
              </a:rPr>
              <a:t>现在卫生人员在某村对居民进行体检，抽取</a:t>
            </a:r>
            <a:r>
              <a:rPr kumimoji="1" lang="en-US" altLang="zh-CN" dirty="0" smtClean="0">
                <a:solidFill>
                  <a:schemeClr val="tx1"/>
                </a:solidFill>
              </a:rPr>
              <a:t>36</a:t>
            </a:r>
            <a:r>
              <a:rPr kumimoji="1" lang="zh-CN" altLang="en-US" dirty="0" smtClean="0">
                <a:solidFill>
                  <a:schemeClr val="tx1"/>
                </a:solidFill>
              </a:rPr>
              <a:t>名当地女性，检测得红细胞数平均值是</a:t>
            </a:r>
            <a:r>
              <a:rPr kumimoji="1" lang="en-US" altLang="zh-CN" dirty="0" smtClean="0">
                <a:solidFill>
                  <a:schemeClr val="tx1"/>
                </a:solidFill>
              </a:rPr>
              <a:t>3.2x10e12/L</a:t>
            </a:r>
            <a:r>
              <a:rPr kumimoji="1" lang="zh-CN" altLang="en-US" dirty="0" smtClean="0">
                <a:solidFill>
                  <a:schemeClr val="tx1"/>
                </a:solidFill>
              </a:rPr>
              <a:t>，请分别判断在</a:t>
            </a:r>
            <a:r>
              <a:rPr kumimoji="1" lang="en-US" altLang="zh-CN" dirty="0" smtClean="0">
                <a:solidFill>
                  <a:schemeClr val="tx1"/>
                </a:solidFill>
              </a:rPr>
              <a:t>p=0.05</a:t>
            </a:r>
            <a:r>
              <a:rPr kumimoji="1" lang="zh-CN" altLang="en-US" dirty="0" smtClean="0">
                <a:solidFill>
                  <a:schemeClr val="tx1"/>
                </a:solidFill>
              </a:rPr>
              <a:t>，</a:t>
            </a:r>
            <a:r>
              <a:rPr kumimoji="1" lang="en-US" altLang="zh-CN" dirty="0" smtClean="0">
                <a:solidFill>
                  <a:schemeClr val="tx1"/>
                </a:solidFill>
              </a:rPr>
              <a:t>p=0.01</a:t>
            </a:r>
            <a:r>
              <a:rPr kumimoji="1" lang="zh-CN" altLang="en-US" dirty="0" smtClean="0">
                <a:solidFill>
                  <a:schemeClr val="tx1"/>
                </a:solidFill>
              </a:rPr>
              <a:t>和</a:t>
            </a:r>
            <a:r>
              <a:rPr kumimoji="1" lang="en-US" altLang="zh-CN" dirty="0" smtClean="0">
                <a:solidFill>
                  <a:schemeClr val="tx1"/>
                </a:solidFill>
              </a:rPr>
              <a:t>p=0.001</a:t>
            </a:r>
            <a:r>
              <a:rPr kumimoji="1" lang="zh-CN" altLang="en-US" dirty="0" smtClean="0">
                <a:solidFill>
                  <a:schemeClr val="tx1"/>
                </a:solidFill>
              </a:rPr>
              <a:t>三个检验水平下，是否认为当地女性红细胞数属于异常？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091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习题 </a:t>
            </a:r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026367"/>
            <a:ext cx="9601200" cy="5430417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已知成年女性的红细胞数平均值是</a:t>
            </a:r>
            <a:r>
              <a:rPr kumimoji="1" lang="en-US" altLang="zh-CN" dirty="0" smtClean="0"/>
              <a:t>4.25x10e12/L</a:t>
            </a:r>
            <a:r>
              <a:rPr kumimoji="1" lang="zh-CN" altLang="en-US" dirty="0" smtClean="0"/>
              <a:t>，标准差是</a:t>
            </a:r>
            <a:r>
              <a:rPr kumimoji="1" lang="en-US" altLang="zh-CN" dirty="0" smtClean="0"/>
              <a:t>3.83x10e11/L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已知红细胞数符合正态分布，那么</a:t>
            </a:r>
            <a:r>
              <a:rPr kumimoji="1" lang="en-US" altLang="zh-CN" dirty="0" smtClean="0"/>
              <a:t>p=0.05</a:t>
            </a:r>
            <a:r>
              <a:rPr kumimoji="1" lang="zh-CN" altLang="en-US" dirty="0" smtClean="0"/>
              <a:t>的检验水平下，正常值的范围是多少？</a:t>
            </a:r>
            <a:endParaRPr kumimoji="1" lang="en-US" altLang="zh-CN" dirty="0" smtClean="0"/>
          </a:p>
          <a:p>
            <a:r>
              <a:rPr kumimoji="1" lang="zh-CN" altLang="en-US" dirty="0" smtClean="0"/>
              <a:t>假设卫生人员要对某地的女性开展健康调查，预备抽样</a:t>
            </a:r>
            <a:r>
              <a:rPr kumimoji="1" lang="en-US" altLang="zh-CN" dirty="0" smtClean="0"/>
              <a:t>36</a:t>
            </a:r>
            <a:r>
              <a:rPr kumimoji="1" lang="zh-CN" altLang="en-US" dirty="0" smtClean="0"/>
              <a:t>人，在</a:t>
            </a:r>
            <a:r>
              <a:rPr kumimoji="1" lang="en-US" altLang="zh-CN" dirty="0" smtClean="0"/>
              <a:t>p=0.05</a:t>
            </a:r>
            <a:r>
              <a:rPr kumimoji="1" lang="zh-CN" altLang="en-US" dirty="0" smtClean="0"/>
              <a:t>的检验水平下，样本红细胞数量平均值正常值的范围应该是多少？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如果将判定范围设置在</a:t>
            </a:r>
            <a:r>
              <a:rPr kumimoji="1" lang="en-US" altLang="zh-CN" dirty="0" smtClean="0"/>
              <a:t>4.085-4.415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x10e12/L</a:t>
            </a:r>
            <a:r>
              <a:rPr kumimoji="1" lang="zh-CN" altLang="en-US" dirty="0" smtClean="0"/>
              <a:t>）之间</a:t>
            </a:r>
            <a:r>
              <a:rPr kumimoji="1" lang="en-US" altLang="zh-CN" dirty="0" smtClean="0"/>
              <a:t>,I</a:t>
            </a:r>
            <a:r>
              <a:rPr kumimoji="1" lang="zh-CN" altLang="en-US" dirty="0" smtClean="0"/>
              <a:t>类错误的概率是多少？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0584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习题 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续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假如当地女性的红细胞数量平均水平实际上是</a:t>
            </a:r>
            <a:r>
              <a:rPr kumimoji="1" lang="en-US" altLang="zh-CN" dirty="0" smtClean="0"/>
              <a:t>3.6x10e12/L,</a:t>
            </a:r>
            <a:r>
              <a:rPr kumimoji="1" lang="zh-CN" altLang="en-US" dirty="0" smtClean="0"/>
              <a:t>标准差是</a:t>
            </a:r>
            <a:r>
              <a:rPr kumimoji="1" lang="en-US" altLang="zh-CN" dirty="0" smtClean="0"/>
              <a:t>0.5x10e12/L</a:t>
            </a:r>
          </a:p>
          <a:p>
            <a:r>
              <a:rPr kumimoji="1" lang="zh-CN" altLang="en-US" dirty="0" smtClean="0"/>
              <a:t>从当地随机抽取一名女性，按照刚才计算的正常值，该女性红细胞数属于正常值的概率有多少？</a:t>
            </a:r>
            <a:endParaRPr kumimoji="1" lang="en-US" altLang="zh-CN" dirty="0" smtClean="0"/>
          </a:p>
          <a:p>
            <a:r>
              <a:rPr kumimoji="1" lang="zh-CN" altLang="en-US" dirty="0" smtClean="0"/>
              <a:t>从当地抽样</a:t>
            </a:r>
            <a:r>
              <a:rPr kumimoji="1" lang="en-US" altLang="zh-CN" dirty="0" smtClean="0"/>
              <a:t>36</a:t>
            </a:r>
            <a:r>
              <a:rPr kumimoji="1" lang="zh-CN" altLang="en-US" dirty="0" smtClean="0"/>
              <a:t>人，并将判定范围设置为</a:t>
            </a:r>
            <a:r>
              <a:rPr kumimoji="1" lang="en-US" altLang="zh-CN" dirty="0" smtClean="0"/>
              <a:t>4.085-4.415</a:t>
            </a:r>
            <a:r>
              <a:rPr kumimoji="1" lang="zh-CN" altLang="en-US" dirty="0"/>
              <a:t>（</a:t>
            </a:r>
            <a:r>
              <a:rPr kumimoji="1" lang="en-US" altLang="zh-CN" dirty="0"/>
              <a:t>x10e12/L</a:t>
            </a:r>
            <a:r>
              <a:rPr kumimoji="1" lang="zh-CN" altLang="en-US" dirty="0"/>
              <a:t>）</a:t>
            </a:r>
            <a:r>
              <a:rPr kumimoji="1" lang="zh-CN" altLang="en-US" dirty="0" smtClean="0"/>
              <a:t>之间的时候，</a:t>
            </a:r>
            <a:r>
              <a:rPr kumimoji="1" lang="en-US" altLang="zh-CN" dirty="0" smtClean="0"/>
              <a:t>II</a:t>
            </a:r>
            <a:r>
              <a:rPr kumimoji="1" lang="zh-CN" altLang="en-US" dirty="0" smtClean="0"/>
              <a:t>类错误的概率是多少？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8532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习题 </a:t>
            </a:r>
            <a:r>
              <a:rPr kumimoji="1" lang="en-US" altLang="zh-CN" dirty="0" smtClean="0"/>
              <a:t>4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731085"/>
            <a:ext cx="9601200" cy="4800343"/>
          </a:xfrm>
        </p:spPr>
        <p:txBody>
          <a:bodyPr>
            <a:normAutofit/>
          </a:bodyPr>
          <a:lstStyle/>
          <a:p>
            <a:r>
              <a:rPr lang="zh-CN" altLang="en-US" b="0" dirty="0"/>
              <a:t>通过随机抽样在过去一个星期里获得</a:t>
            </a:r>
            <a:r>
              <a:rPr lang="en-US" altLang="zh-CN" b="0" dirty="0"/>
              <a:t>9</a:t>
            </a:r>
            <a:r>
              <a:rPr lang="zh-CN" altLang="en-US" b="0" dirty="0"/>
              <a:t>个</a:t>
            </a:r>
            <a:r>
              <a:rPr lang="en-US" altLang="zh-CN" b="0" dirty="0"/>
              <a:t>(</a:t>
            </a:r>
            <a:r>
              <a:rPr lang="en-US" altLang="zh-CN" b="0" dirty="0" smtClean="0"/>
              <a:t>N)</a:t>
            </a:r>
            <a:r>
              <a:rPr lang="zh-CN" altLang="en-US" b="0" dirty="0"/>
              <a:t>肝胆外科病人对病房的满意度评分</a:t>
            </a:r>
            <a:r>
              <a:rPr lang="en-US" altLang="zh-CN" b="0" dirty="0"/>
              <a:t>, </a:t>
            </a:r>
            <a:r>
              <a:rPr lang="zh-CN" altLang="en-US" b="0" dirty="0"/>
              <a:t>分别是 </a:t>
            </a:r>
            <a:r>
              <a:rPr lang="en-US" altLang="zh-CN" b="0" dirty="0"/>
              <a:t>21, 33, 54, 88, 45, 64, 39, 51, 40 (</a:t>
            </a:r>
            <a:r>
              <a:rPr lang="zh-CN" altLang="en-US" b="0" dirty="0"/>
              <a:t>分别是</a:t>
            </a:r>
            <a:r>
              <a:rPr lang="en-US" altLang="zh-CN" b="0" dirty="0"/>
              <a:t>X1</a:t>
            </a:r>
            <a:r>
              <a:rPr lang="zh-CN" altLang="en-US" b="0" dirty="0"/>
              <a:t>到</a:t>
            </a:r>
            <a:r>
              <a:rPr lang="en-US" altLang="zh-CN" b="0" dirty="0" smtClean="0"/>
              <a:t>X9). </a:t>
            </a:r>
          </a:p>
          <a:p>
            <a:r>
              <a:rPr lang="en-US" altLang="zh-CN" b="0" dirty="0" smtClean="0"/>
              <a:t>1.</a:t>
            </a:r>
            <a:r>
              <a:rPr lang="zh-CN" altLang="en-US" b="0" dirty="0" smtClean="0"/>
              <a:t>用</a:t>
            </a:r>
            <a:r>
              <a:rPr lang="zh-CN" altLang="en-US" b="0" dirty="0"/>
              <a:t>这些数据估计肝胆外科病人对病房的满意度评分平均</a:t>
            </a:r>
            <a:r>
              <a:rPr lang="zh-CN" altLang="en-US" b="0" dirty="0" smtClean="0"/>
              <a:t>分</a:t>
            </a:r>
            <a:endParaRPr lang="en-US" altLang="zh-CN" b="0" dirty="0" smtClean="0"/>
          </a:p>
          <a:p>
            <a:r>
              <a:rPr lang="en-US" altLang="zh-CN" b="0" dirty="0" smtClean="0"/>
              <a:t>2.</a:t>
            </a:r>
            <a:r>
              <a:rPr lang="zh-CN" altLang="en-US" b="0" dirty="0" smtClean="0"/>
              <a:t>如果已知</a:t>
            </a:r>
            <a:r>
              <a:rPr lang="zh-CN" altLang="en-US" b="0" dirty="0"/>
              <a:t>过去一个星期里肝胆外科的所有病人对病房满意度评分的平均值是</a:t>
            </a:r>
            <a:r>
              <a:rPr lang="en-US" altLang="zh-CN" b="0" dirty="0"/>
              <a:t>45. </a:t>
            </a:r>
            <a:r>
              <a:rPr lang="zh-CN" altLang="en-US" b="0" dirty="0"/>
              <a:t>用这些数据估计肝胆外科病人对病房的满意度评分的标准差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2474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习题 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 续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 smtClean="0"/>
              <a:t>通过</a:t>
            </a:r>
            <a:r>
              <a:rPr lang="zh-CN" altLang="en-US" b="0" dirty="0"/>
              <a:t>随机抽样在过去一个星期里获得</a:t>
            </a:r>
            <a:r>
              <a:rPr lang="en-US" altLang="zh-CN" b="0" dirty="0"/>
              <a:t>9</a:t>
            </a:r>
            <a:r>
              <a:rPr lang="zh-CN" altLang="en-US" b="0" dirty="0"/>
              <a:t>个</a:t>
            </a:r>
            <a:r>
              <a:rPr lang="en-US" altLang="zh-CN" b="0" dirty="0"/>
              <a:t>(</a:t>
            </a:r>
            <a:r>
              <a:rPr lang="en-US" altLang="zh-CN" b="0" dirty="0" smtClean="0"/>
              <a:t>N)</a:t>
            </a:r>
            <a:r>
              <a:rPr lang="zh-CN" altLang="en-US" b="0" dirty="0"/>
              <a:t>肝胆外科病人对病房的满意度评分</a:t>
            </a:r>
            <a:r>
              <a:rPr lang="en-US" altLang="zh-CN" b="0" dirty="0"/>
              <a:t>, </a:t>
            </a:r>
            <a:r>
              <a:rPr lang="zh-CN" altLang="en-US" b="0" dirty="0"/>
              <a:t>分别是 </a:t>
            </a:r>
            <a:r>
              <a:rPr lang="en-US" altLang="zh-CN" b="0" dirty="0"/>
              <a:t>21, 33, 54, 88, 45, 64, 39, 51, 40 (</a:t>
            </a:r>
            <a:r>
              <a:rPr lang="zh-CN" altLang="en-US" b="0" dirty="0"/>
              <a:t>分别是</a:t>
            </a:r>
            <a:r>
              <a:rPr lang="en-US" altLang="zh-CN" b="0" dirty="0"/>
              <a:t>X1</a:t>
            </a:r>
            <a:r>
              <a:rPr lang="zh-CN" altLang="en-US" b="0" dirty="0"/>
              <a:t>到</a:t>
            </a:r>
            <a:r>
              <a:rPr lang="en-US" altLang="zh-CN" b="0" dirty="0" smtClean="0"/>
              <a:t>X9). </a:t>
            </a:r>
            <a:r>
              <a:rPr lang="zh-CN" altLang="en-US" b="0" dirty="0"/>
              <a:t>用这些数据估计肝胆外科病人对病房的满意度评分的标准差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1095284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1919</TotalTime>
  <Words>1311</Words>
  <Application>Microsoft Office PowerPoint</Application>
  <PresentationFormat>宽屏</PresentationFormat>
  <Paragraphs>69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DengXian</vt:lpstr>
      <vt:lpstr>SimHei</vt:lpstr>
      <vt:lpstr>宋体</vt:lpstr>
      <vt:lpstr>Franklin Gothic Book</vt:lpstr>
      <vt:lpstr>裁剪</vt:lpstr>
      <vt:lpstr>Lect.03</vt:lpstr>
      <vt:lpstr>作业题1</vt:lpstr>
      <vt:lpstr>作业题2</vt:lpstr>
      <vt:lpstr>习题 1</vt:lpstr>
      <vt:lpstr>习题 2</vt:lpstr>
      <vt:lpstr>习题 3</vt:lpstr>
      <vt:lpstr>习题 3续</vt:lpstr>
      <vt:lpstr>习题 4</vt:lpstr>
      <vt:lpstr>习题 4 续</vt:lpstr>
      <vt:lpstr>习题 5</vt:lpstr>
      <vt:lpstr>习题 6</vt:lpstr>
      <vt:lpstr>习题 7</vt:lpstr>
      <vt:lpstr>习题8</vt:lpstr>
      <vt:lpstr>习题9</vt:lpstr>
      <vt:lpstr>习题10</vt:lpstr>
      <vt:lpstr>作业题.3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统计学101</dc:title>
  <dc:creator>mac2634</dc:creator>
  <cp:lastModifiedBy>ben</cp:lastModifiedBy>
  <cp:revision>102</cp:revision>
  <dcterms:created xsi:type="dcterms:W3CDTF">2019-01-02T14:51:04Z</dcterms:created>
  <dcterms:modified xsi:type="dcterms:W3CDTF">2019-02-13T07:18:06Z</dcterms:modified>
</cp:coreProperties>
</file>