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9" r:id="rId11"/>
    <p:sldId id="267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4667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1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3581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22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0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2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7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357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02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805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2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3D%E6%B8%B8%E6%88%8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3D%E6%B8%B8%E6%88%8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二分变量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8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</a:t>
            </a:r>
            <a:r>
              <a:rPr lang="zh-CN" altLang="en-US" dirty="0" smtClean="0"/>
              <a:t>率的均值和标准差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构成率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如果一个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人的样本里，</a:t>
                </a:r>
                <a:r>
                  <a:rPr lang="en-US" altLang="zh-CN" dirty="0" smtClean="0"/>
                  <a:t>80</a:t>
                </a:r>
                <a:r>
                  <a:rPr lang="zh-CN" altLang="en-US" dirty="0" smtClean="0"/>
                  <a:t>个人服药后有效。那么对样本来说，有效率就是（</a:t>
                </a:r>
                <a:r>
                  <a:rPr lang="en-US" altLang="zh-CN" dirty="0" smtClean="0"/>
                  <a:t>80/100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0.8</a:t>
                </a:r>
              </a:p>
              <a:p>
                <a:r>
                  <a:rPr lang="zh-CN" altLang="en-US" dirty="0"/>
                  <a:t>因为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的均值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np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标准差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所以构成率的均值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CN" altLang="en-US" dirty="0" smtClean="0"/>
                  <a:t>，标准差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P=0.5</a:t>
            </a:r>
            <a:r>
              <a:rPr lang="zh-CN" altLang="en-US" dirty="0" smtClean="0"/>
              <a:t>的时候，能保证不多也不少的消灭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的生物么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5774924" cy="45631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灭霸弹一个响指，一半的生物消失</a:t>
            </a:r>
            <a:endParaRPr lang="en-US" altLang="zh-CN" dirty="0" smtClean="0"/>
          </a:p>
          <a:p>
            <a:r>
              <a:rPr lang="zh-CN" altLang="en-US" dirty="0" smtClean="0"/>
              <a:t>如果这个手套是给每一个生物一张</a:t>
            </a:r>
            <a:r>
              <a:rPr lang="zh-CN" altLang="en-US" i="1" dirty="0" smtClean="0"/>
              <a:t>彩票</a:t>
            </a:r>
            <a:r>
              <a:rPr lang="zh-CN" altLang="en-US" dirty="0" smtClean="0"/>
              <a:t>，一半的机会是消失，另一半是不消失</a:t>
            </a:r>
            <a:endParaRPr lang="en-US" altLang="zh-CN" dirty="0" smtClean="0"/>
          </a:p>
          <a:p>
            <a:r>
              <a:rPr lang="zh-CN" altLang="en-US" dirty="0" smtClean="0"/>
              <a:t>那么最后消失生物占原来生物的比值平均值是多少？方差是多少？</a:t>
            </a:r>
            <a:endParaRPr lang="zh-CN" altLang="en-US" dirty="0"/>
          </a:p>
        </p:txBody>
      </p:sp>
      <p:pic>
        <p:nvPicPr>
          <p:cNvPr id="1026" name="Picture 2" descr="æ¥çæºå¾å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387" y="2254960"/>
            <a:ext cx="45148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二项分布的正态近似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条件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随机抽样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接近</a:t>
                </a:r>
                <a:r>
                  <a:rPr lang="en-US" altLang="zh-CN" dirty="0" smtClean="0"/>
                  <a:t>0.5</a:t>
                </a:r>
                <a:r>
                  <a:rPr lang="zh-CN" altLang="en-US" dirty="0" smtClean="0"/>
                  <a:t>，或者</a:t>
                </a:r>
                <a:r>
                  <a:rPr lang="en-US" altLang="zh-CN" dirty="0" smtClean="0"/>
                  <a:t>np&gt;=10</a:t>
                </a:r>
                <a:r>
                  <a:rPr lang="zh-CN" altLang="en-US" dirty="0" smtClean="0"/>
                  <a:t>且</a:t>
                </a:r>
                <a:r>
                  <a:rPr lang="en-US" altLang="zh-CN" dirty="0" smtClean="0"/>
                  <a:t>n(1-p)&gt;=10</a:t>
                </a:r>
              </a:p>
              <a:p>
                <a:pPr lvl="1"/>
                <a:r>
                  <a:rPr lang="zh-CN" altLang="en-US" dirty="0" smtClean="0"/>
                  <a:t>样本只占总体的一小部分</a:t>
                </a:r>
                <a:endParaRPr lang="en-US" altLang="zh-CN" dirty="0" smtClean="0"/>
              </a:p>
              <a:p>
                <a:r>
                  <a:rPr lang="zh-CN" altLang="en-US" dirty="0"/>
                  <a:t>正</a:t>
                </a:r>
                <a:r>
                  <a:rPr lang="zh-CN" altLang="en-US" dirty="0" smtClean="0"/>
                  <a:t>态近似以后</a:t>
                </a:r>
                <a:r>
                  <a:rPr lang="en-US" altLang="zh-CN" dirty="0" smtClean="0"/>
                  <a:t>B(</a:t>
                </a:r>
                <a:r>
                  <a:rPr lang="en-US" altLang="zh-CN" dirty="0" err="1" smtClean="0"/>
                  <a:t>n,p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符合</a:t>
                </a:r>
                <a:r>
                  <a:rPr lang="en-US" altLang="zh-CN" dirty="0" smtClean="0"/>
                  <a:t>N(</a:t>
                </a:r>
                <a:r>
                  <a:rPr lang="en-US" altLang="zh-CN" dirty="0" err="1" smtClean="0"/>
                  <a:t>np,np</a:t>
                </a:r>
                <a:r>
                  <a:rPr lang="en-US" altLang="zh-CN" dirty="0" smtClean="0"/>
                  <a:t>(1-p))</a:t>
                </a:r>
              </a:p>
              <a:p>
                <a:r>
                  <a:rPr lang="zh-CN" altLang="en-US" dirty="0"/>
                  <a:t>构成</a:t>
                </a:r>
                <a:r>
                  <a:rPr lang="zh-CN" altLang="en-US" dirty="0" smtClean="0"/>
                  <a:t>率符合</a:t>
                </a:r>
                <a:r>
                  <a:rPr lang="en-US" altLang="zh-CN" dirty="0" smtClean="0"/>
                  <a:t>N(p,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6" t="-1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4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二项分布的假设检验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单样本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假设现在你抛硬币抛了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次，正面朝上的次数是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次。那么能否在</a:t>
            </a:r>
            <a:r>
              <a:rPr lang="en-US" altLang="zh-CN" dirty="0" smtClean="0"/>
              <a:t>p=0.05</a:t>
            </a:r>
            <a:r>
              <a:rPr lang="zh-CN" altLang="en-US" dirty="0" smtClean="0"/>
              <a:t>的假设水平上，认为硬币正面朝上的概率不是</a:t>
            </a:r>
            <a:r>
              <a:rPr lang="en-US" altLang="zh-CN" dirty="0" smtClean="0"/>
              <a:t>0.5</a:t>
            </a:r>
            <a:r>
              <a:rPr lang="zh-CN" altLang="en-US" dirty="0" smtClean="0"/>
              <a:t>呢？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344493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600" dirty="0" smtClean="0"/>
              <a:t>决定假设以及检验水平</a:t>
            </a:r>
            <a:endParaRPr lang="en-US" altLang="zh-CN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600" dirty="0" smtClean="0"/>
              <a:t>选择恰当的统计量</a:t>
            </a:r>
            <a:endParaRPr lang="en-US" altLang="zh-CN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600" dirty="0" smtClean="0"/>
              <a:t>决定判定标准</a:t>
            </a:r>
            <a:endParaRPr lang="en-US" altLang="zh-CN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600" dirty="0" smtClean="0"/>
              <a:t>计算统计量</a:t>
            </a:r>
            <a:endParaRPr lang="en-US" altLang="zh-CN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600" dirty="0" smtClean="0"/>
              <a:t>给出结论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0074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样本二项分布检验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NCHS</a:t>
            </a:r>
            <a:r>
              <a:rPr lang="zh-CN" altLang="en-US" dirty="0" smtClean="0"/>
              <a:t>报告提到</a:t>
            </a:r>
            <a:r>
              <a:rPr lang="en-US" altLang="zh-CN" dirty="0" smtClean="0"/>
              <a:t>2002</a:t>
            </a:r>
            <a:r>
              <a:rPr lang="zh-CN" altLang="en-US" dirty="0" smtClean="0"/>
              <a:t>年美国成年人吸烟的比例是</a:t>
            </a:r>
            <a:r>
              <a:rPr lang="en-US" altLang="zh-CN" dirty="0" smtClean="0"/>
              <a:t>21.1%</a:t>
            </a:r>
            <a:r>
              <a:rPr lang="zh-CN" altLang="en-US" dirty="0" smtClean="0"/>
              <a:t>，而在</a:t>
            </a:r>
            <a:r>
              <a:rPr lang="en-US" altLang="zh-CN" dirty="0" smtClean="0"/>
              <a:t>Framingham</a:t>
            </a:r>
            <a:r>
              <a:rPr lang="zh-CN" altLang="en-US" dirty="0" smtClean="0"/>
              <a:t>心脏病研究调查中，对受访者走访发现，</a:t>
            </a:r>
            <a:r>
              <a:rPr lang="en-US" altLang="zh-CN" dirty="0" smtClean="0"/>
              <a:t>3536</a:t>
            </a:r>
            <a:r>
              <a:rPr lang="zh-CN" altLang="en-US" dirty="0" smtClean="0"/>
              <a:t>被访人中，</a:t>
            </a:r>
            <a:r>
              <a:rPr lang="en-US" altLang="zh-CN" dirty="0" smtClean="0"/>
              <a:t>482</a:t>
            </a:r>
            <a:r>
              <a:rPr lang="zh-CN" altLang="en-US" dirty="0" smtClean="0"/>
              <a:t>人正在吸烟。现在我们想判断</a:t>
            </a:r>
            <a:r>
              <a:rPr lang="en-US" altLang="zh-CN" dirty="0" smtClean="0"/>
              <a:t>Framingham</a:t>
            </a:r>
            <a:r>
              <a:rPr lang="zh-CN" altLang="en-US" dirty="0" smtClean="0"/>
              <a:t>当地人群的吸烟比例是否会比全国水平低，能否通过上面的数据做出统计推断呢？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09818" y="457382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决定假设以及检验水平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选择恰当的统计量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决定判定标准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计算统计量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给出结论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47349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决定假设以及</a:t>
            </a:r>
            <a:r>
              <a:rPr lang="zh-CN" altLang="en-US" dirty="0" smtClean="0"/>
              <a:t>检验水平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H</a:t>
            </a:r>
            <a:r>
              <a:rPr lang="pt-BR" altLang="zh-CN" baseline="-25000" dirty="0"/>
              <a:t>0</a:t>
            </a:r>
            <a:r>
              <a:rPr lang="pt-BR" altLang="zh-CN" dirty="0"/>
              <a:t>: p = 0.211 H</a:t>
            </a:r>
            <a:r>
              <a:rPr lang="pt-BR" altLang="zh-CN" baseline="-25000" dirty="0"/>
              <a:t>1</a:t>
            </a:r>
            <a:r>
              <a:rPr lang="pt-BR" altLang="zh-CN" dirty="0"/>
              <a:t>: p &lt; 0.211                     α=0.05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9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选择恰当的</a:t>
            </a:r>
            <a:r>
              <a:rPr lang="zh-CN" altLang="en-US" dirty="0" smtClean="0"/>
              <a:t>统计量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>
                  <a:spcBef>
                    <a:spcPts val="1000"/>
                  </a:spcBef>
                  <a:buFont typeface="Franklin Gothic Book" panose="020B0503020102020204" pitchFamily="34" charset="0"/>
                  <a:buChar char="■"/>
                </a:pPr>
                <a:r>
                  <a:rPr lang="en-US" altLang="zh-CN" dirty="0" smtClean="0"/>
                  <a:t>P</a:t>
                </a:r>
                <a:r>
                  <a:rPr lang="zh-CN" altLang="en-US" dirty="0"/>
                  <a:t>接近</a:t>
                </a:r>
                <a:r>
                  <a:rPr lang="en-US" altLang="zh-CN" dirty="0"/>
                  <a:t>0.5</a:t>
                </a:r>
                <a:r>
                  <a:rPr lang="zh-CN" altLang="en-US" dirty="0"/>
                  <a:t>，或者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np&gt;=10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且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n(1-p)&gt;=10</a:t>
                </a:r>
              </a:p>
              <a:p>
                <a:r>
                  <a:rPr lang="zh-CN" altLang="en-US" dirty="0"/>
                  <a:t>构成</a:t>
                </a:r>
                <a:r>
                  <a:rPr lang="zh-CN" altLang="en-US" dirty="0" smtClean="0"/>
                  <a:t>率分布符合</a:t>
                </a:r>
                <a:r>
                  <a:rPr lang="en-US" altLang="zh-CN" dirty="0" smtClean="0"/>
                  <a:t>N(p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，以</a:t>
                </a:r>
                <a:r>
                  <a:rPr lang="en-US" altLang="zh-CN" dirty="0" smtClean="0"/>
                  <a:t>p0=0.211, </a:t>
                </a:r>
                <a:r>
                  <a:rPr lang="zh-CN" altLang="en-US" dirty="0" smtClean="0"/>
                  <a:t>有构成率符合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N(0.211,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0.211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0.211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dirty="0"/>
                          <m:t>3536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因此选取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值作为统计量</a:t>
                </a:r>
                <a:r>
                  <a:rPr lang="en-US" altLang="zh-CN" dirty="0" smtClean="0"/>
                  <a:t>z=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3" t="-1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6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决定判定标准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采用单侧检验，使用</a:t>
            </a:r>
            <a:r>
              <a:rPr lang="en-US" altLang="zh-CN" dirty="0" smtClean="0"/>
              <a:t>z</a:t>
            </a:r>
            <a:r>
              <a:rPr lang="zh-CN" altLang="en-US" dirty="0" smtClean="0"/>
              <a:t>统计量，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检测水平，如果</a:t>
            </a:r>
            <a:r>
              <a:rPr lang="en-US" altLang="zh-CN" dirty="0" smtClean="0"/>
              <a:t>z&lt;=-1.645</a:t>
            </a:r>
            <a:r>
              <a:rPr lang="zh-CN" altLang="en-US" dirty="0" smtClean="0"/>
              <a:t>就拒绝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，接受</a:t>
            </a:r>
            <a:r>
              <a:rPr lang="en-US" altLang="zh-CN" dirty="0" smtClean="0"/>
              <a:t>H1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9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z=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n=3536,p0=0.211,p_hat=0.136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497" y="3646502"/>
            <a:ext cx="8175664" cy="14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0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给出结论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-10.93&lt;-1.645</a:t>
            </a:r>
            <a:r>
              <a:rPr lang="zh-CN" altLang="en-US" dirty="0" smtClean="0"/>
              <a:t>，我们拒绝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，接受</a:t>
            </a:r>
            <a:r>
              <a:rPr lang="en-US" altLang="zh-CN" dirty="0" smtClean="0"/>
              <a:t>H1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0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福彩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中国福利彩票</a:t>
            </a:r>
            <a:r>
              <a:rPr lang="en-US" altLang="zh-CN" dirty="0">
                <a:hlinkClick r:id="rId2"/>
              </a:rPr>
              <a:t>3D</a:t>
            </a:r>
            <a:r>
              <a:rPr lang="zh-CN" altLang="en-US" dirty="0">
                <a:hlinkClick r:id="rId2"/>
              </a:rPr>
              <a:t>游戏</a:t>
            </a:r>
            <a:r>
              <a:rPr lang="zh-CN" altLang="en-US" dirty="0"/>
              <a:t>（以下简称</a:t>
            </a:r>
            <a:r>
              <a:rPr lang="en-US" altLang="zh-CN" dirty="0"/>
              <a:t>3D</a:t>
            </a:r>
            <a:r>
              <a:rPr lang="zh-CN" altLang="en-US" dirty="0"/>
              <a:t>），是以一个</a:t>
            </a:r>
            <a:r>
              <a:rPr lang="en-US" altLang="zh-CN" dirty="0"/>
              <a:t>3</a:t>
            </a:r>
            <a:r>
              <a:rPr lang="zh-CN" altLang="en-US" dirty="0"/>
              <a:t>位自然数为投注号码的彩票，投注者从</a:t>
            </a:r>
            <a:r>
              <a:rPr lang="en-US" altLang="zh-CN" dirty="0"/>
              <a:t>000-999</a:t>
            </a:r>
            <a:r>
              <a:rPr lang="zh-CN" altLang="en-US" dirty="0"/>
              <a:t>的数字中选择一个</a:t>
            </a:r>
            <a:r>
              <a:rPr lang="en-US" altLang="zh-CN" dirty="0"/>
              <a:t>3</a:t>
            </a:r>
            <a:r>
              <a:rPr lang="zh-CN" altLang="en-US" dirty="0"/>
              <a:t>位数进行投注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每次中奖几率是</a:t>
            </a:r>
            <a:r>
              <a:rPr lang="en-US" altLang="zh-CN" dirty="0" smtClean="0"/>
              <a:t>1/1000</a:t>
            </a:r>
          </a:p>
          <a:p>
            <a:r>
              <a:rPr lang="zh-CN" altLang="en-US" dirty="0" smtClean="0"/>
              <a:t>那么一个人投注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次，中奖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次的概率各自是多少？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64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二项分布的假设检验</a:t>
            </a:r>
            <a:r>
              <a:rPr lang="en-US" altLang="zh-CN" dirty="0"/>
              <a:t>: </a:t>
            </a:r>
            <a:r>
              <a:rPr lang="zh-CN" altLang="en-US" dirty="0"/>
              <a:t>单</a:t>
            </a:r>
            <a:r>
              <a:rPr lang="zh-CN" altLang="en-US" dirty="0" smtClean="0"/>
              <a:t>样本 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NCHS</a:t>
            </a:r>
            <a:r>
              <a:rPr lang="zh-CN" altLang="en-US" dirty="0" smtClean="0"/>
              <a:t>的报告，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17</a:t>
            </a:r>
            <a:r>
              <a:rPr lang="zh-CN" altLang="en-US" dirty="0" smtClean="0"/>
              <a:t>岁儿童中</a:t>
            </a:r>
            <a:r>
              <a:rPr lang="en-US" altLang="zh-CN" dirty="0" smtClean="0"/>
              <a:t>75%</a:t>
            </a:r>
            <a:r>
              <a:rPr lang="zh-CN" altLang="en-US" dirty="0" smtClean="0"/>
              <a:t>在去年看过牙医。一个研究者想了解在波士顿儿童看牙医的比例是否也是这样。于是他从波士顿随机抽取了</a:t>
            </a:r>
            <a:r>
              <a:rPr lang="en-US" altLang="zh-CN" dirty="0" smtClean="0"/>
              <a:t>125</a:t>
            </a:r>
            <a:r>
              <a:rPr lang="zh-CN" altLang="en-US" dirty="0" smtClean="0"/>
              <a:t>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17</a:t>
            </a:r>
            <a:r>
              <a:rPr lang="zh-CN" altLang="en-US" dirty="0" smtClean="0"/>
              <a:t>岁儿童，其中</a:t>
            </a:r>
            <a:r>
              <a:rPr lang="en-US" altLang="zh-CN" dirty="0" smtClean="0"/>
              <a:t>64</a:t>
            </a:r>
            <a:r>
              <a:rPr lang="zh-CN" altLang="en-US" dirty="0" smtClean="0"/>
              <a:t>人过去一年看过牙医。那么是否能够认为波士顿的儿童牙医就诊情况与全国的不同呢？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4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二项分布的假设检验</a:t>
            </a:r>
            <a:r>
              <a:rPr lang="en-US" altLang="zh-CN" dirty="0"/>
              <a:t>: 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939719"/>
            <a:ext cx="9601200" cy="38420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第一组样本量为</a:t>
            </a:r>
            <a:r>
              <a:rPr lang="en-US" altLang="zh-CN" dirty="0" smtClean="0"/>
              <a:t>n1</a:t>
            </a:r>
            <a:r>
              <a:rPr lang="zh-CN" altLang="en-US" dirty="0" smtClean="0"/>
              <a:t>，成功的数量是</a:t>
            </a:r>
            <a:r>
              <a:rPr lang="en-US" altLang="zh-CN" dirty="0" smtClean="0"/>
              <a:t>x1</a:t>
            </a:r>
          </a:p>
          <a:p>
            <a:r>
              <a:rPr lang="zh-CN" altLang="en-US" dirty="0"/>
              <a:t>第二</a:t>
            </a:r>
            <a:r>
              <a:rPr lang="zh-CN" altLang="en-US" dirty="0" smtClean="0"/>
              <a:t>组</a:t>
            </a:r>
            <a:r>
              <a:rPr lang="zh-CN" altLang="en-US" dirty="0"/>
              <a:t>样本量为</a:t>
            </a:r>
            <a:r>
              <a:rPr lang="en-US" altLang="zh-CN" dirty="0" smtClean="0"/>
              <a:t>n2</a:t>
            </a:r>
            <a:r>
              <a:rPr lang="zh-CN" altLang="en-US" dirty="0" smtClean="0"/>
              <a:t>，</a:t>
            </a:r>
            <a:r>
              <a:rPr lang="zh-CN" altLang="en-US" dirty="0"/>
              <a:t>成功的数量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x2</a:t>
            </a:r>
          </a:p>
          <a:p>
            <a:r>
              <a:rPr lang="zh-CN" altLang="en-US" dirty="0" smtClean="0"/>
              <a:t>当</a:t>
            </a:r>
            <a:r>
              <a:rPr lang="en-US" altLang="zh-CN" dirty="0" err="1" smtClean="0"/>
              <a:t>p_hat</a:t>
            </a:r>
            <a:r>
              <a:rPr lang="zh-CN" altLang="en-US" dirty="0" smtClean="0"/>
              <a:t>*</a:t>
            </a:r>
            <a:r>
              <a:rPr lang="en-US" altLang="zh-CN" dirty="0" smtClean="0"/>
              <a:t>n&gt;=10, (1-p_hat)*n&gt;=10</a:t>
            </a:r>
            <a:r>
              <a:rPr lang="zh-CN" altLang="en-US" dirty="0" smtClean="0"/>
              <a:t>，抽样随机，样本与总体相对很小的时候，可以作正态近似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参照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检验计算</a:t>
            </a:r>
            <a:r>
              <a:rPr lang="en-US" altLang="zh-CN" dirty="0" smtClean="0"/>
              <a:t>z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b="1" dirty="0" smtClean="0"/>
              <a:t>注：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独立样本比率比较其实更常用的是卡方检验</a:t>
            </a:r>
            <a:endParaRPr lang="en-US" altLang="zh-CN" b="1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1824567"/>
            <a:ext cx="2057400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2014372"/>
            <a:ext cx="1838325" cy="581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38" y="2038184"/>
            <a:ext cx="1190625" cy="5334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6062133" y="2319867"/>
            <a:ext cx="1701800" cy="275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flipV="1">
            <a:off x="3234267" y="2038184"/>
            <a:ext cx="2827866" cy="103883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flipV="1">
            <a:off x="4131733" y="2127084"/>
            <a:ext cx="2175934" cy="68230"/>
          </a:xfrm>
          <a:prstGeom prst="bentConnector3">
            <a:avLst>
              <a:gd name="adj1" fmla="val -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5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3522133"/>
            <a:ext cx="9601200" cy="2861733"/>
          </a:xfrm>
        </p:spPr>
        <p:txBody>
          <a:bodyPr/>
          <a:lstStyle/>
          <a:p>
            <a:r>
              <a:rPr lang="zh-CN" altLang="en-US" dirty="0" smtClean="0"/>
              <a:t>研究者从某地抽取</a:t>
            </a:r>
            <a:r>
              <a:rPr lang="en-US" altLang="zh-CN" dirty="0" smtClean="0"/>
              <a:t>3799</a:t>
            </a:r>
            <a:r>
              <a:rPr lang="zh-CN" altLang="en-US" dirty="0" smtClean="0"/>
              <a:t>人进行调查，比较是否吸烟人群的心血管疾病发病率与非吸烟人群有区别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89159"/>
              </p:ext>
            </p:extLst>
          </p:nvPr>
        </p:nvGraphicFramePr>
        <p:xfrm>
          <a:off x="2158999" y="161713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fontAlgn="t"/>
                      <a:endParaRPr lang="zh-CN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 smtClean="0">
                          <a:effectLst/>
                        </a:rPr>
                        <a:t>无心血管疾病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 smtClean="0">
                          <a:effectLst/>
                        </a:rPr>
                        <a:t>有心血管疾病史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 smtClean="0">
                          <a:effectLst/>
                        </a:rPr>
                        <a:t>总计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当前未吸烟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2,757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3,055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正在吸烟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744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总计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3,420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 smtClean="0">
                          <a:effectLst/>
                        </a:rPr>
                        <a:t>3,799</a:t>
                      </a:r>
                      <a:endParaRPr lang="en-US" altLang="zh-CN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09818" y="457382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决定假设以及检验水平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选择恰当的统计量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决定判定标准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计算统计量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给出结论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2346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决定假设以及检验水平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961314"/>
          </a:xfrm>
        </p:spPr>
        <p:txBody>
          <a:bodyPr/>
          <a:lstStyle/>
          <a:p>
            <a:r>
              <a:rPr lang="pt-BR" altLang="zh-CN" dirty="0"/>
              <a:t>H</a:t>
            </a:r>
            <a:r>
              <a:rPr lang="pt-BR" altLang="zh-CN" baseline="-25000" dirty="0"/>
              <a:t>0</a:t>
            </a:r>
            <a:r>
              <a:rPr lang="pt-BR" altLang="zh-CN" dirty="0"/>
              <a:t>: p</a:t>
            </a:r>
            <a:r>
              <a:rPr lang="pt-BR" altLang="zh-CN" baseline="-25000" dirty="0"/>
              <a:t>1</a:t>
            </a:r>
            <a:r>
              <a:rPr lang="pt-BR" altLang="zh-CN" dirty="0"/>
              <a:t> = p</a:t>
            </a:r>
            <a:r>
              <a:rPr lang="pt-BR" altLang="zh-CN" baseline="-25000" dirty="0"/>
              <a:t>2</a:t>
            </a:r>
            <a:r>
              <a:rPr lang="pt-BR" altLang="zh-CN" dirty="0"/>
              <a:t>     H</a:t>
            </a:r>
            <a:r>
              <a:rPr lang="pt-BR" altLang="zh-CN" baseline="-25000" dirty="0"/>
              <a:t>1</a:t>
            </a:r>
            <a:r>
              <a:rPr lang="pt-BR" altLang="zh-CN" dirty="0"/>
              <a:t>: p</a:t>
            </a:r>
            <a:r>
              <a:rPr lang="pt-BR" altLang="zh-CN" baseline="-25000" dirty="0"/>
              <a:t>1</a:t>
            </a:r>
            <a:r>
              <a:rPr lang="pt-BR" altLang="zh-CN" dirty="0"/>
              <a:t> ≠ p</a:t>
            </a:r>
            <a:r>
              <a:rPr lang="pt-BR" altLang="zh-CN" baseline="-25000" dirty="0"/>
              <a:t>2</a:t>
            </a:r>
            <a:r>
              <a:rPr lang="pt-BR" altLang="zh-CN" dirty="0"/>
              <a:t>                 α=0.05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8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选择恰当的统计量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首先明确这个问题是否适合做正态近似，所以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个格子里面至少都应该大于</a:t>
            </a:r>
            <a:r>
              <a:rPr lang="en-US" altLang="zh-CN" dirty="0" smtClean="0"/>
              <a:t>10</a:t>
            </a:r>
          </a:p>
          <a:p>
            <a:r>
              <a:rPr lang="zh-CN" altLang="en-US" dirty="0" smtClean="0"/>
              <a:t>所以可以作正态近似，使用</a:t>
            </a:r>
            <a:r>
              <a:rPr lang="en-US" altLang="zh-CN" dirty="0" smtClean="0"/>
              <a:t>z</a:t>
            </a:r>
            <a:r>
              <a:rPr lang="zh-CN" altLang="en-US" dirty="0" smtClean="0"/>
              <a:t>值作为统计量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33" y="3881967"/>
            <a:ext cx="2057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5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决定判定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采用双侧检验，</a:t>
            </a:r>
            <a:r>
              <a:rPr lang="en-US" altLang="zh-CN" dirty="0"/>
              <a:t>Z </a:t>
            </a:r>
            <a:r>
              <a:rPr lang="en-US" altLang="zh-CN" u="sng" dirty="0"/>
              <a:t>&lt;</a:t>
            </a:r>
            <a:r>
              <a:rPr lang="en-US" altLang="zh-CN" dirty="0"/>
              <a:t> -1.960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</a:t>
            </a:r>
            <a:r>
              <a:rPr lang="en-US" altLang="zh-CN" dirty="0"/>
              <a:t>Z </a:t>
            </a:r>
            <a:r>
              <a:rPr lang="en-US" altLang="zh-CN" u="sng" dirty="0"/>
              <a:t>&gt;</a:t>
            </a:r>
            <a:r>
              <a:rPr lang="en-US" altLang="zh-CN" dirty="0"/>
              <a:t> </a:t>
            </a:r>
            <a:r>
              <a:rPr lang="en-US" altLang="zh-CN" dirty="0" smtClean="0"/>
              <a:t>1.960</a:t>
            </a:r>
            <a:r>
              <a:rPr lang="zh-CN" altLang="en-US" dirty="0" smtClean="0"/>
              <a:t>的时候拒绝</a:t>
            </a:r>
            <a:r>
              <a:rPr lang="en-US" altLang="zh-CN" dirty="0" smtClean="0"/>
              <a:t>H0</a:t>
            </a:r>
          </a:p>
        </p:txBody>
      </p:sp>
    </p:spTree>
    <p:extLst>
      <p:ext uri="{BB962C8B-B14F-4D97-AF65-F5344CB8AC3E}">
        <p14:creationId xmlns:p14="http://schemas.microsoft.com/office/powerpoint/2010/main" val="26098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2606486"/>
            <a:ext cx="3314700" cy="523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3440642"/>
            <a:ext cx="55340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7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给出结论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dirty="0"/>
              <a:t>-1.960 &lt; 0.927 &lt; </a:t>
            </a:r>
            <a:r>
              <a:rPr lang="en-US" altLang="zh-CN" dirty="0" smtClean="0"/>
              <a:t>1.960</a:t>
            </a:r>
            <a:r>
              <a:rPr lang="zh-CN" altLang="en-US" dirty="0" smtClean="0"/>
              <a:t>所以我们不能拒绝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，现在的结果让我们无法在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的检验水平认为吸烟和非吸烟人群心血管疾病患病率存在差别。</a:t>
            </a:r>
            <a:endParaRPr lang="en-US" altLang="zh-CN" dirty="0" smtClean="0"/>
          </a:p>
          <a:p>
            <a:r>
              <a:rPr lang="zh-CN" altLang="en-US" dirty="0" smtClean="0"/>
              <a:t>吸烟确实是心血管疾病的危险因素，那为什么我们的结果会是这样的呢？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6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RCT</a:t>
            </a:r>
            <a:r>
              <a:rPr lang="zh-CN" altLang="en-US" dirty="0" smtClean="0"/>
              <a:t>实验比较了两种止痛药物的效果，病人被随机分配至新药组（</a:t>
            </a:r>
            <a:r>
              <a:rPr lang="en-US" altLang="zh-CN" dirty="0" smtClean="0"/>
              <a:t>n1=50</a:t>
            </a:r>
            <a:r>
              <a:rPr lang="zh-CN" altLang="en-US" dirty="0" smtClean="0"/>
              <a:t>）和标准治疗对照组（</a:t>
            </a:r>
            <a:r>
              <a:rPr lang="en-US" altLang="zh-CN" dirty="0" smtClean="0"/>
              <a:t>n2=50</a:t>
            </a:r>
            <a:r>
              <a:rPr lang="zh-CN" altLang="en-US" dirty="0" smtClean="0"/>
              <a:t>），患者疗效如下表所示，分析两药是否有区别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451340"/>
              </p:ext>
            </p:extLst>
          </p:nvPr>
        </p:nvGraphicFramePr>
        <p:xfrm>
          <a:off x="2015068" y="3352799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治疗组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样本量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Vas</a:t>
                      </a:r>
                      <a:r>
                        <a:rPr lang="zh-CN" altLang="en-US" dirty="0" smtClean="0"/>
                        <a:t>降低</a:t>
                      </a:r>
                      <a:r>
                        <a:rPr lang="en-US" altLang="zh-CN" dirty="0" smtClean="0"/>
                        <a:t>3+</a:t>
                      </a:r>
                      <a:r>
                        <a:rPr lang="zh-CN" altLang="en-US" dirty="0" smtClean="0"/>
                        <a:t>人数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Vas</a:t>
                      </a:r>
                      <a:r>
                        <a:rPr lang="zh-CN" altLang="en-US" dirty="0" smtClean="0"/>
                        <a:t>降低</a:t>
                      </a:r>
                      <a:r>
                        <a:rPr lang="en-US" altLang="zh-CN" dirty="0" smtClean="0"/>
                        <a:t>3+</a:t>
                      </a:r>
                      <a:r>
                        <a:rPr lang="zh-CN" altLang="en-US" dirty="0" smtClean="0"/>
                        <a:t>比例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新药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0.46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标准对照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0.22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609818" y="457382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决定假设以及检验水平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选择恰当的统计量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决定判定标准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计算统计量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给出结论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4802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置信区间与样本量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9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P=0.5</a:t>
            </a:r>
            <a:r>
              <a:rPr lang="zh-CN" altLang="en-US" dirty="0" smtClean="0"/>
              <a:t>的时候，能保证不多也不少的消灭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的生物么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5774924" cy="45631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灭霸弹一个响指，一半的生物消失</a:t>
            </a:r>
            <a:endParaRPr lang="en-US" altLang="zh-CN" dirty="0" smtClean="0"/>
          </a:p>
          <a:p>
            <a:r>
              <a:rPr lang="zh-CN" altLang="en-US" dirty="0" smtClean="0"/>
              <a:t>如果这个手套是给每一个生物一张</a:t>
            </a:r>
            <a:r>
              <a:rPr lang="zh-CN" altLang="en-US" i="1" dirty="0" smtClean="0"/>
              <a:t>彩票</a:t>
            </a:r>
            <a:r>
              <a:rPr lang="zh-CN" altLang="en-US" dirty="0" smtClean="0"/>
              <a:t>，一半的机会是消失，另一半是不消失</a:t>
            </a:r>
            <a:endParaRPr lang="en-US" altLang="zh-CN" dirty="0" smtClean="0"/>
          </a:p>
          <a:p>
            <a:r>
              <a:rPr lang="zh-CN" altLang="en-US" dirty="0" smtClean="0"/>
              <a:t>那么最后消失生物占原来生物的比值平均值是多少？方差是多少？</a:t>
            </a:r>
            <a:endParaRPr lang="zh-CN" altLang="en-US" dirty="0"/>
          </a:p>
        </p:txBody>
      </p:sp>
      <p:pic>
        <p:nvPicPr>
          <p:cNvPr id="1026" name="Picture 2" descr="æ¥çæºå¾å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387" y="2254960"/>
            <a:ext cx="45148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0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0"/>
            <a:ext cx="9118600" cy="6838951"/>
          </a:xfrm>
        </p:spPr>
      </p:pic>
    </p:spTree>
    <p:extLst>
      <p:ext uri="{BB962C8B-B14F-4D97-AF65-F5344CB8AC3E}">
        <p14:creationId xmlns:p14="http://schemas.microsoft.com/office/powerpoint/2010/main" val="42054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置信区间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zh-CN" altLang="en-US" dirty="0" smtClean="0"/>
                  <a:t>单样本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检验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配对</a:t>
                </a:r>
                <a:r>
                  <a:rPr lang="zh-CN" altLang="en-US" dirty="0" smtClean="0"/>
                  <a:t>样本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检验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独立样本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检验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2−1)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2−2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单</a:t>
                </a:r>
                <a:r>
                  <a:rPr lang="zh-CN" altLang="en-US" dirty="0" smtClean="0"/>
                  <a:t>样本二项分布检验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独立样本二项分布检验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581399" y="1700014"/>
            <a:ext cx="1185334" cy="57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43866" y="2302933"/>
            <a:ext cx="1185334" cy="571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340599" y="2874780"/>
            <a:ext cx="2302934" cy="892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21199" y="3619847"/>
            <a:ext cx="1693334" cy="782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647265" y="4433738"/>
            <a:ext cx="2878668" cy="878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样本量计算，单样本连续变量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研究员向估计</a:t>
            </a:r>
            <a:r>
              <a:rPr lang="en-US" altLang="zh-CN" dirty="0" smtClean="0"/>
              <a:t>3</a:t>
            </a:r>
            <a:r>
              <a:rPr lang="zh-CN" altLang="en-US" dirty="0" smtClean="0"/>
              <a:t>到</a:t>
            </a:r>
            <a:r>
              <a:rPr lang="en-US" altLang="zh-CN" dirty="0" smtClean="0"/>
              <a:t>5</a:t>
            </a:r>
            <a:r>
              <a:rPr lang="zh-CN" altLang="en-US" dirty="0" smtClean="0"/>
              <a:t>岁具有先心病儿童的收缩压水平，样本量应该至少有多少呢？</a:t>
            </a:r>
            <a:endParaRPr lang="en-US" altLang="zh-CN" dirty="0" smtClean="0"/>
          </a:p>
          <a:p>
            <a:r>
              <a:rPr lang="zh-CN" altLang="en-US" dirty="0" smtClean="0"/>
              <a:t>假设研究人员想让错误范围在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mmHg</a:t>
            </a:r>
            <a:r>
              <a:rPr lang="zh-CN" altLang="en-US" dirty="0" smtClean="0"/>
              <a:t>以内</a:t>
            </a:r>
            <a:endParaRPr lang="en-US" altLang="zh-CN" dirty="0" smtClean="0"/>
          </a:p>
          <a:p>
            <a:r>
              <a:rPr lang="zh-CN" altLang="en-US" dirty="0" smtClean="0"/>
              <a:t>通过文献阅读，研究人员发现既往的研究中，类似研究对象的收缩压标准差在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20mmHg</a:t>
            </a:r>
            <a:r>
              <a:rPr lang="zh-CN" altLang="en-US" dirty="0" smtClean="0"/>
              <a:t>的范围里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63" y="934774"/>
            <a:ext cx="1497542" cy="7963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120" y="4907491"/>
            <a:ext cx="2638425" cy="66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551604" y="1023678"/>
                <a:ext cx="1547860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604" y="1023678"/>
                <a:ext cx="1547860" cy="6185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49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样本量计算，单样本连续</a:t>
            </a:r>
            <a:r>
              <a:rPr lang="zh-CN" altLang="en-US" dirty="0" smtClean="0"/>
              <a:t>变量 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研究员想评估</a:t>
            </a:r>
            <a:r>
              <a:rPr lang="en-US" altLang="zh-CN" dirty="0" smtClean="0"/>
              <a:t>19</a:t>
            </a:r>
            <a:r>
              <a:rPr lang="zh-CN" altLang="en-US" dirty="0" smtClean="0"/>
              <a:t>岁及以下母亲产下的足月产婴儿体重水平。现在已知</a:t>
            </a:r>
            <a:r>
              <a:rPr lang="en-US" altLang="zh-CN" dirty="0" smtClean="0"/>
              <a:t>20</a:t>
            </a:r>
            <a:r>
              <a:rPr lang="zh-CN" altLang="en-US" dirty="0" smtClean="0"/>
              <a:t>岁及以上母亲产下的足月儿体重平均值是</a:t>
            </a:r>
            <a:r>
              <a:rPr lang="en-US" altLang="zh-CN" dirty="0" smtClean="0"/>
              <a:t>3510g</a:t>
            </a:r>
            <a:r>
              <a:rPr lang="zh-CN" altLang="en-US" dirty="0" smtClean="0"/>
              <a:t>，标准差</a:t>
            </a:r>
            <a:r>
              <a:rPr lang="en-US" altLang="zh-CN" dirty="0" smtClean="0"/>
              <a:t>385g</a:t>
            </a:r>
            <a:endParaRPr lang="en-US" altLang="zh-CN" dirty="0"/>
          </a:p>
          <a:p>
            <a:r>
              <a:rPr lang="zh-CN" altLang="en-US" dirty="0" smtClean="0"/>
              <a:t>现在研究人员希望研究误差范围在</a:t>
            </a:r>
            <a:r>
              <a:rPr lang="en-US" altLang="zh-CN" dirty="0" smtClean="0"/>
              <a:t>100g</a:t>
            </a:r>
            <a:r>
              <a:rPr lang="zh-CN" altLang="en-US" dirty="0" smtClean="0"/>
              <a:t>以内</a:t>
            </a:r>
            <a:endParaRPr lang="en-US" altLang="zh-CN" dirty="0" smtClean="0"/>
          </a:p>
          <a:p>
            <a:r>
              <a:rPr lang="zh-CN" altLang="en-US" dirty="0" smtClean="0"/>
              <a:t>那么这个研究的样本量至少要多少？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429" y="957064"/>
            <a:ext cx="1497542" cy="7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样本量计算，单样本二分类变量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77532"/>
            <a:ext cx="9601200" cy="3034953"/>
          </a:xfrm>
        </p:spPr>
        <p:txBody>
          <a:bodyPr/>
          <a:lstStyle/>
          <a:p>
            <a:r>
              <a:rPr lang="zh-CN" altLang="en-US" dirty="0" smtClean="0"/>
              <a:t>研究者想调查大学新生里面吸烟人数的比例，这个研究至少要招募多少人才能保证比例的误差范围在</a:t>
            </a:r>
            <a:r>
              <a:rPr lang="en-US" altLang="zh-CN" dirty="0" smtClean="0"/>
              <a:t>5%</a:t>
            </a:r>
            <a:r>
              <a:rPr lang="zh-CN" altLang="en-US" dirty="0" smtClean="0"/>
              <a:t>以内呢？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333" y="1312498"/>
            <a:ext cx="1600200" cy="676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364473" y="1127452"/>
                <a:ext cx="2313454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73" y="1127452"/>
                <a:ext cx="2313454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095" y="3504495"/>
            <a:ext cx="3800475" cy="581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261" y="4360127"/>
            <a:ext cx="3013075" cy="23834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88000" y="5370411"/>
            <a:ext cx="584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为什么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未知的时候，使</a:t>
            </a:r>
            <a:r>
              <a:rPr lang="en-US" altLang="zh-CN" sz="2400" dirty="0" smtClean="0"/>
              <a:t>p=0.5</a:t>
            </a:r>
            <a:r>
              <a:rPr lang="zh-CN" altLang="en-US" sz="2400" dirty="0" smtClean="0"/>
              <a:t>是最保险的？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198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样本量计算，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独立样本均值比较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108199"/>
            <a:ext cx="9601200" cy="40894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研究者想开展一个</a:t>
            </a:r>
            <a:r>
              <a:rPr lang="en-US" altLang="zh-CN" dirty="0" err="1" smtClean="0"/>
              <a:t>rct</a:t>
            </a:r>
            <a:r>
              <a:rPr lang="zh-CN" altLang="en-US" dirty="0" smtClean="0"/>
              <a:t>，研究某药物对提升</a:t>
            </a:r>
            <a:r>
              <a:rPr lang="en-US" altLang="zh-CN" dirty="0" smtClean="0"/>
              <a:t>HDL</a:t>
            </a:r>
            <a:r>
              <a:rPr lang="zh-CN" altLang="en-US" dirty="0" smtClean="0"/>
              <a:t>的效果，而对照组服用安慰剂。治疗</a:t>
            </a:r>
            <a:r>
              <a:rPr lang="en-US" altLang="zh-CN" dirty="0" smtClean="0"/>
              <a:t>12</a:t>
            </a:r>
            <a:r>
              <a:rPr lang="zh-CN" altLang="en-US" dirty="0" smtClean="0"/>
              <a:t>周以后测量患者</a:t>
            </a:r>
            <a:r>
              <a:rPr lang="en-US" altLang="zh-CN" dirty="0" smtClean="0"/>
              <a:t>HDL</a:t>
            </a:r>
            <a:r>
              <a:rPr lang="zh-CN" altLang="en-US" dirty="0" smtClean="0"/>
              <a:t>水平。从之前的研究经验来看，研究者预计会有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的失访情况。研究者预计以</a:t>
            </a:r>
            <a:r>
              <a:rPr lang="en-US" altLang="zh-CN" dirty="0" smtClean="0"/>
              <a:t>95%</a:t>
            </a:r>
            <a:r>
              <a:rPr lang="zh-CN" altLang="en-US" dirty="0" smtClean="0"/>
              <a:t>的置信区间去评估治疗效果</a:t>
            </a:r>
            <a:endParaRPr lang="en-US" altLang="zh-CN" dirty="0" smtClean="0"/>
          </a:p>
          <a:p>
            <a:r>
              <a:rPr lang="zh-CN" altLang="en-US" dirty="0" smtClean="0"/>
              <a:t>研究者希望误差范围在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个单位</a:t>
            </a:r>
            <a:endParaRPr lang="en-US" altLang="zh-CN" dirty="0" smtClean="0"/>
          </a:p>
          <a:p>
            <a:r>
              <a:rPr lang="zh-CN" altLang="en-US" dirty="0" smtClean="0"/>
              <a:t>从既往的</a:t>
            </a:r>
            <a:r>
              <a:rPr lang="en-US" altLang="zh-CN" dirty="0" smtClean="0"/>
              <a:t>Framingham</a:t>
            </a:r>
            <a:r>
              <a:rPr lang="zh-CN" altLang="en-US" dirty="0" smtClean="0"/>
              <a:t>心脏病流调中我们可以知道，</a:t>
            </a:r>
            <a:r>
              <a:rPr lang="en-US" altLang="zh-CN" dirty="0" smtClean="0"/>
              <a:t>HDL</a:t>
            </a:r>
            <a:r>
              <a:rPr lang="zh-CN" altLang="en-US" dirty="0" smtClean="0"/>
              <a:t>的人群标准差是</a:t>
            </a:r>
            <a:r>
              <a:rPr lang="en-US" altLang="zh-CN" dirty="0" smtClean="0"/>
              <a:t>17.1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856" y="1005222"/>
            <a:ext cx="1876688" cy="909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777326" y="1003995"/>
                <a:ext cx="3238130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326" y="1003995"/>
                <a:ext cx="3238130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66274" y="1003995"/>
                <a:ext cx="3611052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2−1)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274" y="1003995"/>
                <a:ext cx="3611052" cy="9106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525" y="6043442"/>
            <a:ext cx="3181350" cy="6953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516862" y="1535837"/>
            <a:ext cx="142043" cy="257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1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样本量计算，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独立样本比较 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5"/>
            <a:ext cx="9601200" cy="381458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研究者比较两种饮食方式对于儿童肥胖的影响，一种是低脂肪饮食，一种是低碳水化合物饮食。对参与者均随访</a:t>
            </a:r>
            <a:r>
              <a:rPr lang="en-US" altLang="zh-CN" dirty="0" smtClean="0"/>
              <a:t>8</a:t>
            </a:r>
            <a:r>
              <a:rPr lang="zh-CN" altLang="en-US" dirty="0" smtClean="0"/>
              <a:t>周。从既往在成人开展研究的经验来看，预期有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的失访率。研究者准备采用</a:t>
            </a:r>
            <a:r>
              <a:rPr lang="en-US" altLang="zh-CN" dirty="0" smtClean="0"/>
              <a:t>95%</a:t>
            </a:r>
            <a:r>
              <a:rPr lang="zh-CN" altLang="en-US" dirty="0" smtClean="0"/>
              <a:t>置信区间评估效果</a:t>
            </a:r>
            <a:endParaRPr lang="en-US" altLang="zh-CN" dirty="0" smtClean="0"/>
          </a:p>
          <a:p>
            <a:r>
              <a:rPr lang="zh-CN" altLang="en-US" dirty="0" smtClean="0"/>
              <a:t>误差的允许范围是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磅</a:t>
            </a:r>
            <a:endParaRPr lang="en-US" altLang="zh-CN" dirty="0" smtClean="0"/>
          </a:p>
          <a:p>
            <a:r>
              <a:rPr lang="zh-CN" altLang="en-US" dirty="0" smtClean="0"/>
              <a:t>之前在成人的研究提示，低脂肪组的标准差是</a:t>
            </a:r>
            <a:r>
              <a:rPr lang="en-US" altLang="zh-CN" dirty="0" smtClean="0"/>
              <a:t>8.5</a:t>
            </a:r>
            <a:r>
              <a:rPr lang="zh-CN" altLang="en-US" dirty="0" smtClean="0"/>
              <a:t>磅，低碳水化各物饮食组标准差是</a:t>
            </a:r>
            <a:r>
              <a:rPr lang="en-US" altLang="zh-CN" dirty="0" smtClean="0"/>
              <a:t>7.7</a:t>
            </a:r>
            <a:r>
              <a:rPr lang="zh-CN" altLang="en-US" dirty="0" smtClean="0"/>
              <a:t>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8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样本量计算，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配对样本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3352800"/>
            <a:ext cx="9601200" cy="1959686"/>
          </a:xfrm>
        </p:spPr>
        <p:txBody>
          <a:bodyPr/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是两组差的误差允许范围</a:t>
            </a:r>
            <a:endParaRPr lang="en-US" altLang="zh-CN" dirty="0" smtClean="0"/>
          </a:p>
          <a:p>
            <a:r>
              <a:rPr lang="en-US" altLang="zh-CN" dirty="0" err="1" smtClean="0"/>
              <a:t>Sigma_d</a:t>
            </a:r>
            <a:r>
              <a:rPr lang="zh-CN" altLang="en-US" dirty="0" smtClean="0"/>
              <a:t>是以前研究提示的两组差的标准差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348" y="1731086"/>
            <a:ext cx="2577703" cy="118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0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样本量计算，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独立二分类变量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328332"/>
            <a:ext cx="9601200" cy="41148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研究者想通过回顾性研究评价吸烟对于孕妇早产率的影响。正常孕周是</a:t>
            </a:r>
            <a:r>
              <a:rPr lang="en-US" altLang="zh-CN" dirty="0" smtClean="0"/>
              <a:t>40</a:t>
            </a:r>
            <a:r>
              <a:rPr lang="zh-CN" altLang="en-US" dirty="0" smtClean="0"/>
              <a:t>周，</a:t>
            </a:r>
            <a:r>
              <a:rPr lang="en-US" altLang="zh-CN" dirty="0" smtClean="0"/>
              <a:t>37</a:t>
            </a:r>
            <a:r>
              <a:rPr lang="zh-CN" altLang="en-US" dirty="0" smtClean="0"/>
              <a:t>周以前分娩则为早产。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年全国普查的结果提示全美国每年约有</a:t>
            </a:r>
            <a:r>
              <a:rPr lang="en-US" altLang="zh-CN" dirty="0" smtClean="0"/>
              <a:t>12%</a:t>
            </a:r>
            <a:r>
              <a:rPr lang="zh-CN" altLang="en-US" dirty="0" smtClean="0"/>
              <a:t>新生儿为早产儿。</a:t>
            </a:r>
            <a:endParaRPr lang="en-US" altLang="zh-CN" dirty="0" smtClean="0"/>
          </a:p>
          <a:p>
            <a:r>
              <a:rPr lang="zh-CN" altLang="en-US" dirty="0" smtClean="0"/>
              <a:t>研究者如果希望让误差在</a:t>
            </a:r>
            <a:r>
              <a:rPr lang="en-US" altLang="zh-CN" dirty="0" smtClean="0"/>
              <a:t>4%</a:t>
            </a:r>
            <a:r>
              <a:rPr lang="zh-CN" altLang="en-US" dirty="0" smtClean="0"/>
              <a:t>以内，需要保证多少的样本量？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研究者是否需要考虑失访率？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842" y="1423789"/>
            <a:ext cx="3295650" cy="55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813582" y="1241586"/>
                <a:ext cx="4436279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2±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2(1−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582" y="1241586"/>
                <a:ext cx="4436279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071" y="4651753"/>
            <a:ext cx="70961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7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什么是二分变量（</a:t>
            </a:r>
            <a:r>
              <a:rPr lang="en-US" altLang="zh-CN" dirty="0" smtClean="0"/>
              <a:t>binomial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如果一个事件可以划分成完全对立的两种情况（中奖，不中奖；有症状，没有症状；大于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分，不大于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分），两种情况的概率加起来是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每次重复，两种情况的概率不变</a:t>
            </a:r>
            <a:endParaRPr lang="en-US" altLang="zh-CN" dirty="0" smtClean="0"/>
          </a:p>
          <a:p>
            <a:r>
              <a:rPr lang="zh-CN" altLang="en-US" dirty="0"/>
              <a:t>各</a:t>
            </a:r>
            <a:r>
              <a:rPr lang="zh-CN" altLang="en-US" dirty="0" smtClean="0"/>
              <a:t>次重复彼此独立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066" y="2997919"/>
            <a:ext cx="3760736" cy="19978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79" y="4403324"/>
            <a:ext cx="3437184" cy="229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重复试验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次，其中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次成功的概率是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服从二项分布</a:t>
                </a:r>
                <a:r>
                  <a:rPr lang="en-US" altLang="zh-CN" dirty="0"/>
                  <a:t>B(</a:t>
                </a:r>
                <a:r>
                  <a:rPr lang="en-US" altLang="zh-CN" dirty="0" err="1"/>
                  <a:t>n,p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3" t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0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福彩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中国福利彩票</a:t>
            </a:r>
            <a:r>
              <a:rPr lang="en-US" altLang="zh-CN" dirty="0">
                <a:hlinkClick r:id="rId2"/>
              </a:rPr>
              <a:t>3D</a:t>
            </a:r>
            <a:r>
              <a:rPr lang="zh-CN" altLang="en-US" dirty="0">
                <a:hlinkClick r:id="rId2"/>
              </a:rPr>
              <a:t>游戏</a:t>
            </a:r>
            <a:r>
              <a:rPr lang="zh-CN" altLang="en-US" dirty="0"/>
              <a:t>（以下简称</a:t>
            </a:r>
            <a:r>
              <a:rPr lang="en-US" altLang="zh-CN" dirty="0"/>
              <a:t>3D</a:t>
            </a:r>
            <a:r>
              <a:rPr lang="zh-CN" altLang="en-US" dirty="0"/>
              <a:t>），是以一个</a:t>
            </a:r>
            <a:r>
              <a:rPr lang="en-US" altLang="zh-CN" dirty="0"/>
              <a:t>3</a:t>
            </a:r>
            <a:r>
              <a:rPr lang="zh-CN" altLang="en-US" dirty="0"/>
              <a:t>位自然数为投注号码的彩票，投注者从</a:t>
            </a:r>
            <a:r>
              <a:rPr lang="en-US" altLang="zh-CN" dirty="0"/>
              <a:t>000-999</a:t>
            </a:r>
            <a:r>
              <a:rPr lang="zh-CN" altLang="en-US" dirty="0"/>
              <a:t>的数字中选择一个</a:t>
            </a:r>
            <a:r>
              <a:rPr lang="en-US" altLang="zh-CN" dirty="0"/>
              <a:t>3</a:t>
            </a:r>
            <a:r>
              <a:rPr lang="zh-CN" altLang="en-US" dirty="0"/>
              <a:t>位数进行投注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每次中奖几率是</a:t>
            </a:r>
            <a:r>
              <a:rPr lang="en-US" altLang="zh-CN" dirty="0" smtClean="0"/>
              <a:t>1/1000(p)</a:t>
            </a:r>
          </a:p>
          <a:p>
            <a:r>
              <a:rPr lang="zh-CN" altLang="en-US" dirty="0" smtClean="0"/>
              <a:t>那么一个人投注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，中奖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en-US" altLang="zh-CN" dirty="0" smtClean="0"/>
              <a:t>(x)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(x)</a:t>
            </a:r>
            <a:r>
              <a:rPr lang="zh-CN" altLang="en-US" dirty="0" smtClean="0"/>
              <a:t>的概率各自是多少？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17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药物有效率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如果某一个药物可以让</a:t>
            </a:r>
            <a:r>
              <a:rPr lang="en-US" altLang="zh-CN" dirty="0" smtClean="0"/>
              <a:t>80%</a:t>
            </a:r>
            <a:r>
              <a:rPr lang="zh-CN" altLang="en-US" dirty="0" smtClean="0"/>
              <a:t>有过敏症状的成年人症状缓解，那么现在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位有过敏症状的成年人用药以后：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刚好有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个人症状缓解的概率是多少？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没有人出现症状缓解的概率是多少？</a:t>
            </a:r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个及以上的人出现症状缓解的概率是多少？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一半的人没有出现症状缓解的概率是多少？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475608" y="5593297"/>
            <a:ext cx="57806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/>
              <a:t>=BINOMDIST(</a:t>
            </a:r>
            <a:r>
              <a:rPr lang="en-US" altLang="zh-CN" sz="4000" dirty="0" err="1" smtClean="0"/>
              <a:t>x,n,p,FALSE</a:t>
            </a:r>
            <a:r>
              <a:rPr lang="en-US" altLang="zh-CN" sz="4000" dirty="0" smtClean="0"/>
              <a:t>)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8558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心肌梗死患者的生存几率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抑制心肌梗死致死的概率是</a:t>
            </a:r>
            <a:r>
              <a:rPr lang="en-US" altLang="zh-CN" dirty="0" smtClean="0"/>
              <a:t>4%</a:t>
            </a:r>
            <a:r>
              <a:rPr lang="zh-CN" altLang="en-US" dirty="0" smtClean="0"/>
              <a:t>，现在我们医院有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名患者诊断为心肌梗死，全部救回来的可能性是多少？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458" y="3248348"/>
            <a:ext cx="8953210" cy="174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二项分布的均值和标准差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如果一个药物的有效率是</a:t>
                </a:r>
                <a:r>
                  <a:rPr lang="en-US" altLang="zh-CN" dirty="0" smtClean="0"/>
                  <a:t>0.8</a:t>
                </a:r>
                <a:r>
                  <a:rPr lang="zh-CN" altLang="en-US" dirty="0" smtClean="0"/>
                  <a:t>，那么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个病人里，平均有多少人是有效的？标准差是多少？这个人数服从二项分布</a:t>
                </a:r>
                <a:r>
                  <a:rPr lang="en-US" altLang="zh-CN" dirty="0" smtClean="0"/>
                  <a:t>B(100,0.8)</a:t>
                </a:r>
                <a:endParaRPr lang="en-US" altLang="zh-CN" dirty="0"/>
              </a:p>
              <a:p>
                <a:r>
                  <a:rPr lang="zh-CN" altLang="en-US" dirty="0" smtClean="0"/>
                  <a:t>均值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标准差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3" t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0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3FB83AD-72ED-4095-8A75-CE80265C6444}" vid="{5FF59B39-350D-4B26-9DF1-FCDAB0AC9F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360</TotalTime>
  <Words>1730</Words>
  <Application>Microsoft Office PowerPoint</Application>
  <PresentationFormat>宽屏</PresentationFormat>
  <Paragraphs>174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1" baseType="lpstr">
      <vt:lpstr>Cambria Math</vt:lpstr>
      <vt:lpstr>Franklin Gothic Book</vt:lpstr>
      <vt:lpstr>主题1</vt:lpstr>
      <vt:lpstr>二分变量</vt:lpstr>
      <vt:lpstr>3d福彩</vt:lpstr>
      <vt:lpstr>P=0.5的时候，能保证不多也不少的消灭50%的生物么</vt:lpstr>
      <vt:lpstr>什么是二分变量（binomial）</vt:lpstr>
      <vt:lpstr>二项分布</vt:lpstr>
      <vt:lpstr>3d福彩</vt:lpstr>
      <vt:lpstr>药物有效率</vt:lpstr>
      <vt:lpstr>心肌梗死患者的生存几率</vt:lpstr>
      <vt:lpstr>二项分布的均值和标准差</vt:lpstr>
      <vt:lpstr>构成率的均值和标准差</vt:lpstr>
      <vt:lpstr>P=0.5的时候，能保证不多也不少的消灭50%的生物么</vt:lpstr>
      <vt:lpstr>二项分布的正态近似</vt:lpstr>
      <vt:lpstr>二项分布的假设检验: 单样本</vt:lpstr>
      <vt:lpstr>单样本二项分布检验</vt:lpstr>
      <vt:lpstr>决定假设以及检验水平</vt:lpstr>
      <vt:lpstr>选择恰当的统计量</vt:lpstr>
      <vt:lpstr>决定判定标准 </vt:lpstr>
      <vt:lpstr>计算统计量</vt:lpstr>
      <vt:lpstr>给出结论 </vt:lpstr>
      <vt:lpstr>二项分布的假设检验: 单样本 练习题</vt:lpstr>
      <vt:lpstr>二项分布的假设检验: 2独立样本</vt:lpstr>
      <vt:lpstr>练习题</vt:lpstr>
      <vt:lpstr>决定假设以及检验水平 </vt:lpstr>
      <vt:lpstr>选择恰当的统计量 </vt:lpstr>
      <vt:lpstr>决定判定标准</vt:lpstr>
      <vt:lpstr>计算统计量</vt:lpstr>
      <vt:lpstr>给出结论</vt:lpstr>
      <vt:lpstr>练习题</vt:lpstr>
      <vt:lpstr>置信区间与样本量</vt:lpstr>
      <vt:lpstr>PowerPoint 演示文稿</vt:lpstr>
      <vt:lpstr>置信区间</vt:lpstr>
      <vt:lpstr>样本量计算，单样本连续变量</vt:lpstr>
      <vt:lpstr>样本量计算，单样本连续变量 练习</vt:lpstr>
      <vt:lpstr>样本量计算，单样本二分类变量</vt:lpstr>
      <vt:lpstr>样本量计算，2独立样本均值比较</vt:lpstr>
      <vt:lpstr>样本量计算，2独立样本比较 练习</vt:lpstr>
      <vt:lpstr>样本量计算，2配对样本</vt:lpstr>
      <vt:lpstr>样本量计算，2独立二分类变量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</dc:creator>
  <cp:lastModifiedBy>ben</cp:lastModifiedBy>
  <cp:revision>66</cp:revision>
  <dcterms:created xsi:type="dcterms:W3CDTF">2019-03-14T05:19:24Z</dcterms:created>
  <dcterms:modified xsi:type="dcterms:W3CDTF">2019-03-27T07:16:53Z</dcterms:modified>
</cp:coreProperties>
</file>