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22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667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2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5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0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0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Lect.7 </a:t>
            </a:r>
            <a:r>
              <a:rPr lang="zh-CN" altLang="en-US" smtClean="0"/>
              <a:t>卡方</a:t>
            </a:r>
            <a:r>
              <a:rPr lang="zh-CN" altLang="en-US" dirty="0" smtClean="0"/>
              <a:t>检验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8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选择统计量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mr-IN" dirty="0"/>
              <a:t>使用卡方值作为统</a:t>
            </a:r>
            <a:r>
              <a:rPr lang="zh-CN" altLang="mr-IN" dirty="0" smtClean="0"/>
              <a:t>计量</a:t>
            </a:r>
            <a:r>
              <a:rPr lang="mr-IN" altLang="zh-CN" dirty="0" smtClean="0"/>
              <a:t>, </a:t>
            </a:r>
            <a:r>
              <a:rPr lang="zh-CN" altLang="mr-IN" dirty="0"/>
              <a:t>首先要确定符合以下的条件</a:t>
            </a:r>
            <a:r>
              <a:rPr lang="mr-IN" altLang="zh-CN" dirty="0" smtClean="0"/>
              <a:t>:</a:t>
            </a:r>
            <a:endParaRPr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但是首先需要符合以下条件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2594787"/>
            <a:ext cx="201930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50" y="4562508"/>
            <a:ext cx="6007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选择统计量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5126914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总样本量大于等于</a:t>
            </a:r>
            <a:r>
              <a:rPr kumimoji="1" lang="en-US" altLang="zh-CN" dirty="0" smtClean="0"/>
              <a:t>40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min(p_10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n,p_20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n,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p_k0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n)</a:t>
            </a:r>
            <a:r>
              <a:rPr kumimoji="1" lang="zh-CN" altLang="en-US" dirty="0" smtClean="0"/>
              <a:t>大于等于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的时候可以使用普通卡方公式计算</a:t>
            </a:r>
            <a:endParaRPr kumimoji="1" lang="en-US" altLang="zh-CN" dirty="0" smtClean="0"/>
          </a:p>
          <a:p>
            <a:r>
              <a:rPr kumimoji="1" lang="zh-CN" altLang="en-US" dirty="0"/>
              <a:t>总样本量大于等于</a:t>
            </a:r>
            <a:r>
              <a:rPr kumimoji="1" lang="en-US" altLang="zh-CN" dirty="0"/>
              <a:t>40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min(p_10</a:t>
            </a:r>
            <a:r>
              <a:rPr kumimoji="1" lang="zh-CN" altLang="en-US" dirty="0"/>
              <a:t>*</a:t>
            </a:r>
            <a:r>
              <a:rPr kumimoji="1" lang="en-US" altLang="zh-CN" dirty="0"/>
              <a:t>n,p_20</a:t>
            </a:r>
            <a:r>
              <a:rPr kumimoji="1" lang="zh-CN" altLang="en-US" dirty="0"/>
              <a:t>*</a:t>
            </a:r>
            <a:r>
              <a:rPr kumimoji="1" lang="en-US" altLang="zh-CN" dirty="0"/>
              <a:t>n,</a:t>
            </a:r>
            <a:r>
              <a:rPr kumimoji="1" lang="mr-IN" altLang="zh-CN" dirty="0"/>
              <a:t>…</a:t>
            </a:r>
            <a:r>
              <a:rPr kumimoji="1" lang="en-US" altLang="zh-CN" dirty="0"/>
              <a:t>p_k0</a:t>
            </a:r>
            <a:r>
              <a:rPr kumimoji="1" lang="zh-CN" altLang="en-US" dirty="0"/>
              <a:t>*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）小于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，大于等于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时候可以</a:t>
            </a:r>
            <a:r>
              <a:rPr kumimoji="1" lang="zh-CN" altLang="en-US" dirty="0" smtClean="0"/>
              <a:t>使用连续性校正的卡</a:t>
            </a:r>
            <a:r>
              <a:rPr kumimoji="1" lang="zh-CN" altLang="en-US" dirty="0"/>
              <a:t>方公式</a:t>
            </a:r>
            <a:r>
              <a:rPr kumimoji="1" lang="zh-CN" altLang="en-US" dirty="0" smtClean="0"/>
              <a:t>计算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zh-CN" altLang="fr-FR" dirty="0"/>
              <a:t>如果</a:t>
            </a:r>
            <a:r>
              <a:rPr lang="fr-FR" altLang="zh-CN" dirty="0"/>
              <a:t>n</a:t>
            </a:r>
            <a:r>
              <a:rPr lang="zh-CN" altLang="fr-FR" dirty="0"/>
              <a:t>小于</a:t>
            </a:r>
            <a:r>
              <a:rPr lang="fr-FR" altLang="zh-CN" dirty="0"/>
              <a:t>40,</a:t>
            </a:r>
            <a:r>
              <a:rPr lang="zh-CN" altLang="fr-FR" dirty="0" smtClean="0"/>
              <a:t>或者</a:t>
            </a:r>
            <a:r>
              <a:rPr kumimoji="1" lang="en-US" altLang="zh-CN" dirty="0"/>
              <a:t>min(p_10</a:t>
            </a:r>
            <a:r>
              <a:rPr kumimoji="1" lang="zh-CN" altLang="en-US" dirty="0"/>
              <a:t>*</a:t>
            </a:r>
            <a:r>
              <a:rPr kumimoji="1" lang="en-US" altLang="zh-CN" dirty="0"/>
              <a:t>n,p_20</a:t>
            </a:r>
            <a:r>
              <a:rPr kumimoji="1" lang="zh-CN" altLang="en-US" dirty="0"/>
              <a:t>*</a:t>
            </a:r>
            <a:r>
              <a:rPr kumimoji="1" lang="en-US" altLang="zh-CN" dirty="0"/>
              <a:t>n,</a:t>
            </a:r>
            <a:r>
              <a:rPr kumimoji="1" lang="mr-IN" altLang="zh-CN" dirty="0"/>
              <a:t>…</a:t>
            </a:r>
            <a:r>
              <a:rPr kumimoji="1" lang="en-US" altLang="zh-CN" dirty="0"/>
              <a:t>p_k0</a:t>
            </a:r>
            <a:r>
              <a:rPr kumimoji="1" lang="zh-CN" altLang="en-US" dirty="0"/>
              <a:t>*</a:t>
            </a:r>
            <a:r>
              <a:rPr kumimoji="1" lang="en-US" altLang="zh-CN" dirty="0"/>
              <a:t>n</a:t>
            </a:r>
            <a:r>
              <a:rPr kumimoji="1" lang="zh-CN" altLang="en-US" dirty="0"/>
              <a:t>）</a:t>
            </a:r>
            <a:r>
              <a:rPr lang="zh-CN" altLang="fr-FR" dirty="0" smtClean="0"/>
              <a:t>小于</a:t>
            </a:r>
            <a:r>
              <a:rPr lang="fr-FR" altLang="zh-CN" dirty="0"/>
              <a:t>1</a:t>
            </a:r>
            <a:r>
              <a:rPr lang="zh-CN" altLang="fr-FR" dirty="0"/>
              <a:t>的时候不宜计算卡方值</a:t>
            </a:r>
            <a:r>
              <a:rPr lang="fr-FR" altLang="zh-CN" dirty="0"/>
              <a:t>, </a:t>
            </a:r>
            <a:r>
              <a:rPr lang="zh-CN" altLang="fr-FR" dirty="0"/>
              <a:t>而是采用</a:t>
            </a:r>
            <a:r>
              <a:rPr lang="fr-FR" altLang="zh-CN" dirty="0"/>
              <a:t>Fisher</a:t>
            </a:r>
            <a:r>
              <a:rPr lang="zh-CN" altLang="fr-FR" dirty="0"/>
              <a:t>确切概率法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810" y="3998498"/>
            <a:ext cx="2919730" cy="8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8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确定判定标准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这个例子里</a:t>
            </a:r>
            <a:r>
              <a:rPr lang="en-US" altLang="zh-CN" dirty="0"/>
              <a:t>, </a:t>
            </a:r>
            <a:r>
              <a:rPr lang="zh-CN" altLang="en-US" dirty="0"/>
              <a:t>自由度</a:t>
            </a:r>
            <a:r>
              <a:rPr lang="en-US" altLang="zh-CN" dirty="0" err="1"/>
              <a:t>d.f.</a:t>
            </a:r>
            <a:r>
              <a:rPr lang="en-US" altLang="zh-CN" dirty="0"/>
              <a:t>=k-1, (k</a:t>
            </a:r>
            <a:r>
              <a:rPr lang="zh-CN" altLang="en-US" dirty="0"/>
              <a:t>是组数</a:t>
            </a:r>
            <a:r>
              <a:rPr lang="en-US" altLang="zh-CN" dirty="0"/>
              <a:t>). </a:t>
            </a:r>
            <a:r>
              <a:rPr lang="zh-CN" altLang="en-US" dirty="0"/>
              <a:t>本例自由度是</a:t>
            </a:r>
            <a:r>
              <a:rPr lang="en-US" altLang="zh-CN" dirty="0"/>
              <a:t>2, </a:t>
            </a:r>
            <a:r>
              <a:rPr lang="zh-CN" altLang="en-US" dirty="0"/>
              <a:t>查找自由度是</a:t>
            </a:r>
            <a:r>
              <a:rPr lang="en-US" altLang="zh-CN" dirty="0"/>
              <a:t>2, </a:t>
            </a:r>
            <a:r>
              <a:rPr lang="zh-CN" altLang="en-US" dirty="0"/>
              <a:t>检验水平是</a:t>
            </a:r>
            <a:r>
              <a:rPr lang="en-US" altLang="zh-CN" dirty="0"/>
              <a:t>0.05</a:t>
            </a:r>
            <a:r>
              <a:rPr lang="zh-CN" altLang="en-US" dirty="0"/>
              <a:t>的卡方临界值</a:t>
            </a:r>
            <a:r>
              <a:rPr lang="en-US" altLang="zh-CN" dirty="0"/>
              <a:t>, </a:t>
            </a:r>
            <a:r>
              <a:rPr lang="zh-CN" altLang="en-US" dirty="0"/>
              <a:t>得到</a:t>
            </a:r>
            <a:r>
              <a:rPr lang="en-US" altLang="zh-CN" dirty="0"/>
              <a:t>5.99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75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计算统计量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4012267"/>
            <a:ext cx="9601200" cy="1144523"/>
          </a:xfrm>
        </p:spPr>
        <p:txBody>
          <a:bodyPr/>
          <a:lstStyle/>
          <a:p>
            <a:r>
              <a:rPr kumimoji="1" lang="zh-CN" altLang="en-US" dirty="0" smtClean="0"/>
              <a:t>计算可得卡方值为</a:t>
            </a:r>
            <a:r>
              <a:rPr kumimoji="1" lang="en-US" altLang="zh-CN" dirty="0" smtClean="0"/>
              <a:t>8.46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77226"/>
              </p:ext>
            </p:extLst>
          </p:nvPr>
        </p:nvGraphicFramePr>
        <p:xfrm>
          <a:off x="1371600" y="2284103"/>
          <a:ext cx="9601200" cy="1470660"/>
        </p:xfrm>
        <a:graphic>
          <a:graphicData uri="http://schemas.openxmlformats.org/drawingml/2006/table">
            <a:tbl>
              <a:tblPr/>
              <a:tblGrid>
                <a:gridCol w="1920240"/>
                <a:gridCol w="1920240"/>
                <a:gridCol w="1920240"/>
                <a:gridCol w="1920240"/>
                <a:gridCol w="192024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>
                          <a:effectLst/>
                        </a:rPr>
                        <a:t>分组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0B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>
                          <a:effectLst/>
                        </a:rPr>
                        <a:t>无规律锻炼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B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>
                          <a:effectLst/>
                        </a:rPr>
                        <a:t>偶尔锻炼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A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>
                          <a:effectLst/>
                        </a:rPr>
                        <a:t>规律锻炼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D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>
                          <a:effectLst/>
                        </a:rPr>
                        <a:t>总数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08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800">
                          <a:effectLst/>
                        </a:rPr>
                        <a:t>观察频数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9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800">
                          <a:effectLst/>
                        </a:rPr>
                        <a:t>255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800" dirty="0">
                          <a:effectLst/>
                        </a:rPr>
                        <a:t>125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BA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effectLst/>
                        </a:rPr>
                        <a:t>90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5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effectLst/>
                        </a:rPr>
                        <a:t>470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0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effectLst/>
                        </a:rPr>
                        <a:t>期望频数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019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19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2800">
                          <a:effectLst/>
                        </a:rPr>
                        <a:t>470x0.6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2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2800">
                          <a:effectLst/>
                        </a:rPr>
                        <a:t>470x0.25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BA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BA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2800">
                          <a:effectLst/>
                        </a:rPr>
                        <a:t>470x0.15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55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5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effectLst/>
                        </a:rPr>
                        <a:t>470</a:t>
                      </a:r>
                    </a:p>
                  </a:txBody>
                  <a:tcPr marL="63500" marR="6350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00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0F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81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8.46</a:t>
            </a:r>
            <a:r>
              <a:rPr lang="zh-CN" altLang="en-US" dirty="0"/>
              <a:t>大于</a:t>
            </a:r>
            <a:r>
              <a:rPr lang="en-US" altLang="zh-CN" dirty="0"/>
              <a:t>5.99, </a:t>
            </a:r>
            <a:r>
              <a:rPr lang="zh-CN" altLang="en-US" dirty="0"/>
              <a:t>在</a:t>
            </a:r>
            <a:r>
              <a:rPr lang="en-US" altLang="zh-CN" dirty="0"/>
              <a:t>0.05</a:t>
            </a:r>
            <a:r>
              <a:rPr lang="zh-CN" altLang="en-US" dirty="0"/>
              <a:t>检测水平上可以拒绝零假设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96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例题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根据国家健康统计中心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年关于美国人群体重分布的数据（根据</a:t>
            </a:r>
            <a:r>
              <a:rPr lang="en-US" altLang="zh-CN" dirty="0" smtClean="0"/>
              <a:t>BMI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BMI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18.5</a:t>
            </a:r>
            <a:r>
              <a:rPr lang="zh-CN" altLang="en-US" dirty="0" smtClean="0"/>
              <a:t>为过轻，</a:t>
            </a:r>
            <a:r>
              <a:rPr lang="en-US" altLang="zh-CN" dirty="0" smtClean="0"/>
              <a:t>18.5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24.9</a:t>
            </a:r>
            <a:r>
              <a:rPr lang="zh-CN" altLang="en-US" dirty="0" smtClean="0"/>
              <a:t>之间为标准，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29.9</a:t>
            </a:r>
            <a:r>
              <a:rPr lang="zh-CN" altLang="en-US" dirty="0" smtClean="0"/>
              <a:t>为超重，</a:t>
            </a:r>
            <a:r>
              <a:rPr lang="en-US" altLang="zh-CN" dirty="0" smtClean="0"/>
              <a:t>30</a:t>
            </a:r>
            <a:r>
              <a:rPr lang="zh-CN" altLang="en-US" dirty="0" smtClean="0"/>
              <a:t>以上为肥胖）</a:t>
            </a:r>
            <a:endParaRPr lang="en-US" altLang="zh-CN" dirty="0" smtClean="0"/>
          </a:p>
          <a:p>
            <a:r>
              <a:rPr lang="en-US" altLang="zh-CN" dirty="0" smtClean="0"/>
              <a:t>2002</a:t>
            </a:r>
            <a:r>
              <a:rPr lang="zh-CN" altLang="en-US" dirty="0" smtClean="0"/>
              <a:t>年的体重分布情况是： </a:t>
            </a:r>
            <a:r>
              <a:rPr lang="en-US" altLang="zh-CN" dirty="0" smtClean="0"/>
              <a:t>2</a:t>
            </a:r>
            <a:r>
              <a:rPr lang="en-US" altLang="zh-CN" dirty="0"/>
              <a:t>% </a:t>
            </a:r>
            <a:r>
              <a:rPr lang="zh-CN" altLang="en-US" dirty="0" smtClean="0"/>
              <a:t>过轻</a:t>
            </a:r>
            <a:r>
              <a:rPr lang="en-US" altLang="zh-CN" dirty="0" smtClean="0"/>
              <a:t>, </a:t>
            </a:r>
            <a:r>
              <a:rPr lang="en-US" altLang="zh-CN" dirty="0"/>
              <a:t>39% </a:t>
            </a:r>
            <a:r>
              <a:rPr lang="zh-CN" altLang="en-US" dirty="0" smtClean="0"/>
              <a:t>正常体重</a:t>
            </a:r>
            <a:r>
              <a:rPr lang="en-US" altLang="zh-CN" dirty="0" smtClean="0"/>
              <a:t>, </a:t>
            </a:r>
            <a:r>
              <a:rPr lang="en-US" altLang="zh-CN" dirty="0"/>
              <a:t>36% </a:t>
            </a:r>
            <a:r>
              <a:rPr lang="zh-CN" altLang="en-US" dirty="0" smtClean="0"/>
              <a:t>超重</a:t>
            </a:r>
            <a:r>
              <a:rPr lang="en-US" altLang="zh-CN" dirty="0" smtClean="0"/>
              <a:t>, 23</a:t>
            </a:r>
            <a:r>
              <a:rPr lang="en-US" altLang="zh-CN" dirty="0"/>
              <a:t>% </a:t>
            </a:r>
            <a:r>
              <a:rPr lang="zh-CN" altLang="en-US" dirty="0" smtClean="0"/>
              <a:t>超重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研究者想了解某地居民体重分布情况是否和全国情况不同，调查了</a:t>
            </a:r>
            <a:r>
              <a:rPr lang="en-US" altLang="zh-CN" dirty="0" smtClean="0"/>
              <a:t> </a:t>
            </a:r>
            <a:r>
              <a:rPr lang="en-US" altLang="zh-CN" dirty="0"/>
              <a:t>n=3,326 </a:t>
            </a:r>
            <a:r>
              <a:rPr lang="zh-CN" altLang="en-US" dirty="0" smtClean="0"/>
              <a:t>居民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11254"/>
              </p:ext>
            </p:extLst>
          </p:nvPr>
        </p:nvGraphicFramePr>
        <p:xfrm>
          <a:off x="2240544" y="5379558"/>
          <a:ext cx="8161020" cy="1158240"/>
        </p:xfrm>
        <a:graphic>
          <a:graphicData uri="http://schemas.openxmlformats.org/drawingml/2006/table">
            <a:tbl>
              <a:tblPr/>
              <a:tblGrid>
                <a:gridCol w="1360170"/>
                <a:gridCol w="1360170"/>
                <a:gridCol w="1360170"/>
                <a:gridCol w="1360170"/>
                <a:gridCol w="1360170"/>
                <a:gridCol w="1360170"/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zh-CN" altLang="en-US" sz="32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3200" dirty="0" smtClean="0">
                          <a:effectLst/>
                        </a:rPr>
                        <a:t>过轻</a:t>
                      </a:r>
                      <a:endParaRPr lang="en-US" sz="32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3200" b="1" dirty="0" smtClean="0">
                          <a:effectLst/>
                        </a:rPr>
                        <a:t>正常</a:t>
                      </a:r>
                      <a:endParaRPr lang="en-US" sz="32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3200" b="1" dirty="0" smtClean="0">
                          <a:effectLst/>
                        </a:rPr>
                        <a:t>超重</a:t>
                      </a:r>
                      <a:endParaRPr lang="en-US" sz="32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3200" b="1" dirty="0" smtClean="0">
                          <a:effectLst/>
                        </a:rPr>
                        <a:t>肥胖</a:t>
                      </a:r>
                      <a:endParaRPr lang="is-IS" sz="32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3200" b="1" dirty="0" smtClean="0">
                          <a:effectLst/>
                        </a:rPr>
                        <a:t>综述</a:t>
                      </a:r>
                      <a:endParaRPr lang="en-US" sz="32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3200" b="1" dirty="0" smtClean="0">
                          <a:effectLst/>
                        </a:rPr>
                        <a:t>n</a:t>
                      </a:r>
                      <a:endParaRPr lang="en-US" sz="32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3200">
                          <a:effectLst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3200">
                          <a:effectLst/>
                        </a:rPr>
                        <a:t>932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3200">
                          <a:effectLst/>
                        </a:rPr>
                        <a:t>1374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3200">
                          <a:effectLst/>
                        </a:rPr>
                        <a:t>1000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3200" dirty="0">
                          <a:effectLst/>
                        </a:rPr>
                        <a:t>3326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04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例题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45421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国家健康统计中心在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年做的调查提示</a:t>
            </a:r>
            <a:r>
              <a:rPr lang="en-US" altLang="zh-CN" dirty="0" smtClean="0"/>
              <a:t>, 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17</a:t>
            </a:r>
            <a:r>
              <a:rPr lang="zh-CN" altLang="en-US" dirty="0" smtClean="0"/>
              <a:t>岁儿童有</a:t>
            </a:r>
            <a:r>
              <a:rPr lang="en-US" altLang="zh-CN" dirty="0" smtClean="0"/>
              <a:t>75</a:t>
            </a:r>
            <a:r>
              <a:rPr lang="en-US" altLang="zh-CN" dirty="0"/>
              <a:t>% </a:t>
            </a:r>
            <a:r>
              <a:rPr lang="zh-CN" altLang="en-US" dirty="0" smtClean="0"/>
              <a:t>在去年曾在过去一年看过牙医。某个研究者想调查波士顿的儿童是否也符合这个情况。他调查了</a:t>
            </a:r>
            <a:r>
              <a:rPr lang="en-US" altLang="zh-CN" dirty="0" smtClean="0"/>
              <a:t>125</a:t>
            </a:r>
            <a:r>
              <a:rPr lang="zh-CN" altLang="en-US" dirty="0" smtClean="0"/>
              <a:t>个儿童，</a:t>
            </a:r>
            <a:r>
              <a:rPr lang="en-US" altLang="zh-CN" dirty="0" smtClean="0"/>
              <a:t>64</a:t>
            </a:r>
            <a:r>
              <a:rPr lang="zh-CN" altLang="en-US" dirty="0" smtClean="0"/>
              <a:t>人过去一年看过牙医。根据上面的数据能否认为波士顿当地的情况和全国的情况有区别？</a:t>
            </a:r>
            <a:endParaRPr lang="en-US" altLang="zh-CN" dirty="0" smtClean="0"/>
          </a:p>
          <a:p>
            <a:r>
              <a:rPr kumimoji="1" lang="zh-CN" altLang="en-US" dirty="0" smtClean="0"/>
              <a:t>使用单样本二分变量的假设检验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使用卡方检验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912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多组计量变量比较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53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独立性卡方检验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单样本的时候</a:t>
            </a:r>
            <a:r>
              <a:rPr lang="en-US" altLang="zh-CN" dirty="0"/>
              <a:t>, </a:t>
            </a:r>
            <a:r>
              <a:rPr lang="zh-CN" altLang="en-US" dirty="0"/>
              <a:t>卡方检验做的是拟合优度</a:t>
            </a:r>
            <a:r>
              <a:rPr lang="en-US" altLang="zh-CN" dirty="0"/>
              <a:t>(</a:t>
            </a:r>
            <a:r>
              <a:rPr lang="zh-CN" altLang="en-US" dirty="0"/>
              <a:t>观察到的数据和期望的数据的符合程度</a:t>
            </a:r>
            <a:r>
              <a:rPr lang="en-US" altLang="zh-CN" dirty="0"/>
              <a:t>). </a:t>
            </a:r>
            <a:r>
              <a:rPr lang="zh-CN" altLang="en-US" dirty="0"/>
              <a:t>而在</a:t>
            </a:r>
            <a:r>
              <a:rPr lang="en-US" altLang="zh-CN" dirty="0"/>
              <a:t>2</a:t>
            </a:r>
            <a:r>
              <a:rPr lang="zh-CN" altLang="en-US" dirty="0"/>
              <a:t>组或以上的独立样本的时候</a:t>
            </a:r>
            <a:r>
              <a:rPr lang="en-US" altLang="zh-CN" dirty="0"/>
              <a:t>, </a:t>
            </a:r>
            <a:r>
              <a:rPr lang="zh-CN" altLang="en-US" dirty="0"/>
              <a:t>如果我们要比较不同组的计数因变量的分布是否有区别的时候</a:t>
            </a:r>
            <a:r>
              <a:rPr lang="en-US" altLang="zh-CN" dirty="0"/>
              <a:t>, </a:t>
            </a:r>
            <a:r>
              <a:rPr lang="zh-CN" altLang="en-US" dirty="0"/>
              <a:t>我们可以把卡方检验的应用做一个扩展</a:t>
            </a:r>
            <a:r>
              <a:rPr lang="en-US" altLang="zh-CN" dirty="0"/>
              <a:t>, </a:t>
            </a:r>
            <a:r>
              <a:rPr lang="zh-CN" altLang="en-US" dirty="0"/>
              <a:t>这个时候叫做独立性卡方检验</a:t>
            </a:r>
            <a:r>
              <a:rPr lang="en-US" altLang="zh-CN" dirty="0"/>
              <a:t>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984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独立性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4648449"/>
          </a:xfrm>
        </p:spPr>
        <p:txBody>
          <a:bodyPr/>
          <a:lstStyle/>
          <a:p>
            <a:r>
              <a:rPr lang="zh-CN" altLang="en-US" dirty="0"/>
              <a:t>独立性卡方检验的典型</a:t>
            </a:r>
            <a:r>
              <a:rPr lang="en-US" altLang="zh-CN" dirty="0"/>
              <a:t>H0</a:t>
            </a:r>
            <a:r>
              <a:rPr lang="zh-CN" altLang="en-US" dirty="0"/>
              <a:t>可以如下描述</a:t>
            </a:r>
            <a:r>
              <a:rPr lang="en-US" altLang="zh-CN" dirty="0"/>
              <a:t>:</a:t>
            </a:r>
            <a:r>
              <a:rPr lang="zh-CN" altLang="en-US" dirty="0"/>
              <a:t>分组如何与因变量的分布是相互独立的</a:t>
            </a:r>
            <a:r>
              <a:rPr lang="en-US" altLang="zh-CN" dirty="0"/>
              <a:t>. </a:t>
            </a:r>
            <a:r>
              <a:rPr lang="zh-CN" altLang="en-US" dirty="0"/>
              <a:t>而被择假设就是不同组因变量的分布有所不同</a:t>
            </a:r>
            <a:r>
              <a:rPr lang="en-US" altLang="zh-CN" dirty="0"/>
              <a:t>(</a:t>
            </a:r>
            <a:r>
              <a:rPr lang="zh-CN" altLang="en-US" dirty="0"/>
              <a:t>因变量分布和分组是相关的</a:t>
            </a:r>
            <a:r>
              <a:rPr lang="en-US" altLang="zh-CN" dirty="0" smtClean="0"/>
              <a:t>).</a:t>
            </a:r>
          </a:p>
          <a:p>
            <a:endParaRPr lang="en-US" altLang="zh-CN" dirty="0"/>
          </a:p>
          <a:p>
            <a:r>
              <a:rPr lang="zh-CN" altLang="en-US" dirty="0" smtClean="0"/>
              <a:t>所以根据零假设，</a:t>
            </a:r>
            <a:r>
              <a:rPr lang="zh-CN" altLang="en-US" dirty="0"/>
              <a:t>则有某一组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1</a:t>
            </a:r>
            <a:r>
              <a:rPr lang="zh-CN" altLang="en-US" dirty="0"/>
              <a:t>组</a:t>
            </a:r>
            <a:r>
              <a:rPr lang="en-US" altLang="zh-CN" dirty="0"/>
              <a:t>)</a:t>
            </a:r>
            <a:r>
              <a:rPr lang="zh-CN" altLang="en-US" dirty="0"/>
              <a:t>因变量的某个值</a:t>
            </a:r>
            <a:r>
              <a:rPr lang="en-US" altLang="zh-CN" dirty="0"/>
              <a:t>(</a:t>
            </a:r>
            <a:r>
              <a:rPr lang="zh-CN" altLang="en-US" dirty="0"/>
              <a:t>比如因变量值</a:t>
            </a:r>
            <a:r>
              <a:rPr lang="en-US" altLang="zh-CN" dirty="0"/>
              <a:t>1)</a:t>
            </a:r>
            <a:r>
              <a:rPr lang="zh-CN" altLang="en-US" dirty="0"/>
              <a:t>的概率应该是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3415461"/>
            <a:ext cx="5930900" cy="71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09" y="5348801"/>
            <a:ext cx="4114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6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计数资料的统计检验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上次课讲了二分类变量的统计（单样本，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分类怎么办？多组怎么办？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组配对怎么办？</a:t>
            </a:r>
            <a:endParaRPr lang="en-US" altLang="zh-CN" dirty="0" smtClean="0"/>
          </a:p>
          <a:p>
            <a:r>
              <a:rPr lang="zh-CN" altLang="en-US" dirty="0" smtClean="0"/>
              <a:t>有没有一个适用更广的方法？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546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交叉表期望值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的计算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71600" y="4146697"/>
            <a:ext cx="9601200" cy="1935125"/>
          </a:xfrm>
        </p:spPr>
        <p:txBody>
          <a:bodyPr/>
          <a:lstStyle/>
          <a:p>
            <a:r>
              <a:rPr kumimoji="1" lang="zh-CN" altLang="en-US" dirty="0" smtClean="0"/>
              <a:t>第一组因变量为</a:t>
            </a:r>
            <a:r>
              <a:rPr kumimoji="1" lang="en-US" altLang="zh-CN" dirty="0" smtClean="0"/>
              <a:t>r1</a:t>
            </a:r>
            <a:r>
              <a:rPr kumimoji="1" lang="zh-CN" altLang="en-US" dirty="0" smtClean="0"/>
              <a:t>的时候：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50095"/>
              </p:ext>
            </p:extLst>
          </p:nvPr>
        </p:nvGraphicFramePr>
        <p:xfrm>
          <a:off x="3057142" y="1845457"/>
          <a:ext cx="6512160" cy="2209800"/>
        </p:xfrm>
        <a:graphic>
          <a:graphicData uri="http://schemas.openxmlformats.org/drawingml/2006/table">
            <a:tbl>
              <a:tblPr/>
              <a:tblGrid>
                <a:gridCol w="1302432"/>
                <a:gridCol w="1302432"/>
                <a:gridCol w="1302432"/>
                <a:gridCol w="1302432"/>
                <a:gridCol w="130243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</a:rPr>
                        <a:t>r1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b="1">
                          <a:solidFill>
                            <a:srgbClr val="000000"/>
                          </a:solidFill>
                          <a:effectLst/>
                        </a:rPr>
                        <a:t>r2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000000"/>
                          </a:solidFill>
                          <a:effectLst/>
                        </a:rPr>
                        <a:t>r3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solidFill>
                            <a:srgbClr val="000000"/>
                          </a:solidFill>
                          <a:effectLst/>
                        </a:rPr>
                        <a:t>总共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g1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8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7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25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g2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22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13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50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g3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30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28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17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75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总共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62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>
                          <a:effectLst/>
                        </a:rPr>
                        <a:t>51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400">
                          <a:effectLst/>
                        </a:rPr>
                        <a:t>37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150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>
            <a:off x="5167423" y="1998921"/>
            <a:ext cx="0" cy="1807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4189228" y="2658139"/>
            <a:ext cx="4086446" cy="2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4867939"/>
            <a:ext cx="6375400" cy="1041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689" y="6081822"/>
            <a:ext cx="2489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5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手工计算卡方检验</a:t>
            </a:r>
            <a:endParaRPr lang="en-US" altLang="zh-CN" dirty="0" smtClean="0"/>
          </a:p>
          <a:p>
            <a:r>
              <a:rPr lang="zh-CN" altLang="en-US" dirty="0" smtClean="0"/>
              <a:t>知道如何解释卡方检验的结果</a:t>
            </a:r>
            <a:endParaRPr lang="en-US" altLang="zh-CN" dirty="0" smtClean="0"/>
          </a:p>
          <a:p>
            <a:r>
              <a:rPr lang="zh-CN" altLang="en-US" dirty="0" smtClean="0"/>
              <a:t>选择合适的检验方式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6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单样本计量变量检验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61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样本，计量数据的检验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498264"/>
          </a:xfrm>
        </p:spPr>
        <p:txBody>
          <a:bodyPr/>
          <a:lstStyle/>
          <a:p>
            <a:r>
              <a:rPr lang="zh-CN" altLang="en-US" dirty="0" smtClean="0"/>
              <a:t>比如现在有一个硬币，我们认为这个硬币是正常的，所以抛硬币后正面和反面朝上的概率都是</a:t>
            </a:r>
            <a:r>
              <a:rPr lang="en-US" altLang="zh-CN" dirty="0" smtClean="0"/>
              <a:t>0.5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然后我们抛硬币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次，正面朝上</a:t>
            </a:r>
            <a:r>
              <a:rPr lang="en-US" altLang="zh-CN" dirty="0" smtClean="0"/>
              <a:t>40</a:t>
            </a:r>
            <a:r>
              <a:rPr lang="zh-CN" altLang="en-US" dirty="0" smtClean="0"/>
              <a:t>次，反面朝上</a:t>
            </a:r>
            <a:r>
              <a:rPr lang="en-US" altLang="zh-CN" dirty="0" smtClean="0"/>
              <a:t>60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于是可以列出下表：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657" y="2990850"/>
            <a:ext cx="2105025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40" y="4220134"/>
            <a:ext cx="2133600" cy="59055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17804"/>
              </p:ext>
            </p:extLst>
          </p:nvPr>
        </p:nvGraphicFramePr>
        <p:xfrm>
          <a:off x="2603500" y="5508836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反面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实际（</a:t>
                      </a:r>
                      <a:r>
                        <a:rPr lang="en-US" altLang="zh-CN" dirty="0" smtClean="0"/>
                        <a:t>O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期望（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40" y="6229350"/>
            <a:ext cx="52959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于是有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531870"/>
            <a:ext cx="9601200" cy="22517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                </a:t>
            </a:r>
            <a:r>
              <a:rPr lang="zh-CN" altLang="en-US" dirty="0" smtClean="0"/>
              <a:t>是卡方值，比较的是观察到的结果和期望的结果偏离的程度</a:t>
            </a:r>
            <a:endParaRPr lang="en-US" altLang="zh-CN" dirty="0" smtClean="0"/>
          </a:p>
          <a:p>
            <a:r>
              <a:rPr lang="zh-CN" altLang="en-US" dirty="0" smtClean="0"/>
              <a:t>观察的结果越接近期望结果，则卡方值越小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77" y="1866900"/>
            <a:ext cx="1685925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76" y="2745105"/>
            <a:ext cx="2371725" cy="590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07" y="3630930"/>
            <a:ext cx="16859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2479407"/>
          </a:xfrm>
        </p:spPr>
        <p:txBody>
          <a:bodyPr/>
          <a:lstStyle/>
          <a:p>
            <a:r>
              <a:rPr lang="zh-CN" altLang="en-US" dirty="0"/>
              <a:t>某大学去年对在读学生进行健康调查</a:t>
            </a:r>
            <a:r>
              <a:rPr lang="en-US" altLang="zh-CN" dirty="0"/>
              <a:t>, </a:t>
            </a:r>
            <a:r>
              <a:rPr lang="zh-CN" altLang="en-US" dirty="0"/>
              <a:t>问卷结果提示其中</a:t>
            </a:r>
            <a:r>
              <a:rPr lang="en-US" altLang="zh-CN" dirty="0"/>
              <a:t>60%</a:t>
            </a:r>
            <a:r>
              <a:rPr lang="zh-CN" altLang="en-US" dirty="0"/>
              <a:t>的学生没有规律锻炼</a:t>
            </a:r>
            <a:r>
              <a:rPr lang="en-US" altLang="zh-CN" dirty="0"/>
              <a:t>, 25%</a:t>
            </a:r>
            <a:r>
              <a:rPr lang="zh-CN" altLang="en-US" dirty="0"/>
              <a:t>偶尔有锻炼</a:t>
            </a:r>
            <a:r>
              <a:rPr lang="en-US" altLang="zh-CN" dirty="0"/>
              <a:t>, 15%</a:t>
            </a:r>
            <a:r>
              <a:rPr lang="zh-CN" altLang="en-US" dirty="0"/>
              <a:t>的学生规律锻炼</a:t>
            </a:r>
            <a:r>
              <a:rPr lang="en-US" altLang="zh-CN" dirty="0"/>
              <a:t>. </a:t>
            </a:r>
            <a:r>
              <a:rPr lang="zh-CN" altLang="en-US" dirty="0"/>
              <a:t>随后学校开展了健康促进宣传活动</a:t>
            </a:r>
            <a:r>
              <a:rPr lang="en-US" altLang="zh-CN" dirty="0"/>
              <a:t>. </a:t>
            </a:r>
            <a:r>
              <a:rPr lang="zh-CN" altLang="en-US" dirty="0"/>
              <a:t>一年以后再次做了问卷调查</a:t>
            </a:r>
            <a:r>
              <a:rPr lang="en-US" altLang="zh-CN" dirty="0"/>
              <a:t>, </a:t>
            </a:r>
            <a:r>
              <a:rPr lang="zh-CN" altLang="en-US" dirty="0"/>
              <a:t>访问了</a:t>
            </a:r>
            <a:r>
              <a:rPr lang="en-US" altLang="zh-CN" dirty="0"/>
              <a:t>470</a:t>
            </a:r>
            <a:r>
              <a:rPr lang="zh-CN" altLang="en-US" dirty="0"/>
              <a:t>名学生</a:t>
            </a:r>
            <a:r>
              <a:rPr lang="en-US" altLang="zh-CN" dirty="0"/>
              <a:t>, </a:t>
            </a:r>
            <a:r>
              <a:rPr lang="zh-CN" altLang="en-US" dirty="0"/>
              <a:t>得到了下表的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93554"/>
              </p:ext>
            </p:extLst>
          </p:nvPr>
        </p:nvGraphicFramePr>
        <p:xfrm>
          <a:off x="1371599" y="4210493"/>
          <a:ext cx="9601200" cy="1005840"/>
        </p:xfrm>
        <a:graphic>
          <a:graphicData uri="http://schemas.openxmlformats.org/drawingml/2006/table">
            <a:tbl>
              <a:tblPr/>
              <a:tblGrid>
                <a:gridCol w="1605517"/>
                <a:gridCol w="2234963"/>
                <a:gridCol w="1920240"/>
                <a:gridCol w="1920240"/>
                <a:gridCol w="192024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800" b="1">
                          <a:solidFill>
                            <a:srgbClr val="000000"/>
                          </a:solidFill>
                          <a:effectLst/>
                        </a:rPr>
                        <a:t>分组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>
                          <a:solidFill>
                            <a:srgbClr val="000000"/>
                          </a:solidFill>
                          <a:effectLst/>
                        </a:rPr>
                        <a:t>无规律锻炼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>
                          <a:solidFill>
                            <a:srgbClr val="000000"/>
                          </a:solidFill>
                          <a:effectLst/>
                        </a:rPr>
                        <a:t>偶尔锻炼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>
                          <a:solidFill>
                            <a:srgbClr val="000000"/>
                          </a:solidFill>
                          <a:effectLst/>
                        </a:rPr>
                        <a:t>规律锻炼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>
                          <a:solidFill>
                            <a:srgbClr val="000000"/>
                          </a:solidFill>
                          <a:effectLst/>
                        </a:rPr>
                        <a:t>总数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800">
                          <a:effectLst/>
                        </a:rPr>
                        <a:t>学生数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800">
                          <a:effectLst/>
                        </a:rPr>
                        <a:t>255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2800">
                          <a:effectLst/>
                        </a:rPr>
                        <a:t>125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effectLst/>
                        </a:rPr>
                        <a:t>90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effectLst/>
                        </a:rPr>
                        <a:t>470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83213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9561" y="5517447"/>
            <a:ext cx="88392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33333"/>
                </a:solidFill>
                <a:latin typeface="Helvetica Neue" charset="0"/>
              </a:rPr>
              <a:t>根据上面的数据</a:t>
            </a:r>
            <a:r>
              <a:rPr lang="en-US" altLang="zh-CN" sz="2800" dirty="0">
                <a:solidFill>
                  <a:srgbClr val="333333"/>
                </a:solidFill>
                <a:latin typeface="Helvetica Neue" charset="0"/>
              </a:rPr>
              <a:t>, </a:t>
            </a:r>
            <a:r>
              <a:rPr lang="zh-CN" altLang="en-US" sz="2800" dirty="0">
                <a:solidFill>
                  <a:srgbClr val="333333"/>
                </a:solidFill>
                <a:latin typeface="Helvetica Neue" charset="0"/>
              </a:rPr>
              <a:t>是否能说明开展了健康宣传促进活动以后</a:t>
            </a:r>
            <a:r>
              <a:rPr lang="en-US" altLang="zh-CN" sz="2800" dirty="0">
                <a:solidFill>
                  <a:srgbClr val="333333"/>
                </a:solidFill>
                <a:latin typeface="Helvetica Neue" charset="0"/>
              </a:rPr>
              <a:t>, </a:t>
            </a:r>
            <a:r>
              <a:rPr lang="zh-CN" altLang="en-US" sz="2800" dirty="0">
                <a:solidFill>
                  <a:srgbClr val="333333"/>
                </a:solidFill>
                <a:latin typeface="Helvetica Neue" charset="0"/>
              </a:rPr>
              <a:t>学生对问卷的回答的分布发生了变化</a:t>
            </a:r>
            <a:r>
              <a:rPr lang="en-US" altLang="zh-CN" sz="2800" dirty="0">
                <a:solidFill>
                  <a:srgbClr val="333333"/>
                </a:solidFill>
                <a:latin typeface="Helvetica Neue" charset="0"/>
              </a:rPr>
              <a:t>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71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卡方检验：拟合优度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像这种评价一个样本里面各类别数量分布</a:t>
            </a:r>
            <a:r>
              <a:rPr lang="zh-CN" altLang="en-US" dirty="0" smtClean="0"/>
              <a:t>是否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符合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一</a:t>
            </a:r>
            <a:r>
              <a:rPr lang="zh-CN" altLang="en-US" dirty="0"/>
              <a:t>个已知分布的检验</a:t>
            </a:r>
            <a:r>
              <a:rPr lang="en-US" altLang="zh-CN" dirty="0"/>
              <a:t>,</a:t>
            </a:r>
            <a:r>
              <a:rPr lang="zh-CN" altLang="en-US" dirty="0" smtClean="0"/>
              <a:t>叫做   </a:t>
            </a:r>
            <a:r>
              <a:rPr lang="zh-CN" altLang="en-US" dirty="0"/>
              <a:t> </a:t>
            </a:r>
            <a:r>
              <a:rPr lang="en-US" altLang="zh-CN" dirty="0"/>
              <a:t>goodness of fit</a:t>
            </a:r>
            <a:r>
              <a:rPr lang="zh-CN" altLang="en-US" dirty="0"/>
              <a:t>检验</a:t>
            </a:r>
            <a:r>
              <a:rPr lang="en-US" altLang="zh-CN" dirty="0"/>
              <a:t>. </a:t>
            </a:r>
            <a:r>
              <a:rPr lang="zh-CN" altLang="en-US" dirty="0"/>
              <a:t>检验的是样本因变量的分布是否</a:t>
            </a:r>
            <a:r>
              <a:rPr lang="en-US" altLang="zh-CN" dirty="0"/>
              <a:t>"</a:t>
            </a:r>
            <a:r>
              <a:rPr lang="zh-CN" altLang="en-US" dirty="0"/>
              <a:t>符合</a:t>
            </a:r>
            <a:r>
              <a:rPr lang="en-US" altLang="zh-CN" dirty="0"/>
              <a:t>"</a:t>
            </a:r>
            <a:r>
              <a:rPr lang="zh-CN" altLang="en-US" dirty="0"/>
              <a:t>一个特定的分布规律</a:t>
            </a:r>
            <a:r>
              <a:rPr lang="en-US" altLang="zh-CN" dirty="0" smtClean="0"/>
              <a:t>.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06" y="2368846"/>
            <a:ext cx="368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3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确定假设和检验</a:t>
            </a:r>
            <a:r>
              <a:rPr lang="zh-CN" altLang="en-US" dirty="0" smtClean="0"/>
              <a:t>水平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4548130"/>
            <a:ext cx="9601200" cy="1876540"/>
          </a:xfrm>
        </p:spPr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43737"/>
            <a:ext cx="6553200" cy="1422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0" y="3598880"/>
            <a:ext cx="4279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5975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FB83AD-72ED-4095-8A75-CE80265C6444}" vid="{5FF59B39-350D-4B26-9DF1-FCDAB0AC9F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605</TotalTime>
  <Words>946</Words>
  <Application>Microsoft Macintosh PowerPoint</Application>
  <PresentationFormat>宽屏</PresentationFormat>
  <Paragraphs>128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Franklin Gothic Book</vt:lpstr>
      <vt:lpstr>Helvetica Neue</vt:lpstr>
      <vt:lpstr>Arial</vt:lpstr>
      <vt:lpstr>主题1</vt:lpstr>
      <vt:lpstr>Lect.7 卡方检验</vt:lpstr>
      <vt:lpstr>计数资料的统计检验</vt:lpstr>
      <vt:lpstr>目标</vt:lpstr>
      <vt:lpstr>单样本计量变量检验</vt:lpstr>
      <vt:lpstr>单样本，计量数据的检验</vt:lpstr>
      <vt:lpstr>于是有</vt:lpstr>
      <vt:lpstr>例题1</vt:lpstr>
      <vt:lpstr>卡方检验：拟合优度</vt:lpstr>
      <vt:lpstr>确定假设和检验水平</vt:lpstr>
      <vt:lpstr>选择统计量 </vt:lpstr>
      <vt:lpstr>选择统计量</vt:lpstr>
      <vt:lpstr>确定判定标准 </vt:lpstr>
      <vt:lpstr>计算统计量</vt:lpstr>
      <vt:lpstr>结论</vt:lpstr>
      <vt:lpstr>例题2</vt:lpstr>
      <vt:lpstr>例题3</vt:lpstr>
      <vt:lpstr>多组计量变量比较</vt:lpstr>
      <vt:lpstr>独立性卡方检验</vt:lpstr>
      <vt:lpstr>独立性</vt:lpstr>
      <vt:lpstr>交叉表期望值E的计算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mac2634</cp:lastModifiedBy>
  <cp:revision>91</cp:revision>
  <dcterms:created xsi:type="dcterms:W3CDTF">2019-03-14T05:19:24Z</dcterms:created>
  <dcterms:modified xsi:type="dcterms:W3CDTF">2019-03-30T03:48:53Z</dcterms:modified>
</cp:coreProperties>
</file>