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91596" autoAdjust="0"/>
  </p:normalViewPr>
  <p:slideViewPr>
    <p:cSldViewPr snapToGrid="0">
      <p:cViewPr varScale="1">
        <p:scale>
          <a:sx n="43" d="100"/>
          <a:sy n="43" d="100"/>
        </p:scale>
        <p:origin x="3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unming%20zheng\CloudStation\&#25252;&#29702;&#23398;&#38498;&#24037;&#20316;\&#25945;&#23398;\spss&#36719;&#20214;&#23454;&#39564;\medstat\dataset\&#26222;&#26597;&#25968;&#25454;\Western%20Europe%20Public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直方图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Sheet2!$G$30:$G$39</c:f>
              <c:strCache>
                <c:ptCount val="10"/>
                <c:pt idx="0">
                  <c:v>-10</c:v>
                </c:pt>
                <c:pt idx="1">
                  <c:v>-1</c:v>
                </c:pt>
                <c:pt idx="2">
                  <c:v>8</c:v>
                </c:pt>
                <c:pt idx="3">
                  <c:v>17</c:v>
                </c:pt>
                <c:pt idx="4">
                  <c:v>26</c:v>
                </c:pt>
                <c:pt idx="5">
                  <c:v>35</c:v>
                </c:pt>
                <c:pt idx="6">
                  <c:v>44</c:v>
                </c:pt>
                <c:pt idx="7">
                  <c:v>53</c:v>
                </c:pt>
                <c:pt idx="8">
                  <c:v>62</c:v>
                </c:pt>
                <c:pt idx="9">
                  <c:v>其他</c:v>
                </c:pt>
              </c:strCache>
            </c:strRef>
          </c:cat>
          <c:val>
            <c:numRef>
              <c:f>Sheet2!$H$30:$H$39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353568"/>
        <c:axId val="188354128"/>
      </c:barChart>
      <c:lineChart>
        <c:grouping val="standard"/>
        <c:varyColors val="0"/>
        <c:ser>
          <c:idx val="1"/>
          <c:order val="1"/>
          <c:tx>
            <c:v>累积 %</c:v>
          </c:tx>
          <c:cat>
            <c:strRef>
              <c:f>Sheet2!$G$30:$G$39</c:f>
              <c:strCache>
                <c:ptCount val="10"/>
                <c:pt idx="0">
                  <c:v>-10</c:v>
                </c:pt>
                <c:pt idx="1">
                  <c:v>-1</c:v>
                </c:pt>
                <c:pt idx="2">
                  <c:v>8</c:v>
                </c:pt>
                <c:pt idx="3">
                  <c:v>17</c:v>
                </c:pt>
                <c:pt idx="4">
                  <c:v>26</c:v>
                </c:pt>
                <c:pt idx="5">
                  <c:v>35</c:v>
                </c:pt>
                <c:pt idx="6">
                  <c:v>44</c:v>
                </c:pt>
                <c:pt idx="7">
                  <c:v>53</c:v>
                </c:pt>
                <c:pt idx="8">
                  <c:v>62</c:v>
                </c:pt>
                <c:pt idx="9">
                  <c:v>其他</c:v>
                </c:pt>
              </c:strCache>
            </c:strRef>
          </c:cat>
          <c:val>
            <c:numRef>
              <c:f>Sheet2!$I$30:$I$39</c:f>
              <c:numCache>
                <c:formatCode>0.00%</c:formatCode>
                <c:ptCount val="10"/>
                <c:pt idx="0">
                  <c:v>0.125</c:v>
                </c:pt>
                <c:pt idx="1">
                  <c:v>0.25</c:v>
                </c:pt>
                <c:pt idx="2">
                  <c:v>0.25</c:v>
                </c:pt>
                <c:pt idx="3">
                  <c:v>0.625</c:v>
                </c:pt>
                <c:pt idx="4">
                  <c:v>0.875</c:v>
                </c:pt>
                <c:pt idx="5">
                  <c:v>0.875</c:v>
                </c:pt>
                <c:pt idx="6">
                  <c:v>0.875</c:v>
                </c:pt>
                <c:pt idx="7">
                  <c:v>0.875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355248"/>
        <c:axId val="188354688"/>
      </c:lineChart>
      <c:catAx>
        <c:axId val="188353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接收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8354128"/>
        <c:crosses val="autoZero"/>
        <c:auto val="1"/>
        <c:lblAlgn val="ctr"/>
        <c:lblOffset val="100"/>
        <c:noMultiLvlLbl val="0"/>
      </c:catAx>
      <c:valAx>
        <c:axId val="1883541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频率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8353568"/>
        <c:crosses val="autoZero"/>
        <c:crossBetween val="between"/>
        <c:majorUnit val="1"/>
      </c:valAx>
      <c:valAx>
        <c:axId val="188354688"/>
        <c:scaling>
          <c:orientation val="minMax"/>
          <c:max val="1"/>
        </c:scaling>
        <c:delete val="0"/>
        <c:axPos val="r"/>
        <c:numFmt formatCode="0.00%" sourceLinked="1"/>
        <c:majorTickMark val="out"/>
        <c:minorTickMark val="none"/>
        <c:tickLblPos val="nextTo"/>
        <c:crossAx val="188355248"/>
        <c:crosses val="max"/>
        <c:crossBetween val="between"/>
        <c:majorUnit val="0.2"/>
      </c:valAx>
      <c:catAx>
        <c:axId val="188355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8354688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直方图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Sheet1!$M$17:$M$24</c:f>
              <c:strCache>
                <c:ptCount val="8"/>
                <c:pt idx="0">
                  <c:v>-7</c:v>
                </c:pt>
                <c:pt idx="1">
                  <c:v>-2</c:v>
                </c:pt>
                <c:pt idx="2">
                  <c:v>3</c:v>
                </c:pt>
                <c:pt idx="3">
                  <c:v>8</c:v>
                </c:pt>
                <c:pt idx="4">
                  <c:v>13</c:v>
                </c:pt>
                <c:pt idx="5">
                  <c:v>18</c:v>
                </c:pt>
                <c:pt idx="6">
                  <c:v>23</c:v>
                </c:pt>
                <c:pt idx="7">
                  <c:v>其他</c:v>
                </c:pt>
              </c:strCache>
            </c:strRef>
          </c:cat>
          <c:val>
            <c:numRef>
              <c:f>Sheet1!$N$17:$N$24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1342160"/>
        <c:axId val="481344960"/>
      </c:barChart>
      <c:catAx>
        <c:axId val="481342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接收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1344960"/>
        <c:crosses val="autoZero"/>
        <c:auto val="1"/>
        <c:lblAlgn val="ctr"/>
        <c:lblOffset val="100"/>
        <c:noMultiLvlLbl val="0"/>
      </c:catAx>
      <c:valAx>
        <c:axId val="48134496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频率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1342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1ECE-F8E4-420E-BA2F-5EC13931C81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169EC-FBD2-4D7E-AE3E-22F3596C1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89,31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169EC-FBD2-4D7E-AE3E-22F3596C193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2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Lect.8 </a:t>
            </a:r>
            <a:r>
              <a:rPr lang="zh-CN" altLang="en-US" smtClean="0"/>
              <a:t>非参数检验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非参数检验的步骤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确定零假设和备择假设，确定检验水平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选择合适的统计量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确定判断标准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9272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Mann Whitney U</a:t>
            </a:r>
            <a:r>
              <a:rPr lang="zh-CN" altLang="en-US" dirty="0" smtClean="0"/>
              <a:t>检验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（也叫做</a:t>
            </a:r>
            <a:r>
              <a:rPr lang="en-US" altLang="zh-CN" dirty="0" smtClean="0"/>
              <a:t>Wilcoxon</a:t>
            </a:r>
            <a:r>
              <a:rPr lang="zh-CN" altLang="en-US" dirty="0" smtClean="0"/>
              <a:t>秩和）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00013"/>
            <a:ext cx="6928338" cy="4894217"/>
          </a:xfrm>
        </p:spPr>
        <p:txBody>
          <a:bodyPr/>
          <a:lstStyle/>
          <a:p>
            <a:r>
              <a:rPr lang="zh-CN" altLang="en-US" dirty="0" smtClean="0"/>
              <a:t>秩和检验的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不能再用类似均值是否相等这种参数检验的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了。实际上秩和检验的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往往都说的比较笼统：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两组的总体不相等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个两组比较的秩和检验一般会做右图这样的表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36424"/>
              </p:ext>
            </p:extLst>
          </p:nvPr>
        </p:nvGraphicFramePr>
        <p:xfrm>
          <a:off x="8581293" y="805962"/>
          <a:ext cx="2919045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015"/>
                <a:gridCol w="973015"/>
                <a:gridCol w="973015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vas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group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13.5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13.5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2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值计算公式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5126915"/>
          </a:xfrm>
        </p:spPr>
        <p:txBody>
          <a:bodyPr>
            <a:normAutofit/>
          </a:bodyPr>
          <a:lstStyle/>
          <a:p>
            <a:r>
              <a:rPr lang="zh-CN" altLang="en-US" dirty="0"/>
              <a:t>令</a:t>
            </a:r>
            <a:r>
              <a:rPr lang="en-US" altLang="zh-CN" dirty="0"/>
              <a:t>n1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组样本量，</a:t>
            </a:r>
            <a:r>
              <a:rPr lang="en-US" altLang="zh-CN" dirty="0"/>
              <a:t>R1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组秩的和</a:t>
            </a:r>
            <a:endParaRPr lang="en-US" altLang="zh-CN" dirty="0"/>
          </a:p>
          <a:p>
            <a:r>
              <a:rPr lang="zh-CN" altLang="en-US" dirty="0"/>
              <a:t>同理</a:t>
            </a:r>
            <a:r>
              <a:rPr lang="en-US" altLang="zh-CN" dirty="0"/>
              <a:t>n2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组样本量，</a:t>
            </a:r>
            <a:r>
              <a:rPr lang="en-US" altLang="zh-CN" dirty="0"/>
              <a:t>R2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组秩的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可求得，</a:t>
            </a:r>
            <a:r>
              <a:rPr lang="en-US" altLang="zh-CN" dirty="0" smtClean="0"/>
              <a:t>u1=35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u2=14</a:t>
            </a:r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值为两者中较小的一个所以</a:t>
            </a:r>
            <a:r>
              <a:rPr lang="en-US" altLang="zh-CN" dirty="0" smtClean="0"/>
              <a:t>U=14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57313"/>
              </p:ext>
            </p:extLst>
          </p:nvPr>
        </p:nvGraphicFramePr>
        <p:xfrm>
          <a:off x="8581293" y="805962"/>
          <a:ext cx="2919045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015"/>
                <a:gridCol w="973015"/>
                <a:gridCol w="973015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vas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group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13.5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13.5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79" y="3233309"/>
            <a:ext cx="4556013" cy="14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如果高得分都在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组，低得分都在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U1=49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U2=0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U=0</a:t>
            </a:r>
          </a:p>
          <a:p>
            <a:r>
              <a:rPr lang="zh-CN" altLang="en-US" dirty="0" smtClean="0"/>
              <a:t>也就是说在区分最好的时候，</a:t>
            </a:r>
            <a:r>
              <a:rPr lang="en-US" altLang="zh-CN" dirty="0" smtClean="0"/>
              <a:t>U=0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7873"/>
              </p:ext>
            </p:extLst>
          </p:nvPr>
        </p:nvGraphicFramePr>
        <p:xfrm>
          <a:off x="8317522" y="805959"/>
          <a:ext cx="3182817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39"/>
                <a:gridCol w="1060939"/>
                <a:gridCol w="1060939"/>
              </a:tblGrid>
              <a:tr h="31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vas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group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13.5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13.5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5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如果高低得分在两组分布比较均衡：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U1=29.5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U2=19.5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U=19.5</a:t>
            </a:r>
          </a:p>
          <a:p>
            <a:r>
              <a:rPr lang="zh-CN" altLang="en-US" dirty="0" smtClean="0"/>
              <a:t>也就是说在区分最好的时候，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更大一些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5851"/>
              </p:ext>
            </p:extLst>
          </p:nvPr>
        </p:nvGraphicFramePr>
        <p:xfrm>
          <a:off x="8616460" y="841128"/>
          <a:ext cx="3182817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39"/>
                <a:gridCol w="1060939"/>
                <a:gridCol w="1060939"/>
              </a:tblGrid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group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Mann Whitney </a:t>
            </a:r>
            <a:r>
              <a:rPr lang="en-US" altLang="zh-CN" dirty="0" smtClean="0"/>
              <a:t>U</a:t>
            </a:r>
            <a:r>
              <a:rPr lang="zh-CN" altLang="en-US" dirty="0" smtClean="0"/>
              <a:t>检验是用计算出的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与一个临界值相比，如果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比临界值小，那么我们就可以拒绝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临界值可以从</a:t>
            </a:r>
            <a:r>
              <a:rPr lang="en-US" altLang="zh-CN" dirty="0" smtClean="0"/>
              <a:t>U</a:t>
            </a:r>
            <a:r>
              <a:rPr lang="zh-CN" altLang="en-US" dirty="0"/>
              <a:t>值</a:t>
            </a:r>
            <a:r>
              <a:rPr lang="zh-CN" altLang="en-US" dirty="0" smtClean="0"/>
              <a:t>表去查找。一个</a:t>
            </a:r>
            <a:r>
              <a:rPr lang="en-US" altLang="zh-CN" dirty="0" smtClean="0"/>
              <a:t>U</a:t>
            </a:r>
            <a:r>
              <a:rPr lang="zh-CN" altLang="en-US" dirty="0" smtClean="0"/>
              <a:t>值表有以下的参数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n2</a:t>
            </a:r>
            <a:r>
              <a:rPr lang="zh-CN" altLang="en-US" dirty="0" smtClean="0"/>
              <a:t>两组的样本量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：检测水平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90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192606"/>
          </a:xfrm>
        </p:spPr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位孕妇随机分配到居家护理和常规护理组。随后研究者评估了两组分娩后胎儿</a:t>
            </a:r>
            <a:r>
              <a:rPr lang="en-US" altLang="zh-CN" dirty="0" smtClean="0"/>
              <a:t>APGAR</a:t>
            </a:r>
            <a:r>
              <a:rPr lang="zh-CN" altLang="en-US" dirty="0" smtClean="0"/>
              <a:t>评分</a:t>
            </a:r>
            <a:endParaRPr lang="en-US" altLang="zh-CN" dirty="0" smtClean="0"/>
          </a:p>
          <a:p>
            <a:r>
              <a:rPr lang="zh-CN" altLang="en-US" dirty="0" smtClean="0"/>
              <a:t>两种护理方式的</a:t>
            </a:r>
            <a:r>
              <a:rPr lang="en-US" altLang="zh-CN" dirty="0" smtClean="0"/>
              <a:t>APGAR</a:t>
            </a:r>
            <a:r>
              <a:rPr lang="zh-CN" altLang="en-US" dirty="0" smtClean="0"/>
              <a:t>评分是否有差异？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60829"/>
              </p:ext>
            </p:extLst>
          </p:nvPr>
        </p:nvGraphicFramePr>
        <p:xfrm>
          <a:off x="2725618" y="4129454"/>
          <a:ext cx="7473456" cy="1280160"/>
        </p:xfrm>
        <a:graphic>
          <a:graphicData uri="http://schemas.openxmlformats.org/drawingml/2006/table">
            <a:tbl>
              <a:tblPr/>
              <a:tblGrid>
                <a:gridCol w="1055859"/>
                <a:gridCol w="604909"/>
                <a:gridCol w="830384"/>
                <a:gridCol w="830384"/>
                <a:gridCol w="830384"/>
                <a:gridCol w="830384"/>
                <a:gridCol w="830384"/>
                <a:gridCol w="830384"/>
                <a:gridCol w="8303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Usual Care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/>
                        <a:t>New Program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3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0718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零假设：两组总体相等，备择假设：两组总体不等，检测水平</a:t>
            </a:r>
            <a:r>
              <a:rPr lang="en-US" altLang="zh-CN" dirty="0" smtClean="0"/>
              <a:t>0.05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选择合适的统计量：</a:t>
            </a:r>
            <a:r>
              <a:rPr lang="en-US" altLang="zh-CN" dirty="0" err="1" smtClean="0"/>
              <a:t>apgar</a:t>
            </a:r>
            <a:r>
              <a:rPr lang="zh-CN" altLang="en-US" dirty="0" smtClean="0"/>
              <a:t>评分非正态分布，样本量较小，适合使用</a:t>
            </a:r>
            <a:r>
              <a:rPr lang="en-US" altLang="zh-CN" dirty="0" smtClean="0"/>
              <a:t>Mann Whitney U</a:t>
            </a:r>
            <a:r>
              <a:rPr lang="zh-CN" altLang="en-US" dirty="0" smtClean="0"/>
              <a:t>检验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确定临界值：</a:t>
            </a:r>
            <a:r>
              <a:rPr lang="en-US" altLang="zh-CN" dirty="0" smtClean="0"/>
              <a:t>n1=8, n2=7</a:t>
            </a:r>
            <a:r>
              <a:rPr lang="zh-CN" altLang="en-US" dirty="0" smtClean="0"/>
              <a:t>，查表可得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。所以如果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则拒绝</a:t>
            </a:r>
            <a:r>
              <a:rPr lang="en-US" altLang="zh-CN" dirty="0" smtClean="0"/>
              <a:t>H0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84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U</a:t>
            </a:r>
            <a:r>
              <a:rPr lang="zh-CN" altLang="en-US" dirty="0" smtClean="0"/>
              <a:t>值，作出结论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36239"/>
              </p:ext>
            </p:extLst>
          </p:nvPr>
        </p:nvGraphicFramePr>
        <p:xfrm>
          <a:off x="2145326" y="2863361"/>
          <a:ext cx="7473456" cy="2194560"/>
        </p:xfrm>
        <a:graphic>
          <a:graphicData uri="http://schemas.openxmlformats.org/drawingml/2006/table">
            <a:tbl>
              <a:tblPr/>
              <a:tblGrid>
                <a:gridCol w="1055859"/>
                <a:gridCol w="604909"/>
                <a:gridCol w="830384"/>
                <a:gridCol w="830384"/>
                <a:gridCol w="830384"/>
                <a:gridCol w="830384"/>
                <a:gridCol w="830384"/>
                <a:gridCol w="830384"/>
                <a:gridCol w="8303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Usual Care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Rank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10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7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4.5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3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10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7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2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New Program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Rank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13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13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7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10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15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13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4.5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85" y="5312486"/>
            <a:ext cx="4556013" cy="1411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3461" y="5725743"/>
            <a:ext cx="2180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取最小</a:t>
            </a:r>
            <a:r>
              <a:rPr lang="en-US" altLang="zh-CN" sz="3200" dirty="0" smtClean="0"/>
              <a:t>U</a:t>
            </a:r>
            <a:r>
              <a:rPr lang="zh-CN" altLang="en-US" sz="3200" dirty="0" smtClean="0"/>
              <a:t>值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348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238371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某临床研究评价抗</a:t>
            </a:r>
            <a:r>
              <a:rPr lang="en-US" altLang="zh-CN" dirty="0" smtClean="0"/>
              <a:t>HIV</a:t>
            </a:r>
            <a:r>
              <a:rPr lang="zh-CN" altLang="en-US" dirty="0" smtClean="0"/>
              <a:t>新药的疗效，患者随机分配到标准药物对照组和新药治疗组接受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个月的治疗。该研究以病毒负荷量作为评价指标。请评估两种药物的疗效是否存在差别？</a:t>
            </a:r>
            <a:endParaRPr lang="en-US" altLang="zh-CN" dirty="0" smtClean="0"/>
          </a:p>
          <a:p>
            <a:r>
              <a:rPr lang="en-US" altLang="zh-CN" dirty="0" err="1" smtClean="0"/>
              <a:t>na</a:t>
            </a:r>
            <a:r>
              <a:rPr lang="zh-CN" altLang="en-US" dirty="0" smtClean="0"/>
              <a:t>表示未能检测出数据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92249"/>
              </p:ext>
            </p:extLst>
          </p:nvPr>
        </p:nvGraphicFramePr>
        <p:xfrm>
          <a:off x="914404" y="4642338"/>
          <a:ext cx="11148646" cy="1365737"/>
        </p:xfrm>
        <a:graphic>
          <a:graphicData uri="http://schemas.openxmlformats.org/drawingml/2006/table">
            <a:tbl>
              <a:tblPr/>
              <a:tblGrid>
                <a:gridCol w="60430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</a:tblGrid>
              <a:tr h="360104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对照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7500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8000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2000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550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1250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2250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6800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3400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6300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9100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970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1040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670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5633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新药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250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800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8000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7400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1020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6000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920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1420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2700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4200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5200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4100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>
                          <a:effectLst/>
                        </a:rPr>
                        <a:t>na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70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比较参数检验和非参数检验</a:t>
            </a:r>
            <a:endParaRPr lang="en-US" altLang="zh-CN" dirty="0" smtClean="0"/>
          </a:p>
          <a:p>
            <a:r>
              <a:rPr lang="zh-CN" altLang="en-US" dirty="0" smtClean="0"/>
              <a:t>掌握非参数检验的适用情景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Mann </a:t>
            </a:r>
            <a:r>
              <a:rPr lang="en-US" altLang="zh-CN" dirty="0" err="1" smtClean="0"/>
              <a:t>Witney</a:t>
            </a:r>
            <a:r>
              <a:rPr lang="en-US" altLang="zh-CN" dirty="0" smtClean="0"/>
              <a:t> U</a:t>
            </a:r>
            <a:r>
              <a:rPr lang="zh-CN" altLang="en-US" dirty="0" smtClean="0"/>
              <a:t>检验，符号检验，</a:t>
            </a:r>
            <a:r>
              <a:rPr lang="en-US" altLang="zh-CN" dirty="0" smtClean="0"/>
              <a:t>Wilcoxon</a:t>
            </a:r>
            <a:r>
              <a:rPr lang="zh-CN" altLang="en-US" dirty="0" smtClean="0"/>
              <a:t>符号检验，</a:t>
            </a:r>
            <a:r>
              <a:rPr lang="en-US" altLang="zh-CN" dirty="0" err="1" smtClean="0"/>
              <a:t>Krusal</a:t>
            </a:r>
            <a:r>
              <a:rPr lang="en-US" altLang="zh-CN" dirty="0" smtClean="0"/>
              <a:t> Wallis</a:t>
            </a:r>
            <a:r>
              <a:rPr lang="zh-CN" altLang="en-US" dirty="0" smtClean="0"/>
              <a:t>检验的使用</a:t>
            </a:r>
            <a:endParaRPr lang="en-US" altLang="zh-CN" dirty="0" smtClean="0"/>
          </a:p>
          <a:p>
            <a:r>
              <a:rPr lang="zh-CN" altLang="en-US" dirty="0" smtClean="0"/>
              <a:t>理解各种非参数检验的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88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配对样本非参数检验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0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配对样本非参数检验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r>
              <a:rPr lang="zh-CN" altLang="en-US" dirty="0" smtClean="0"/>
              <a:t>符号检验或</a:t>
            </a:r>
            <a:r>
              <a:rPr lang="en-US" altLang="zh-CN" dirty="0" smtClean="0"/>
              <a:t>Wilcoxon</a:t>
            </a:r>
            <a:r>
              <a:rPr lang="zh-CN" altLang="en-US" dirty="0" smtClean="0"/>
              <a:t>符号排序检验</a:t>
            </a:r>
            <a:endParaRPr lang="en-US" altLang="zh-CN" dirty="0" smtClean="0"/>
          </a:p>
          <a:p>
            <a:r>
              <a:rPr lang="zh-CN" altLang="en-US" dirty="0" smtClean="0"/>
              <a:t>主要讲</a:t>
            </a:r>
            <a:r>
              <a:rPr lang="en-US" altLang="zh-CN" dirty="0" smtClean="0"/>
              <a:t>Wilcoxon</a:t>
            </a:r>
            <a:r>
              <a:rPr lang="zh-CN" altLang="en-US" dirty="0" smtClean="0"/>
              <a:t>符号排序</a:t>
            </a:r>
            <a:endParaRPr lang="en-US" altLang="zh-CN" dirty="0" smtClean="0"/>
          </a:p>
          <a:p>
            <a:r>
              <a:rPr lang="zh-CN" altLang="en-US" dirty="0" smtClean="0"/>
              <a:t>零假设：中位差值是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65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863145"/>
          </a:xfrm>
        </p:spPr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位自闭症儿童接受了某种药物治疗，治疗前和治疗后对重复行为做了评价。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分为完全没有重复行为，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分是指儿童持续性进行重复行为。数据如下表所示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请评价，药物是否能减少患儿的重复行为呢？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41454"/>
              </p:ext>
            </p:extLst>
          </p:nvPr>
        </p:nvGraphicFramePr>
        <p:xfrm>
          <a:off x="2092570" y="3411415"/>
          <a:ext cx="82296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治疗前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治疗后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1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配对数据计算差值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2380"/>
              </p:ext>
            </p:extLst>
          </p:nvPr>
        </p:nvGraphicFramePr>
        <p:xfrm>
          <a:off x="2215662" y="2672859"/>
          <a:ext cx="8229600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治疗前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治疗后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差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5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793545"/>
              </p:ext>
            </p:extLst>
          </p:nvPr>
        </p:nvGraphicFramePr>
        <p:xfrm>
          <a:off x="1371600" y="633046"/>
          <a:ext cx="9372071" cy="552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047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样本量小</a:t>
            </a:r>
            <a:endParaRPr lang="en-US" altLang="zh-CN" dirty="0" smtClean="0"/>
          </a:p>
          <a:p>
            <a:r>
              <a:rPr lang="zh-CN" altLang="en-US" dirty="0" smtClean="0"/>
              <a:t>分布分散</a:t>
            </a:r>
            <a:endParaRPr lang="en-US" altLang="zh-CN" dirty="0" smtClean="0"/>
          </a:p>
          <a:p>
            <a:r>
              <a:rPr lang="zh-CN" altLang="en-US" dirty="0" smtClean="0"/>
              <a:t>有极端值</a:t>
            </a:r>
            <a:endParaRPr lang="en-US" altLang="zh-CN" dirty="0" smtClean="0"/>
          </a:p>
          <a:p>
            <a:r>
              <a:rPr lang="zh-CN" altLang="en-US" dirty="0" smtClean="0"/>
              <a:t>所以适合做非参数检验</a:t>
            </a:r>
            <a:endParaRPr lang="en-US" altLang="zh-CN" dirty="0" smtClean="0"/>
          </a:p>
          <a:p>
            <a:r>
              <a:rPr lang="en-US" altLang="zh-CN" dirty="0" smtClean="0"/>
              <a:t>H0</a:t>
            </a:r>
            <a:r>
              <a:rPr lang="zh-CN" altLang="en-US" dirty="0" smtClean="0"/>
              <a:t>：两配对组差值中值为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H1</a:t>
            </a:r>
            <a:r>
              <a:rPr lang="zh-CN" altLang="en-US" dirty="0" smtClean="0"/>
              <a:t>：两配对组差值的中值为</a:t>
            </a:r>
            <a:r>
              <a:rPr lang="zh-CN" altLang="en-US" b="1" dirty="0" smtClean="0">
                <a:solidFill>
                  <a:srgbClr val="FF0000"/>
                </a:solidFill>
              </a:rPr>
              <a:t>正数</a:t>
            </a:r>
            <a:r>
              <a:rPr lang="zh-CN" altLang="en-US" dirty="0" smtClean="0"/>
              <a:t>，</a:t>
            </a:r>
            <a:r>
              <a:rPr lang="el-GR" altLang="zh-CN" dirty="0"/>
              <a:t>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07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如果以符号为</a:t>
            </a:r>
            <a:r>
              <a:rPr lang="en-US" altLang="zh-CN" dirty="0" smtClean="0"/>
              <a:t>+</a:t>
            </a:r>
            <a:r>
              <a:rPr lang="zh-CN" altLang="en-US" dirty="0" smtClean="0"/>
              <a:t>作为成功，否则作为失败，则根据零假设（两</a:t>
            </a:r>
            <a:r>
              <a:rPr lang="zh-CN" altLang="en-US" dirty="0"/>
              <a:t>配对组差值中值为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），成功和失败应该各自占一半，也就是成功的概率是</a:t>
            </a:r>
            <a:r>
              <a:rPr lang="en-US" altLang="zh-CN" dirty="0" smtClean="0"/>
              <a:t>p=0.5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n=8</a:t>
            </a:r>
          </a:p>
          <a:p>
            <a:r>
              <a:rPr lang="zh-CN" altLang="en-US" dirty="0" smtClean="0"/>
              <a:t>根据二项分布概率计算公式，</a:t>
            </a:r>
            <a:r>
              <a:rPr lang="zh-CN" altLang="en-US" dirty="0"/>
              <a:t>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/>
              <a:t>是成功的</a:t>
            </a:r>
            <a:r>
              <a:rPr lang="zh-CN" altLang="en-US" dirty="0" smtClean="0"/>
              <a:t>次数，有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53" y="4255653"/>
            <a:ext cx="4586693" cy="8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1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值计算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6348046" cy="51269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通过计算可以得到右表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例中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成功次数是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失败次数是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假设检验的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值，指的是当前情况（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次成功）以及更加极端情况的总体概率</a:t>
            </a:r>
            <a:endParaRPr lang="en-US" altLang="zh-CN" dirty="0" smtClean="0"/>
          </a:p>
          <a:p>
            <a:r>
              <a:rPr lang="en-US" altLang="zh-CN" dirty="0" smtClean="0"/>
              <a:t>P(6)+P(7)+P(8)=0.145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39306"/>
              </p:ext>
            </p:extLst>
          </p:nvPr>
        </p:nvGraphicFramePr>
        <p:xfrm>
          <a:off x="7590690" y="2211731"/>
          <a:ext cx="4472356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089"/>
                <a:gridCol w="1118089"/>
                <a:gridCol w="1118089"/>
                <a:gridCol w="1118089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P_suc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0.003906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0.03125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0.109375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0.21875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0.273438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0.21875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0.109375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0.03125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0.003906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35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：单侧与双侧检验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刚才的问题是</a:t>
            </a:r>
            <a:r>
              <a:rPr lang="zh-CN" altLang="en-US" dirty="0"/>
              <a:t>药物是否能减少患儿的重复</a:t>
            </a:r>
            <a:r>
              <a:rPr lang="zh-CN" altLang="en-US" dirty="0" smtClean="0"/>
              <a:t>行为，所以使用了单侧检验</a:t>
            </a:r>
            <a:endParaRPr lang="en-US" altLang="zh-CN" dirty="0" smtClean="0"/>
          </a:p>
          <a:p>
            <a:r>
              <a:rPr lang="zh-CN" altLang="en-US" dirty="0" smtClean="0"/>
              <a:t>如果问题改成药物是否让患儿重复行为的情况发生了变化？这个时候要使用双侧检验：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*（</a:t>
            </a:r>
            <a:r>
              <a:rPr lang="en-US" altLang="zh-CN" dirty="0"/>
              <a:t>P(6)+ P(7)+ P(8</a:t>
            </a:r>
            <a:r>
              <a:rPr lang="en-US" altLang="zh-CN" dirty="0" smtClean="0"/>
              <a:t>)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403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：当差为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如果有偶数个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，则随机分配正或负符号</a:t>
            </a:r>
            <a:endParaRPr lang="en-US" altLang="zh-CN" dirty="0" smtClean="0"/>
          </a:p>
          <a:p>
            <a:r>
              <a:rPr lang="zh-CN" altLang="en-US" dirty="0" smtClean="0"/>
              <a:t>如果有奇数个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，随机去掉一个数据，剩下的随机分配正或者负。此时样本量减一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5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非参数检验的适用情景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对于连续型变量，不要因为样本量小就选用非参数检验</a:t>
            </a:r>
            <a:endParaRPr lang="en-US" altLang="zh-CN" dirty="0" smtClean="0"/>
          </a:p>
          <a:p>
            <a:r>
              <a:rPr lang="zh-CN" altLang="en-US" dirty="0" smtClean="0"/>
              <a:t>下面是几种确实应该使用非参数检验的情形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因变量是有序或等级数据的时候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当数据里有显著的异常值的时候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当检验的范围有明确的上界或者下界的时候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05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1979268"/>
          </a:xfrm>
        </p:spPr>
        <p:txBody>
          <a:bodyPr/>
          <a:lstStyle/>
          <a:p>
            <a:r>
              <a:rPr lang="zh-CN" altLang="en-US" dirty="0" smtClean="0"/>
              <a:t>某研究评价化疗前后患者的</a:t>
            </a:r>
            <a:r>
              <a:rPr lang="en-US" altLang="zh-CN" dirty="0" smtClean="0"/>
              <a:t>QOL</a:t>
            </a:r>
            <a:r>
              <a:rPr lang="zh-CN" altLang="en-US" dirty="0" smtClean="0"/>
              <a:t>，得到如下的数据。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：差，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：尚可，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：好，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：非常好，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：极好。请评价化疗是否改变了患者的</a:t>
            </a:r>
            <a:r>
              <a:rPr lang="en-US" altLang="zh-CN" dirty="0" smtClean="0"/>
              <a:t>QOL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77148"/>
              </p:ext>
            </p:extLst>
          </p:nvPr>
        </p:nvGraphicFramePr>
        <p:xfrm>
          <a:off x="1768233" y="4007989"/>
          <a:ext cx="99607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208"/>
                <a:gridCol w="766208"/>
                <a:gridCol w="766208"/>
                <a:gridCol w="766208"/>
                <a:gridCol w="766208"/>
                <a:gridCol w="766208"/>
                <a:gridCol w="766208"/>
                <a:gridCol w="766208"/>
                <a:gridCol w="766208"/>
                <a:gridCol w="766208"/>
                <a:gridCol w="766208"/>
                <a:gridCol w="766208"/>
                <a:gridCol w="7662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388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Wilcoxon</a:t>
            </a:r>
            <a:r>
              <a:rPr lang="zh-CN" altLang="en-US" dirty="0" smtClean="0"/>
              <a:t>符号秩和检验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388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用于配对数据的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检验</a:t>
            </a:r>
            <a:r>
              <a:rPr lang="en-US" altLang="zh-CN" dirty="0" smtClean="0"/>
              <a:t>+</a:t>
            </a:r>
            <a:r>
              <a:rPr lang="zh-CN" altLang="en-US" dirty="0" smtClean="0"/>
              <a:t>符号检验</a:t>
            </a:r>
            <a:endParaRPr lang="en-US" altLang="zh-CN" dirty="0" smtClean="0"/>
          </a:p>
          <a:p>
            <a:r>
              <a:rPr lang="zh-CN" altLang="en-US" dirty="0" smtClean="0"/>
              <a:t>符号检验丢失了差值大小信息，只保留了正负信息</a:t>
            </a:r>
            <a:endParaRPr lang="en-US" altLang="zh-CN" dirty="0" smtClean="0"/>
          </a:p>
          <a:p>
            <a:r>
              <a:rPr lang="zh-CN" altLang="en-US" dirty="0" smtClean="0"/>
              <a:t>符号秩和检验：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首先计算差，然后按照绝对值排序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绝对值的秩*符号</a:t>
            </a:r>
            <a:endParaRPr lang="en-US" altLang="zh-CN" dirty="0" smtClean="0"/>
          </a:p>
          <a:p>
            <a:r>
              <a:rPr lang="zh-CN" altLang="en-US" dirty="0" smtClean="0"/>
              <a:t>接下来用符号秩和检验来重新做刚才的两道题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191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863145"/>
          </a:xfrm>
        </p:spPr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位自闭症儿童接受了某种药物治疗，治疗前和治疗后对重复行为做了评价。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分为完全没有重复行为，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分是指儿童持续性进行重复行为。数据如下表所示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请评价，药物是否能减少患儿的重复行为呢？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092570" y="3411415"/>
          <a:ext cx="82296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治疗前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治疗后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124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240215"/>
            <a:ext cx="9601200" cy="1617785"/>
          </a:xfrm>
        </p:spPr>
        <p:txBody>
          <a:bodyPr/>
          <a:lstStyle/>
          <a:p>
            <a:r>
              <a:rPr lang="en-US" altLang="zh-CN" dirty="0" smtClean="0"/>
              <a:t>W+=3+6+7+8+3+5=32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W-=3+1=4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43310"/>
              </p:ext>
            </p:extLst>
          </p:nvPr>
        </p:nvGraphicFramePr>
        <p:xfrm>
          <a:off x="2092569" y="588086"/>
          <a:ext cx="8229600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治疗前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治疗后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差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秩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42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假设检验步骤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51269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H0</a:t>
            </a:r>
            <a:r>
              <a:rPr lang="zh-CN" altLang="en-US" dirty="0" smtClean="0"/>
              <a:t>：治疗前后差值的中值是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H1</a:t>
            </a:r>
            <a:r>
              <a:rPr lang="zh-CN" altLang="en-US" dirty="0" smtClean="0"/>
              <a:t>：治疗前后差值的中值为正数，</a:t>
            </a:r>
            <a:r>
              <a:rPr lang="el-GR" altLang="zh-CN" dirty="0" smtClean="0"/>
              <a:t>α=0.05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选择统计量：使用</a:t>
            </a:r>
            <a:r>
              <a:rPr lang="en-US" altLang="zh-CN" dirty="0" smtClean="0"/>
              <a:t>Wilcoxon W</a:t>
            </a:r>
            <a:r>
              <a:rPr lang="zh-CN" altLang="en-US" dirty="0" smtClean="0"/>
              <a:t>值，计算方法如前页所述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决定判定标准：使用单侧检验，</a:t>
            </a:r>
            <a:r>
              <a:rPr lang="en-US" altLang="zh-CN" dirty="0" smtClean="0"/>
              <a:t>n=8, </a:t>
            </a:r>
            <a:r>
              <a:rPr lang="el-GR" altLang="zh-CN" dirty="0" smtClean="0"/>
              <a:t>α=0.05</a:t>
            </a:r>
            <a:r>
              <a:rPr lang="zh-CN" altLang="en-US" dirty="0" smtClean="0"/>
              <a:t>，临界值是</a:t>
            </a:r>
            <a:r>
              <a:rPr lang="en-US" altLang="zh-CN" dirty="0" smtClean="0"/>
              <a:t>6. </a:t>
            </a:r>
            <a:r>
              <a:rPr lang="zh-CN" altLang="en-US" dirty="0" smtClean="0"/>
              <a:t>因此当</a:t>
            </a:r>
            <a:r>
              <a:rPr lang="en-US" altLang="zh-CN" dirty="0" smtClean="0"/>
              <a:t>W</a:t>
            </a:r>
            <a:r>
              <a:rPr lang="zh-CN" altLang="en-US" dirty="0" smtClean="0"/>
              <a:t>值小于等于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的时候拒绝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，因此接受</a:t>
            </a:r>
            <a:r>
              <a:rPr lang="en-US" altLang="zh-CN" dirty="0" smtClean="0"/>
              <a:t>H1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229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5961185" cy="2823330"/>
          </a:xfrm>
        </p:spPr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个存在临床前高血压的志愿者参与了锻炼项目。参与前和参与后的数据如下表所示。请评价锻炼是否会造成血压的变化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976507"/>
              </p:ext>
            </p:extLst>
          </p:nvPr>
        </p:nvGraphicFramePr>
        <p:xfrm>
          <a:off x="7332785" y="1526052"/>
          <a:ext cx="4770758" cy="3028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07115"/>
              </p:ext>
            </p:extLst>
          </p:nvPr>
        </p:nvGraphicFramePr>
        <p:xfrm>
          <a:off x="1846382" y="4726576"/>
          <a:ext cx="9601206" cy="845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/>
                <a:gridCol w="783771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176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</a:tr>
              <a:tr h="176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</a:tr>
              <a:tr h="176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48" marR="7348" marT="734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83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多组（大于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组）比较 （</a:t>
            </a:r>
            <a:r>
              <a:rPr lang="zh-CN" altLang="en-US" dirty="0"/>
              <a:t>了解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Kruskal</a:t>
            </a:r>
            <a:r>
              <a:rPr lang="en-US" altLang="zh-CN" b="1" dirty="0" smtClean="0"/>
              <a:t>-Wallis H</a:t>
            </a:r>
            <a:r>
              <a:rPr lang="zh-CN" altLang="en-US" b="1" dirty="0" smtClean="0"/>
              <a:t>检验</a:t>
            </a:r>
            <a:endParaRPr lang="en-US" altLang="zh-CN" b="1" dirty="0" smtClean="0"/>
          </a:p>
          <a:p>
            <a:r>
              <a:rPr lang="en-US" altLang="zh-CN" b="1" dirty="0" smtClean="0"/>
              <a:t>H0</a:t>
            </a:r>
            <a:r>
              <a:rPr lang="zh-CN" altLang="en-US" b="1" dirty="0" smtClean="0"/>
              <a:t>：各组中值相等，</a:t>
            </a:r>
            <a:r>
              <a:rPr lang="en-US" altLang="zh-CN" b="1" dirty="0" smtClean="0"/>
              <a:t>H1</a:t>
            </a:r>
            <a:r>
              <a:rPr lang="zh-CN" altLang="en-US" b="1" dirty="0" smtClean="0"/>
              <a:t>：各组均值不等，使用</a:t>
            </a:r>
            <a:r>
              <a:rPr lang="en-US" altLang="zh-CN" b="1" dirty="0" smtClean="0"/>
              <a:t>H</a:t>
            </a:r>
            <a:r>
              <a:rPr lang="zh-CN" altLang="en-US" b="1" dirty="0"/>
              <a:t>统计量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27" y="3997120"/>
            <a:ext cx="3305097" cy="188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83" y="3815827"/>
            <a:ext cx="2133670" cy="224523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04522"/>
              </p:ext>
            </p:extLst>
          </p:nvPr>
        </p:nvGraphicFramePr>
        <p:xfrm>
          <a:off x="2731477" y="3772618"/>
          <a:ext cx="12192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64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1773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独立样本非参数检验：</a:t>
            </a:r>
            <a:r>
              <a:rPr lang="en-US" altLang="zh-CN" dirty="0" smtClean="0"/>
              <a:t>Mann Whitney U</a:t>
            </a:r>
            <a:r>
              <a:rPr lang="zh-CN" altLang="en-US" dirty="0" smtClean="0"/>
              <a:t>检验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H0</a:t>
            </a:r>
            <a:r>
              <a:rPr lang="zh-CN" altLang="en-US" dirty="0" smtClean="0"/>
              <a:t>：两个样本来源的总体是相等的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小于等于临界值则拒绝</a:t>
            </a:r>
            <a:r>
              <a:rPr lang="en-US" altLang="zh-CN" dirty="0" smtClean="0"/>
              <a:t>H0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79" y="3233309"/>
            <a:ext cx="4556013" cy="14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1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95754"/>
            <a:ext cx="9601200" cy="545123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配对样本非参数检验：符号检验或</a:t>
            </a:r>
            <a:r>
              <a:rPr lang="en-US" altLang="zh-CN" dirty="0" smtClean="0"/>
              <a:t>Wilcoxon</a:t>
            </a:r>
            <a:r>
              <a:rPr lang="zh-CN" altLang="en-US" dirty="0" smtClean="0"/>
              <a:t>符号检验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H0</a:t>
            </a:r>
            <a:r>
              <a:rPr lang="zh-CN" altLang="en-US" dirty="0" smtClean="0"/>
              <a:t>：配对样本差值的中值是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H1</a:t>
            </a:r>
            <a:r>
              <a:rPr lang="zh-CN" altLang="en-US" dirty="0" smtClean="0"/>
              <a:t>：配对样本差值的中值是正数（单侧检验）或差值的中值不是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（双侧检验）</a:t>
            </a:r>
            <a:endParaRPr lang="en-US" altLang="zh-CN" dirty="0"/>
          </a:p>
          <a:p>
            <a:pPr lvl="1"/>
            <a:r>
              <a:rPr lang="zh-CN" altLang="en-US" dirty="0" smtClean="0"/>
              <a:t>符号检验的统计值是正号的数量或者负号的数量（取小的）</a:t>
            </a:r>
            <a:endParaRPr lang="en-US" altLang="zh-CN" dirty="0" smtClean="0"/>
          </a:p>
          <a:p>
            <a:pPr lvl="1"/>
            <a:r>
              <a:rPr lang="en-US" altLang="zh-CN" dirty="0"/>
              <a:t>Wilcoxon</a:t>
            </a:r>
            <a:r>
              <a:rPr lang="zh-CN" altLang="en-US" dirty="0" smtClean="0"/>
              <a:t>符号检验求</a:t>
            </a:r>
            <a:r>
              <a:rPr lang="en-US" altLang="zh-CN" dirty="0" smtClean="0"/>
              <a:t>W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如果符号数量或者</a:t>
            </a:r>
            <a:r>
              <a:rPr lang="en-US" altLang="zh-CN" dirty="0" smtClean="0"/>
              <a:t>W</a:t>
            </a:r>
            <a:r>
              <a:rPr lang="zh-CN" altLang="en-US" dirty="0" smtClean="0"/>
              <a:t>小于等于临界值则拒绝</a:t>
            </a:r>
            <a:r>
              <a:rPr lang="en-US" altLang="zh-CN" dirty="0" smtClean="0"/>
              <a:t>H0</a:t>
            </a:r>
          </a:p>
          <a:p>
            <a:r>
              <a:rPr lang="en-US" altLang="zh-CN" dirty="0" err="1" smtClean="0"/>
              <a:t>Kruskal</a:t>
            </a:r>
            <a:r>
              <a:rPr lang="en-US" altLang="zh-CN" dirty="0" smtClean="0"/>
              <a:t> Wallis</a:t>
            </a:r>
            <a:r>
              <a:rPr lang="zh-CN" altLang="en-US" dirty="0"/>
              <a:t> </a:t>
            </a:r>
            <a:r>
              <a:rPr lang="en-US" altLang="zh-CN" dirty="0" smtClean="0"/>
              <a:t>H</a:t>
            </a:r>
            <a:r>
              <a:rPr lang="zh-CN" altLang="en-US" dirty="0" smtClean="0"/>
              <a:t>检验用于多组非参数检验</a:t>
            </a:r>
          </a:p>
        </p:txBody>
      </p:sp>
    </p:spTree>
    <p:extLst>
      <p:ext uri="{BB962C8B-B14F-4D97-AF65-F5344CB8AC3E}">
        <p14:creationId xmlns:p14="http://schemas.microsoft.com/office/powerpoint/2010/main" val="230975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5003800" cy="477978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某研究评估治疗</a:t>
            </a:r>
            <a:r>
              <a:rPr lang="en-US" altLang="zh-CN" dirty="0" smtClean="0"/>
              <a:t>6</a:t>
            </a:r>
            <a:r>
              <a:rPr lang="zh-CN" altLang="en-US" dirty="0" smtClean="0"/>
              <a:t>周后患者症状减轻情况</a:t>
            </a:r>
            <a:endParaRPr lang="en-US" altLang="zh-CN" dirty="0" smtClean="0"/>
          </a:p>
          <a:p>
            <a:r>
              <a:rPr lang="zh-CN" altLang="en-US" dirty="0" smtClean="0"/>
              <a:t>症状严重程度以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r>
              <a:rPr lang="en-US" altLang="zh-CN" dirty="0" smtClean="0"/>
              <a:t>liker</a:t>
            </a:r>
            <a:r>
              <a:rPr lang="zh-CN" altLang="en-US" dirty="0" smtClean="0"/>
              <a:t>量表形式评价：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明显加重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稍微加重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稍微改善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明星改善</a:t>
            </a:r>
            <a:endParaRPr lang="en-US" altLang="zh-CN" dirty="0" smtClean="0"/>
          </a:p>
          <a:p>
            <a:r>
              <a:rPr lang="en-US" altLang="zh-CN" dirty="0" smtClean="0"/>
              <a:t>n=20 ,</a:t>
            </a:r>
            <a:r>
              <a:rPr lang="zh-CN" altLang="en-US" dirty="0" smtClean="0"/>
              <a:t>随机分为治疗组和对照组</a:t>
            </a:r>
            <a:endParaRPr lang="en-US" altLang="zh-CN" dirty="0" smtClean="0"/>
          </a:p>
          <a:p>
            <a:r>
              <a:rPr lang="zh-CN" altLang="en-US" dirty="0" smtClean="0"/>
              <a:t>因变量分布如右图所示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17" y="2502463"/>
            <a:ext cx="4690415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等级变量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APGAR</a:t>
            </a:r>
            <a:r>
              <a:rPr lang="zh-CN" altLang="en-US" dirty="0" smtClean="0"/>
              <a:t>评分是产科评价新生儿的常用量表。这个量表得分在</a:t>
            </a:r>
            <a:r>
              <a:rPr lang="en-US" altLang="zh-CN" dirty="0" smtClean="0"/>
              <a:t>1-10</a:t>
            </a:r>
            <a:r>
              <a:rPr lang="zh-CN" altLang="en-US" dirty="0" smtClean="0"/>
              <a:t>的范围。</a:t>
            </a:r>
            <a:endParaRPr lang="en-US" altLang="zh-CN" dirty="0" smtClean="0"/>
          </a:p>
          <a:p>
            <a:r>
              <a:rPr lang="zh-CN" altLang="en-US" dirty="0"/>
              <a:t>量</a:t>
            </a:r>
            <a:r>
              <a:rPr lang="zh-CN" altLang="en-US" dirty="0" smtClean="0"/>
              <a:t>表得分一般不符合正态分布，大部分新生儿评分在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分或以上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1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1757181"/>
          </a:xfrm>
        </p:spPr>
        <p:txBody>
          <a:bodyPr/>
          <a:lstStyle/>
          <a:p>
            <a:r>
              <a:rPr lang="zh-CN" altLang="en-US" dirty="0" smtClean="0"/>
              <a:t>比如住院日。可能大部分人在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周以内，但是有时候也会有因为并发症需要长期住院的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19339"/>
            <a:ext cx="7620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明确上下界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某些检验结果由于检测敏感度的限制，不能检测低于某一水平的数值。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HIV</a:t>
            </a:r>
            <a:r>
              <a:rPr lang="zh-CN" altLang="en-US" dirty="0" smtClean="0"/>
              <a:t>病毒量的结果，可能是</a:t>
            </a:r>
            <a:r>
              <a:rPr lang="en-US" altLang="zh-CN" dirty="0" smtClean="0"/>
              <a:t>1254000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874000</a:t>
            </a:r>
            <a:r>
              <a:rPr lang="zh-CN" altLang="en-US" dirty="0" smtClean="0"/>
              <a:t>这样的拷贝数，或者是未检测阳性这样的结果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3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非参数检验流程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4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非参数检验的编秩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951068"/>
          </a:xfrm>
        </p:spPr>
        <p:txBody>
          <a:bodyPr/>
          <a:lstStyle/>
          <a:p>
            <a:r>
              <a:rPr lang="zh-CN" altLang="en-US" dirty="0" smtClean="0"/>
              <a:t>没有重复项的时候升序排列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有重复项的时候，仍旧升序排列，但同等级取秩平均值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秩的和，总是等于</a:t>
            </a:r>
            <a:r>
              <a:rPr lang="en-US" altLang="zh-CN" dirty="0" smtClean="0"/>
              <a:t>n*(n+1)/2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21321"/>
              </p:ext>
            </p:extLst>
          </p:nvPr>
        </p:nvGraphicFramePr>
        <p:xfrm>
          <a:off x="3974123" y="2698066"/>
          <a:ext cx="3657600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87586"/>
              </p:ext>
            </p:extLst>
          </p:nvPr>
        </p:nvGraphicFramePr>
        <p:xfrm>
          <a:off x="3968262" y="4565726"/>
          <a:ext cx="3657600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1" u="none" strike="noStrike" dirty="0">
                          <a:effectLst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1" u="none" strike="noStrike" dirty="0" smtClean="0">
                          <a:effectLst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4.5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4.5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8028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1140</TotalTime>
  <Words>2082</Words>
  <Application>Microsoft Office PowerPoint</Application>
  <PresentationFormat>宽屏</PresentationFormat>
  <Paragraphs>764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宋体</vt:lpstr>
      <vt:lpstr>Calibri</vt:lpstr>
      <vt:lpstr>Franklin Gothic Book</vt:lpstr>
      <vt:lpstr>主题1</vt:lpstr>
      <vt:lpstr>Lect.8 非参数检验</vt:lpstr>
      <vt:lpstr>学习目标</vt:lpstr>
      <vt:lpstr>非参数检验的适用情景</vt:lpstr>
      <vt:lpstr>有序变量</vt:lpstr>
      <vt:lpstr>等级变量</vt:lpstr>
      <vt:lpstr>异常值</vt:lpstr>
      <vt:lpstr>明确上下界</vt:lpstr>
      <vt:lpstr>2独立样本 非参数检验流程</vt:lpstr>
      <vt:lpstr>非参数检验的编秩</vt:lpstr>
      <vt:lpstr>非参数检验的步骤</vt:lpstr>
      <vt:lpstr>Mann Whitney U检验 （也叫做Wilcoxon秩和）</vt:lpstr>
      <vt:lpstr>U值计算公式</vt:lpstr>
      <vt:lpstr>两种情况</vt:lpstr>
      <vt:lpstr>两种情况</vt:lpstr>
      <vt:lpstr>所以</vt:lpstr>
      <vt:lpstr>例题</vt:lpstr>
      <vt:lpstr>步骤</vt:lpstr>
      <vt:lpstr>步骤</vt:lpstr>
      <vt:lpstr>作业题2</vt:lpstr>
      <vt:lpstr>2配对样本非参数检验</vt:lpstr>
      <vt:lpstr>配对样本非参数检验</vt:lpstr>
      <vt:lpstr>例题</vt:lpstr>
      <vt:lpstr>PowerPoint 演示文稿</vt:lpstr>
      <vt:lpstr>PowerPoint 演示文稿</vt:lpstr>
      <vt:lpstr>数据特征</vt:lpstr>
      <vt:lpstr>符号检验</vt:lpstr>
      <vt:lpstr>P值计算</vt:lpstr>
      <vt:lpstr>细节1：单侧与双侧检验</vt:lpstr>
      <vt:lpstr>细节2：当差为0的时候</vt:lpstr>
      <vt:lpstr>例题</vt:lpstr>
      <vt:lpstr>Wilcoxon符号秩和检验</vt:lpstr>
      <vt:lpstr>例题</vt:lpstr>
      <vt:lpstr>PowerPoint 演示文稿</vt:lpstr>
      <vt:lpstr>假设检验步骤</vt:lpstr>
      <vt:lpstr>例题2</vt:lpstr>
      <vt:lpstr>多组（大于2组）比较 （了解）</vt:lpstr>
      <vt:lpstr>总结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</cp:lastModifiedBy>
  <cp:revision>146</cp:revision>
  <dcterms:created xsi:type="dcterms:W3CDTF">2019-03-14T05:19:24Z</dcterms:created>
  <dcterms:modified xsi:type="dcterms:W3CDTF">2019-04-02T08:47:14Z</dcterms:modified>
</cp:coreProperties>
</file>