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Lect.7 </a:t>
            </a:r>
            <a:r>
              <a:rPr lang="zh-CN" altLang="en-US" smtClean="0"/>
              <a:t>卡方</a:t>
            </a:r>
            <a:r>
              <a:rPr lang="zh-CN" altLang="en-US" dirty="0" smtClean="0"/>
              <a:t>检验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选择统计量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mr-IN" dirty="0"/>
              <a:t>使用卡方值作为统</a:t>
            </a:r>
            <a:r>
              <a:rPr lang="zh-CN" altLang="mr-IN" dirty="0" smtClean="0"/>
              <a:t>计量</a:t>
            </a:r>
            <a:r>
              <a:rPr lang="mr-IN" altLang="zh-CN" dirty="0" smtClean="0"/>
              <a:t>, </a:t>
            </a:r>
            <a:r>
              <a:rPr lang="zh-CN" altLang="mr-IN" dirty="0"/>
              <a:t>首先要确定符合以下的条件</a:t>
            </a:r>
            <a:r>
              <a:rPr lang="mr-IN" altLang="zh-CN" dirty="0" smtClean="0"/>
              <a:t>:</a:t>
            </a:r>
            <a:endParaRPr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但是首先需要符合以下条件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2594787"/>
            <a:ext cx="20193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50" y="4562508"/>
            <a:ext cx="6007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选择统计量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5126914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总样本量大于等于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min(p_10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n,p_20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n,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p_k0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n)</a:t>
            </a:r>
            <a:r>
              <a:rPr kumimoji="1" lang="zh-CN" altLang="en-US" dirty="0" smtClean="0"/>
              <a:t>大于等于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的时候可以使用普通卡方公式计算</a:t>
            </a:r>
            <a:endParaRPr kumimoji="1" lang="en-US" altLang="zh-CN" dirty="0" smtClean="0"/>
          </a:p>
          <a:p>
            <a:r>
              <a:rPr kumimoji="1" lang="zh-CN" altLang="en-US" dirty="0"/>
              <a:t>总样本量大于等于</a:t>
            </a:r>
            <a:r>
              <a:rPr kumimoji="1" lang="en-US" altLang="zh-CN" dirty="0"/>
              <a:t>40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min(p_10</a:t>
            </a:r>
            <a:r>
              <a:rPr kumimoji="1" lang="zh-CN" altLang="en-US" dirty="0"/>
              <a:t>*</a:t>
            </a:r>
            <a:r>
              <a:rPr kumimoji="1" lang="en-US" altLang="zh-CN" dirty="0"/>
              <a:t>n,p_20</a:t>
            </a:r>
            <a:r>
              <a:rPr kumimoji="1" lang="zh-CN" altLang="en-US" dirty="0"/>
              <a:t>*</a:t>
            </a:r>
            <a:r>
              <a:rPr kumimoji="1" lang="en-US" altLang="zh-CN" dirty="0"/>
              <a:t>n,</a:t>
            </a:r>
            <a:r>
              <a:rPr kumimoji="1" lang="mr-IN" altLang="zh-CN" dirty="0"/>
              <a:t>…</a:t>
            </a:r>
            <a:r>
              <a:rPr kumimoji="1" lang="en-US" altLang="zh-CN" dirty="0"/>
              <a:t>p_k0</a:t>
            </a:r>
            <a:r>
              <a:rPr kumimoji="1" lang="zh-CN" altLang="en-US" dirty="0"/>
              <a:t>*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）小于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，大于等于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时候可以</a:t>
            </a:r>
            <a:r>
              <a:rPr kumimoji="1" lang="zh-CN" altLang="en-US" dirty="0" smtClean="0"/>
              <a:t>使用连续性校正的卡</a:t>
            </a:r>
            <a:r>
              <a:rPr kumimoji="1" lang="zh-CN" altLang="en-US" dirty="0"/>
              <a:t>方公式</a:t>
            </a:r>
            <a:r>
              <a:rPr kumimoji="1" lang="zh-CN" altLang="en-US" dirty="0" smtClean="0"/>
              <a:t>计算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zh-CN" altLang="fr-FR" dirty="0"/>
              <a:t>如果</a:t>
            </a:r>
            <a:r>
              <a:rPr lang="fr-FR" altLang="zh-CN" dirty="0"/>
              <a:t>n</a:t>
            </a:r>
            <a:r>
              <a:rPr lang="zh-CN" altLang="fr-FR" dirty="0"/>
              <a:t>小于</a:t>
            </a:r>
            <a:r>
              <a:rPr lang="fr-FR" altLang="zh-CN" dirty="0"/>
              <a:t>40,</a:t>
            </a:r>
            <a:r>
              <a:rPr lang="zh-CN" altLang="fr-FR" dirty="0" smtClean="0"/>
              <a:t>或者</a:t>
            </a:r>
            <a:r>
              <a:rPr kumimoji="1" lang="en-US" altLang="zh-CN" dirty="0"/>
              <a:t>min(p_10</a:t>
            </a:r>
            <a:r>
              <a:rPr kumimoji="1" lang="zh-CN" altLang="en-US" dirty="0"/>
              <a:t>*</a:t>
            </a:r>
            <a:r>
              <a:rPr kumimoji="1" lang="en-US" altLang="zh-CN" dirty="0"/>
              <a:t>n,p_20</a:t>
            </a:r>
            <a:r>
              <a:rPr kumimoji="1" lang="zh-CN" altLang="en-US" dirty="0"/>
              <a:t>*</a:t>
            </a:r>
            <a:r>
              <a:rPr kumimoji="1" lang="en-US" altLang="zh-CN" dirty="0"/>
              <a:t>n,</a:t>
            </a:r>
            <a:r>
              <a:rPr kumimoji="1" lang="mr-IN" altLang="zh-CN" dirty="0"/>
              <a:t>…</a:t>
            </a:r>
            <a:r>
              <a:rPr kumimoji="1" lang="en-US" altLang="zh-CN" dirty="0"/>
              <a:t>p_k0</a:t>
            </a:r>
            <a:r>
              <a:rPr kumimoji="1" lang="zh-CN" altLang="en-US" dirty="0"/>
              <a:t>*</a:t>
            </a:r>
            <a:r>
              <a:rPr kumimoji="1" lang="en-US" altLang="zh-CN" dirty="0"/>
              <a:t>n</a:t>
            </a:r>
            <a:r>
              <a:rPr kumimoji="1" lang="zh-CN" altLang="en-US" dirty="0"/>
              <a:t>）</a:t>
            </a:r>
            <a:r>
              <a:rPr lang="zh-CN" altLang="fr-FR" dirty="0" smtClean="0"/>
              <a:t>小于</a:t>
            </a:r>
            <a:r>
              <a:rPr lang="fr-FR" altLang="zh-CN" dirty="0"/>
              <a:t>1</a:t>
            </a:r>
            <a:r>
              <a:rPr lang="zh-CN" altLang="fr-FR" dirty="0"/>
              <a:t>的时候不宜计算卡方值</a:t>
            </a:r>
            <a:r>
              <a:rPr lang="fr-FR" altLang="zh-CN" dirty="0"/>
              <a:t>, </a:t>
            </a:r>
            <a:r>
              <a:rPr lang="zh-CN" altLang="fr-FR" dirty="0"/>
              <a:t>而是采用</a:t>
            </a:r>
            <a:r>
              <a:rPr lang="fr-FR" altLang="zh-CN" dirty="0"/>
              <a:t>Fisher</a:t>
            </a:r>
            <a:r>
              <a:rPr lang="zh-CN" altLang="fr-FR" dirty="0"/>
              <a:t>确切概率法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810" y="3998498"/>
            <a:ext cx="2919730" cy="8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确定判定标准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这个例子里</a:t>
            </a:r>
            <a:r>
              <a:rPr lang="en-US" altLang="zh-CN" dirty="0"/>
              <a:t>, </a:t>
            </a:r>
            <a:r>
              <a:rPr lang="zh-CN" altLang="en-US" dirty="0"/>
              <a:t>自由度</a:t>
            </a:r>
            <a:r>
              <a:rPr lang="en-US" altLang="zh-CN" dirty="0" err="1"/>
              <a:t>d.f.</a:t>
            </a:r>
            <a:r>
              <a:rPr lang="en-US" altLang="zh-CN" dirty="0"/>
              <a:t>=k-1, (k</a:t>
            </a:r>
            <a:r>
              <a:rPr lang="zh-CN" altLang="en-US" dirty="0"/>
              <a:t>是组数</a:t>
            </a:r>
            <a:r>
              <a:rPr lang="en-US" altLang="zh-CN" dirty="0"/>
              <a:t>). </a:t>
            </a:r>
            <a:r>
              <a:rPr lang="zh-CN" altLang="en-US" dirty="0"/>
              <a:t>本例自由度是</a:t>
            </a:r>
            <a:r>
              <a:rPr lang="en-US" altLang="zh-CN" dirty="0"/>
              <a:t>2, </a:t>
            </a:r>
            <a:r>
              <a:rPr lang="zh-CN" altLang="en-US" dirty="0"/>
              <a:t>查找自由度是</a:t>
            </a:r>
            <a:r>
              <a:rPr lang="en-US" altLang="zh-CN" dirty="0"/>
              <a:t>2, </a:t>
            </a:r>
            <a:r>
              <a:rPr lang="zh-CN" altLang="en-US" dirty="0"/>
              <a:t>检验水平是</a:t>
            </a:r>
            <a:r>
              <a:rPr lang="en-US" altLang="zh-CN" dirty="0"/>
              <a:t>0.05</a:t>
            </a:r>
            <a:r>
              <a:rPr lang="zh-CN" altLang="en-US" dirty="0"/>
              <a:t>的卡方临界值</a:t>
            </a:r>
            <a:r>
              <a:rPr lang="en-US" altLang="zh-CN" dirty="0"/>
              <a:t>, </a:t>
            </a:r>
            <a:r>
              <a:rPr lang="zh-CN" altLang="en-US" dirty="0"/>
              <a:t>得到</a:t>
            </a:r>
            <a:r>
              <a:rPr lang="en-US" altLang="zh-CN" dirty="0"/>
              <a:t>5.99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75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计算统计量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4012267"/>
            <a:ext cx="9601200" cy="1144523"/>
          </a:xfrm>
        </p:spPr>
        <p:txBody>
          <a:bodyPr/>
          <a:lstStyle/>
          <a:p>
            <a:r>
              <a:rPr kumimoji="1" lang="zh-CN" altLang="en-US" dirty="0" smtClean="0"/>
              <a:t>计算可得卡方值为</a:t>
            </a:r>
            <a:r>
              <a:rPr kumimoji="1" lang="en-US" altLang="zh-CN" dirty="0" smtClean="0"/>
              <a:t>8.46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77226"/>
              </p:ext>
            </p:extLst>
          </p:nvPr>
        </p:nvGraphicFramePr>
        <p:xfrm>
          <a:off x="1371600" y="2284103"/>
          <a:ext cx="9601200" cy="1470660"/>
        </p:xfrm>
        <a:graphic>
          <a:graphicData uri="http://schemas.openxmlformats.org/drawingml/2006/table">
            <a:tbl>
              <a:tblPr/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>
                          <a:effectLst/>
                        </a:rPr>
                        <a:t>分组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B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>
                          <a:effectLst/>
                        </a:rPr>
                        <a:t>无规律锻炼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B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>
                          <a:effectLst/>
                        </a:rPr>
                        <a:t>偶尔锻炼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A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>
                          <a:effectLst/>
                        </a:rPr>
                        <a:t>规律锻炼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>
                          <a:effectLst/>
                        </a:rPr>
                        <a:t>总数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8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800">
                          <a:effectLst/>
                        </a:rPr>
                        <a:t>观察频数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9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800">
                          <a:effectLst/>
                        </a:rPr>
                        <a:t>255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800" dirty="0">
                          <a:effectLst/>
                        </a:rPr>
                        <a:t>125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BA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90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5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470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0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effectLst/>
                        </a:rPr>
                        <a:t>期望频数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019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9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2800">
                          <a:effectLst/>
                        </a:rPr>
                        <a:t>470x0.6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2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2800">
                          <a:effectLst/>
                        </a:rPr>
                        <a:t>470x0.25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BA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BA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2800">
                          <a:effectLst/>
                        </a:rPr>
                        <a:t>470x0.15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55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5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effectLst/>
                        </a:rPr>
                        <a:t>470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0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0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81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8.46</a:t>
            </a:r>
            <a:r>
              <a:rPr lang="zh-CN" altLang="en-US" dirty="0"/>
              <a:t>大于</a:t>
            </a:r>
            <a:r>
              <a:rPr lang="en-US" altLang="zh-CN" dirty="0"/>
              <a:t>5.99, </a:t>
            </a:r>
            <a:r>
              <a:rPr lang="zh-CN" altLang="en-US" dirty="0"/>
              <a:t>在</a:t>
            </a:r>
            <a:r>
              <a:rPr lang="en-US" altLang="zh-CN" dirty="0"/>
              <a:t>0.05</a:t>
            </a:r>
            <a:r>
              <a:rPr lang="zh-CN" altLang="en-US" dirty="0"/>
              <a:t>检测水平上可以拒绝零假设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96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例题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根据国家健康统计中心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年关于美国人群体重分布的数据（根据</a:t>
            </a:r>
            <a:r>
              <a:rPr lang="en-US" altLang="zh-CN" dirty="0" smtClean="0"/>
              <a:t>BMI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BMI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18.5</a:t>
            </a:r>
            <a:r>
              <a:rPr lang="zh-CN" altLang="en-US" dirty="0" smtClean="0"/>
              <a:t>为过轻，</a:t>
            </a:r>
            <a:r>
              <a:rPr lang="en-US" altLang="zh-CN" dirty="0" smtClean="0"/>
              <a:t>18.5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24.9</a:t>
            </a:r>
            <a:r>
              <a:rPr lang="zh-CN" altLang="en-US" dirty="0" smtClean="0"/>
              <a:t>之间为标准，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29.9</a:t>
            </a:r>
            <a:r>
              <a:rPr lang="zh-CN" altLang="en-US" dirty="0" smtClean="0"/>
              <a:t>为超重，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以上为肥胖）</a:t>
            </a:r>
            <a:endParaRPr lang="en-US" altLang="zh-CN" dirty="0" smtClean="0"/>
          </a:p>
          <a:p>
            <a:r>
              <a:rPr lang="en-US" altLang="zh-CN" dirty="0" smtClean="0"/>
              <a:t>2002</a:t>
            </a:r>
            <a:r>
              <a:rPr lang="zh-CN" altLang="en-US" dirty="0" smtClean="0"/>
              <a:t>年的体重分布情况是： </a:t>
            </a:r>
            <a:r>
              <a:rPr lang="en-US" altLang="zh-CN" dirty="0" smtClean="0"/>
              <a:t>2</a:t>
            </a:r>
            <a:r>
              <a:rPr lang="en-US" altLang="zh-CN" dirty="0"/>
              <a:t>% </a:t>
            </a:r>
            <a:r>
              <a:rPr lang="zh-CN" altLang="en-US" dirty="0" smtClean="0"/>
              <a:t>过轻</a:t>
            </a:r>
            <a:r>
              <a:rPr lang="en-US" altLang="zh-CN" dirty="0" smtClean="0"/>
              <a:t>, </a:t>
            </a:r>
            <a:r>
              <a:rPr lang="en-US" altLang="zh-CN" dirty="0"/>
              <a:t>39% </a:t>
            </a:r>
            <a:r>
              <a:rPr lang="zh-CN" altLang="en-US" dirty="0" smtClean="0"/>
              <a:t>正常体重</a:t>
            </a:r>
            <a:r>
              <a:rPr lang="en-US" altLang="zh-CN" dirty="0" smtClean="0"/>
              <a:t>, </a:t>
            </a:r>
            <a:r>
              <a:rPr lang="en-US" altLang="zh-CN" dirty="0"/>
              <a:t>36% </a:t>
            </a:r>
            <a:r>
              <a:rPr lang="zh-CN" altLang="en-US" dirty="0" smtClean="0"/>
              <a:t>超重</a:t>
            </a:r>
            <a:r>
              <a:rPr lang="en-US" altLang="zh-CN" dirty="0" smtClean="0"/>
              <a:t>, 23</a:t>
            </a:r>
            <a:r>
              <a:rPr lang="en-US" altLang="zh-CN" dirty="0"/>
              <a:t>% </a:t>
            </a:r>
            <a:r>
              <a:rPr lang="zh-CN" altLang="en-US" dirty="0" smtClean="0"/>
              <a:t>超重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研究者想了解某地居民体重分布情况是否和全国情况不同，调查了</a:t>
            </a:r>
            <a:r>
              <a:rPr lang="en-US" altLang="zh-CN" dirty="0" smtClean="0"/>
              <a:t> </a:t>
            </a:r>
            <a:r>
              <a:rPr lang="en-US" altLang="zh-CN" dirty="0"/>
              <a:t>n=3,326 </a:t>
            </a:r>
            <a:r>
              <a:rPr lang="zh-CN" altLang="en-US" dirty="0" smtClean="0"/>
              <a:t>居民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11254"/>
              </p:ext>
            </p:extLst>
          </p:nvPr>
        </p:nvGraphicFramePr>
        <p:xfrm>
          <a:off x="2240544" y="5379558"/>
          <a:ext cx="8161020" cy="1158240"/>
        </p:xfrm>
        <a:graphic>
          <a:graphicData uri="http://schemas.openxmlformats.org/drawingml/2006/table">
            <a:tbl>
              <a:tblPr/>
              <a:tblGrid>
                <a:gridCol w="1360170"/>
                <a:gridCol w="1360170"/>
                <a:gridCol w="1360170"/>
                <a:gridCol w="1360170"/>
                <a:gridCol w="1360170"/>
                <a:gridCol w="1360170"/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zh-CN" altLang="en-US" sz="32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3200" dirty="0" smtClean="0">
                          <a:effectLst/>
                        </a:rPr>
                        <a:t>过轻</a:t>
                      </a:r>
                      <a:endParaRPr lang="en-U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3200" b="1" dirty="0" smtClean="0">
                          <a:effectLst/>
                        </a:rPr>
                        <a:t>正常</a:t>
                      </a:r>
                      <a:endParaRPr lang="en-U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3200" b="1" dirty="0" smtClean="0">
                          <a:effectLst/>
                        </a:rPr>
                        <a:t>超重</a:t>
                      </a:r>
                      <a:endParaRPr lang="en-U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3200" b="1" dirty="0" smtClean="0">
                          <a:effectLst/>
                        </a:rPr>
                        <a:t>肥胖</a:t>
                      </a:r>
                      <a:endParaRPr lang="is-I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3200" b="1" dirty="0" smtClean="0">
                          <a:effectLst/>
                        </a:rPr>
                        <a:t>综述</a:t>
                      </a:r>
                      <a:endParaRPr lang="en-U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3200" b="1" dirty="0" smtClean="0">
                          <a:effectLst/>
                        </a:rPr>
                        <a:t>n</a:t>
                      </a:r>
                      <a:endParaRPr lang="en-U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3200">
                          <a:effectLst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3200">
                          <a:effectLst/>
                        </a:rPr>
                        <a:t>932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3200">
                          <a:effectLst/>
                        </a:rPr>
                        <a:t>1374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3200">
                          <a:effectLst/>
                        </a:rPr>
                        <a:t>1000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3200" dirty="0">
                          <a:effectLst/>
                        </a:rPr>
                        <a:t>3326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04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例题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5421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国家健康统计中心在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年做的调查提示</a:t>
            </a:r>
            <a:r>
              <a:rPr lang="en-US" altLang="zh-CN" dirty="0" smtClean="0"/>
              <a:t>, 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岁儿童有</a:t>
            </a:r>
            <a:r>
              <a:rPr lang="en-US" altLang="zh-CN" dirty="0" smtClean="0"/>
              <a:t>75</a:t>
            </a:r>
            <a:r>
              <a:rPr lang="en-US" altLang="zh-CN" dirty="0"/>
              <a:t>% </a:t>
            </a:r>
            <a:r>
              <a:rPr lang="zh-CN" altLang="en-US" dirty="0" smtClean="0"/>
              <a:t>在去年曾在过去一年看过牙医。某个研究者想调查波士顿的儿童是否也符合这个情况。他调查了</a:t>
            </a:r>
            <a:r>
              <a:rPr lang="en-US" altLang="zh-CN" dirty="0" smtClean="0"/>
              <a:t>125</a:t>
            </a:r>
            <a:r>
              <a:rPr lang="zh-CN" altLang="en-US" dirty="0" smtClean="0"/>
              <a:t>个儿童，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人过去一年看过牙医。根据上面的数据能否认为波士顿当地的情况和全国的情况有区别？</a:t>
            </a:r>
            <a:endParaRPr lang="en-US" altLang="zh-CN" dirty="0" smtClean="0"/>
          </a:p>
          <a:p>
            <a:r>
              <a:rPr kumimoji="1" lang="zh-CN" altLang="en-US" dirty="0" smtClean="0"/>
              <a:t>使用单样本二分变量的假设检验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使用卡方检验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912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多组计量变量比较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53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独立性卡方检验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单样本的时候</a:t>
            </a:r>
            <a:r>
              <a:rPr lang="en-US" altLang="zh-CN" dirty="0"/>
              <a:t>, </a:t>
            </a:r>
            <a:r>
              <a:rPr lang="zh-CN" altLang="en-US" dirty="0"/>
              <a:t>卡方检验做的是拟合优度</a:t>
            </a:r>
            <a:r>
              <a:rPr lang="en-US" altLang="zh-CN" dirty="0"/>
              <a:t>(</a:t>
            </a:r>
            <a:r>
              <a:rPr lang="zh-CN" altLang="en-US" dirty="0"/>
              <a:t>观察到的数据和期望的数据的符合程度</a:t>
            </a:r>
            <a:r>
              <a:rPr lang="en-US" altLang="zh-CN" dirty="0"/>
              <a:t>). </a:t>
            </a:r>
            <a:r>
              <a:rPr lang="zh-CN" altLang="en-US" dirty="0"/>
              <a:t>而在</a:t>
            </a:r>
            <a:r>
              <a:rPr lang="en-US" altLang="zh-CN" dirty="0"/>
              <a:t>2</a:t>
            </a:r>
            <a:r>
              <a:rPr lang="zh-CN" altLang="en-US" dirty="0"/>
              <a:t>组或以上的独立样本的时候</a:t>
            </a:r>
            <a:r>
              <a:rPr lang="en-US" altLang="zh-CN" dirty="0"/>
              <a:t>, </a:t>
            </a:r>
            <a:r>
              <a:rPr lang="zh-CN" altLang="en-US" dirty="0"/>
              <a:t>如果我们要比较不同组的计数因变量的分布是否有区别的时候</a:t>
            </a:r>
            <a:r>
              <a:rPr lang="en-US" altLang="zh-CN" dirty="0"/>
              <a:t>, </a:t>
            </a:r>
            <a:r>
              <a:rPr lang="zh-CN" altLang="en-US" dirty="0"/>
              <a:t>我们可以把卡方检验的应用做一个扩展</a:t>
            </a:r>
            <a:r>
              <a:rPr lang="en-US" altLang="zh-CN" dirty="0"/>
              <a:t>, </a:t>
            </a:r>
            <a:r>
              <a:rPr lang="zh-CN" altLang="en-US" dirty="0"/>
              <a:t>这个时候叫做独立性卡方检验</a:t>
            </a:r>
            <a:r>
              <a:rPr lang="en-US" altLang="zh-CN" dirty="0"/>
              <a:t>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98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独立性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648449"/>
          </a:xfrm>
        </p:spPr>
        <p:txBody>
          <a:bodyPr/>
          <a:lstStyle/>
          <a:p>
            <a:r>
              <a:rPr lang="zh-CN" altLang="en-US" dirty="0"/>
              <a:t>独立性卡方检验的典型</a:t>
            </a:r>
            <a:r>
              <a:rPr lang="en-US" altLang="zh-CN" dirty="0"/>
              <a:t>H0</a:t>
            </a:r>
            <a:r>
              <a:rPr lang="zh-CN" altLang="en-US" dirty="0"/>
              <a:t>可以如下描述</a:t>
            </a:r>
            <a:r>
              <a:rPr lang="en-US" altLang="zh-CN" dirty="0"/>
              <a:t>:</a:t>
            </a:r>
            <a:r>
              <a:rPr lang="zh-CN" altLang="en-US" dirty="0"/>
              <a:t>分组如何与因变量的分布是相互独立的</a:t>
            </a:r>
            <a:r>
              <a:rPr lang="en-US" altLang="zh-CN" dirty="0"/>
              <a:t>. </a:t>
            </a:r>
            <a:r>
              <a:rPr lang="zh-CN" altLang="en-US" dirty="0"/>
              <a:t>而被择假设就是不同组因变量的分布有所不同</a:t>
            </a:r>
            <a:r>
              <a:rPr lang="en-US" altLang="zh-CN" dirty="0"/>
              <a:t>(</a:t>
            </a:r>
            <a:r>
              <a:rPr lang="zh-CN" altLang="en-US" dirty="0"/>
              <a:t>因变量分布和分组是相关的</a:t>
            </a:r>
            <a:r>
              <a:rPr lang="en-US" altLang="zh-CN" dirty="0" smtClean="0"/>
              <a:t>).</a:t>
            </a:r>
          </a:p>
          <a:p>
            <a:endParaRPr lang="en-US" altLang="zh-CN" dirty="0"/>
          </a:p>
          <a:p>
            <a:r>
              <a:rPr lang="zh-CN" altLang="en-US" dirty="0" smtClean="0"/>
              <a:t>所以根据零假设，</a:t>
            </a:r>
            <a:r>
              <a:rPr lang="zh-CN" altLang="en-US" dirty="0"/>
              <a:t>则有某一组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1</a:t>
            </a:r>
            <a:r>
              <a:rPr lang="zh-CN" altLang="en-US" dirty="0"/>
              <a:t>组</a:t>
            </a:r>
            <a:r>
              <a:rPr lang="en-US" altLang="zh-CN" dirty="0"/>
              <a:t>)</a:t>
            </a:r>
            <a:r>
              <a:rPr lang="zh-CN" altLang="en-US" dirty="0"/>
              <a:t>因变量的某个值</a:t>
            </a:r>
            <a:r>
              <a:rPr lang="en-US" altLang="zh-CN" dirty="0"/>
              <a:t>(</a:t>
            </a:r>
            <a:r>
              <a:rPr lang="zh-CN" altLang="en-US" dirty="0"/>
              <a:t>比如因变量值</a:t>
            </a:r>
            <a:r>
              <a:rPr lang="en-US" altLang="zh-CN" dirty="0"/>
              <a:t>1)</a:t>
            </a:r>
            <a:r>
              <a:rPr lang="zh-CN" altLang="en-US" dirty="0"/>
              <a:t>的概率应该是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3415461"/>
            <a:ext cx="5930900" cy="71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09" y="5348801"/>
            <a:ext cx="4114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计数资料的统计检验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上次课讲了二分类变量的统计（单样本，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分类怎么办？多组怎么办？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组配对怎么办？</a:t>
            </a:r>
            <a:endParaRPr lang="en-US" altLang="zh-CN" dirty="0" smtClean="0"/>
          </a:p>
          <a:p>
            <a:r>
              <a:rPr lang="zh-CN" altLang="en-US" dirty="0" smtClean="0"/>
              <a:t>有没有一个适用更广的方法？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54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交叉表期望值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的计算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71600" y="4146697"/>
            <a:ext cx="9601200" cy="1935125"/>
          </a:xfrm>
        </p:spPr>
        <p:txBody>
          <a:bodyPr/>
          <a:lstStyle/>
          <a:p>
            <a:r>
              <a:rPr kumimoji="1" lang="zh-CN" altLang="en-US" dirty="0" smtClean="0"/>
              <a:t>第一组因变量为</a:t>
            </a:r>
            <a:r>
              <a:rPr kumimoji="1" lang="en-US" altLang="zh-CN" dirty="0" smtClean="0"/>
              <a:t>r1</a:t>
            </a:r>
            <a:r>
              <a:rPr kumimoji="1" lang="zh-CN" altLang="en-US" dirty="0" smtClean="0"/>
              <a:t>的时候：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50095"/>
              </p:ext>
            </p:extLst>
          </p:nvPr>
        </p:nvGraphicFramePr>
        <p:xfrm>
          <a:off x="3057142" y="1845457"/>
          <a:ext cx="6512160" cy="2209800"/>
        </p:xfrm>
        <a:graphic>
          <a:graphicData uri="http://schemas.openxmlformats.org/drawingml/2006/table">
            <a:tbl>
              <a:tblPr/>
              <a:tblGrid>
                <a:gridCol w="1302432"/>
                <a:gridCol w="1302432"/>
                <a:gridCol w="1302432"/>
                <a:gridCol w="1302432"/>
                <a:gridCol w="130243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</a:rPr>
                        <a:t>r1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b="1">
                          <a:solidFill>
                            <a:srgbClr val="000000"/>
                          </a:solidFill>
                          <a:effectLst/>
                        </a:rPr>
                        <a:t>r2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</a:rPr>
                        <a:t>r3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</a:rPr>
                        <a:t>总共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g1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8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7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25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g2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22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13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50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g3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30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28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17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75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总共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62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>
                          <a:effectLst/>
                        </a:rPr>
                        <a:t>51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37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150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>
            <a:off x="5167423" y="1998921"/>
            <a:ext cx="0" cy="180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4189228" y="2658139"/>
            <a:ext cx="4086446" cy="2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4867939"/>
            <a:ext cx="6375400" cy="1041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89" y="6081822"/>
            <a:ext cx="2489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5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在单样本的那个实例里面</a:t>
            </a:r>
            <a:r>
              <a:rPr lang="en-US" altLang="zh-CN" dirty="0"/>
              <a:t>, </a:t>
            </a:r>
            <a:r>
              <a:rPr lang="zh-CN" altLang="en-US" dirty="0"/>
              <a:t>我们考察了全校学生锻炼的情况</a:t>
            </a:r>
            <a:r>
              <a:rPr lang="en-US" altLang="zh-CN" dirty="0"/>
              <a:t>. </a:t>
            </a:r>
            <a:r>
              <a:rPr lang="zh-CN" altLang="en-US" dirty="0"/>
              <a:t>下面这个研究调查了</a:t>
            </a:r>
            <a:r>
              <a:rPr lang="en-US" altLang="zh-CN" dirty="0"/>
              <a:t>470</a:t>
            </a:r>
            <a:r>
              <a:rPr lang="zh-CN" altLang="en-US" dirty="0"/>
              <a:t>名毕业生</a:t>
            </a:r>
            <a:r>
              <a:rPr lang="en-US" altLang="zh-CN" dirty="0"/>
              <a:t>. </a:t>
            </a:r>
            <a:r>
              <a:rPr lang="zh-CN" altLang="en-US" dirty="0"/>
              <a:t>除了调查他们的锻炼频率</a:t>
            </a:r>
            <a:r>
              <a:rPr lang="en-US" altLang="zh-CN" dirty="0"/>
              <a:t>, </a:t>
            </a:r>
            <a:r>
              <a:rPr lang="zh-CN" altLang="en-US" dirty="0"/>
              <a:t>还调查了他们居住的情况</a:t>
            </a:r>
            <a:r>
              <a:rPr lang="en-US" altLang="zh-CN" dirty="0"/>
              <a:t>,</a:t>
            </a:r>
            <a:r>
              <a:rPr lang="zh-CN" altLang="en-US" dirty="0"/>
              <a:t>有下表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5543"/>
              </p:ext>
            </p:extLst>
          </p:nvPr>
        </p:nvGraphicFramePr>
        <p:xfrm>
          <a:off x="1512277" y="3477940"/>
          <a:ext cx="9601200" cy="31318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住宿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没有规律锻炼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偶尔锻炼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规律锻炼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总体</a:t>
                      </a: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宿舍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32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30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28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90</a:t>
                      </a: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校内公寓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74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64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42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180</a:t>
                      </a: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校外公寓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110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25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150</a:t>
                      </a: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家里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39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50</a:t>
                      </a: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总体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255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125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90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470</a:t>
                      </a: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38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确定假设和检验水平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H0: </a:t>
            </a:r>
            <a:r>
              <a:rPr lang="zh-CN" altLang="en-US" dirty="0"/>
              <a:t>居住情况和锻炼频率彼此独立</a:t>
            </a:r>
            <a:r>
              <a:rPr lang="en-US" altLang="zh-CN" dirty="0"/>
              <a:t>, </a:t>
            </a:r>
            <a:r>
              <a:rPr lang="zh-CN" altLang="en-US" dirty="0"/>
              <a:t>备择假设</a:t>
            </a:r>
            <a:r>
              <a:rPr lang="en-US" altLang="zh-CN" dirty="0"/>
              <a:t>: </a:t>
            </a:r>
            <a:r>
              <a:rPr lang="zh-CN" altLang="en-US" dirty="0"/>
              <a:t>居住情况和锻炼频率彼此不独立</a:t>
            </a:r>
            <a:r>
              <a:rPr lang="en-US" altLang="zh-CN" dirty="0"/>
              <a:t>. </a:t>
            </a:r>
            <a:r>
              <a:rPr lang="en-US" altLang="zh-CN" i="1" dirty="0" smtClean="0"/>
              <a:t>α</a:t>
            </a:r>
            <a:r>
              <a:rPr lang="en-US" altLang="zh-CN" dirty="0" smtClean="0"/>
              <a:t>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13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选择恰当的统计量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1146696"/>
            <a:ext cx="10630122" cy="37242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50" y="5081978"/>
            <a:ext cx="9470298" cy="16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08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确定判定标准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/>
              <a:t>d</a:t>
            </a:r>
            <a:r>
              <a:rPr lang="en-US" altLang="zh-CN" dirty="0" err="1" smtClean="0"/>
              <a:t>.</a:t>
            </a:r>
            <a:r>
              <a:rPr lang="en-US" altLang="zh-CN" i="1" dirty="0" err="1" smtClean="0"/>
              <a:t>f</a:t>
            </a:r>
            <a:r>
              <a:rPr lang="en-US" altLang="zh-CN" dirty="0" err="1"/>
              <a:t>.</a:t>
            </a:r>
            <a:r>
              <a:rPr lang="en-US" altLang="zh-CN" dirty="0"/>
              <a:t>=(</a:t>
            </a:r>
            <a:r>
              <a:rPr lang="en-US" altLang="zh-CN" i="1" dirty="0"/>
              <a:t>r</a:t>
            </a:r>
            <a:r>
              <a:rPr lang="en-US" altLang="zh-CN" dirty="0"/>
              <a:t>−1)×(</a:t>
            </a:r>
            <a:r>
              <a:rPr lang="en-US" altLang="zh-CN" i="1" dirty="0"/>
              <a:t>c</a:t>
            </a:r>
            <a:r>
              <a:rPr lang="en-US" altLang="zh-CN" dirty="0"/>
              <a:t>−1)=</a:t>
            </a:r>
            <a:r>
              <a:rPr lang="en-US" altLang="zh-CN" dirty="0" smtClean="0"/>
              <a:t>2×3=6</a:t>
            </a:r>
          </a:p>
          <a:p>
            <a:r>
              <a:rPr lang="zh-CN" altLang="en-US" dirty="0"/>
              <a:t>查表可</a:t>
            </a:r>
            <a:r>
              <a:rPr lang="zh-CN" altLang="en-US" dirty="0" smtClean="0"/>
              <a:t>得</a:t>
            </a:r>
            <a:r>
              <a:rPr lang="el-GR" altLang="zh-CN" i="1" dirty="0" smtClean="0"/>
              <a:t>α</a:t>
            </a:r>
            <a:r>
              <a:rPr lang="el-GR" altLang="zh-CN" dirty="0" smtClean="0"/>
              <a:t>=0.05,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d</a:t>
            </a:r>
            <a:r>
              <a:rPr lang="en-US" altLang="zh-CN" dirty="0" err="1" smtClean="0"/>
              <a:t>.</a:t>
            </a:r>
            <a:r>
              <a:rPr lang="en-US" altLang="zh-CN" i="1" dirty="0" err="1" smtClean="0"/>
              <a:t>f</a:t>
            </a:r>
            <a:r>
              <a:rPr lang="en-US" altLang="zh-CN" dirty="0" err="1"/>
              <a:t>.</a:t>
            </a:r>
            <a:r>
              <a:rPr lang="en-US" altLang="zh-CN" dirty="0"/>
              <a:t>=6</a:t>
            </a:r>
            <a:r>
              <a:rPr lang="zh-CN" altLang="en-US" dirty="0"/>
              <a:t>的卡方临界值是</a:t>
            </a:r>
            <a:r>
              <a:rPr lang="en-US" altLang="zh-CN" dirty="0"/>
              <a:t>12.59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27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O</a:t>
            </a:r>
            <a:r>
              <a:rPr lang="zh-CN" altLang="en-US" dirty="0" smtClean="0"/>
              <a:t>值和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值带入公式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51379"/>
              </p:ext>
            </p:extLst>
          </p:nvPr>
        </p:nvGraphicFramePr>
        <p:xfrm>
          <a:off x="5378311" y="749910"/>
          <a:ext cx="6512160" cy="2209800"/>
        </p:xfrm>
        <a:graphic>
          <a:graphicData uri="http://schemas.openxmlformats.org/drawingml/2006/table">
            <a:tbl>
              <a:tblPr/>
              <a:tblGrid>
                <a:gridCol w="1302432"/>
                <a:gridCol w="1302432"/>
                <a:gridCol w="1302432"/>
                <a:gridCol w="1302432"/>
                <a:gridCol w="130243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</a:rPr>
                        <a:t>r1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b="1">
                          <a:solidFill>
                            <a:srgbClr val="000000"/>
                          </a:solidFill>
                          <a:effectLst/>
                        </a:rPr>
                        <a:t>r2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</a:rPr>
                        <a:t>r3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</a:rPr>
                        <a:t>总共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g1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8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7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25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g2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22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13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50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g3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30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28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17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75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总共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62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>
                          <a:effectLst/>
                        </a:rPr>
                        <a:t>51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37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150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直线箭头连接符 8"/>
          <p:cNvCxnSpPr/>
          <p:nvPr/>
        </p:nvCxnSpPr>
        <p:spPr>
          <a:xfrm>
            <a:off x="7488592" y="903374"/>
            <a:ext cx="0" cy="180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9"/>
          <p:cNvCxnSpPr/>
          <p:nvPr/>
        </p:nvCxnSpPr>
        <p:spPr>
          <a:xfrm>
            <a:off x="6510397" y="1562592"/>
            <a:ext cx="4086446" cy="2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6" y="3061856"/>
            <a:ext cx="6375400" cy="1041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6" y="4341272"/>
            <a:ext cx="2489200" cy="68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792" y="3061856"/>
            <a:ext cx="2189798" cy="7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得出结论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60.5</a:t>
            </a:r>
            <a:r>
              <a:rPr lang="zh-CN" altLang="en-US" dirty="0" smtClean="0"/>
              <a:t>大于临界值</a:t>
            </a:r>
            <a:r>
              <a:rPr lang="en-US" altLang="zh-CN" dirty="0" smtClean="0"/>
              <a:t>12.59</a:t>
            </a:r>
            <a:r>
              <a:rPr lang="zh-CN" altLang="en-US" dirty="0" smtClean="0"/>
              <a:t>，拒绝零假设，接受备择假设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26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胰腺切除术是一个难度很高的手术</a:t>
            </a:r>
            <a:r>
              <a:rPr lang="en-US" altLang="zh-CN" dirty="0"/>
              <a:t>, </a:t>
            </a:r>
            <a:r>
              <a:rPr lang="zh-CN" altLang="en-US" dirty="0"/>
              <a:t>围手术期并发症众多</a:t>
            </a:r>
            <a:r>
              <a:rPr lang="en-US" altLang="zh-CN" dirty="0"/>
              <a:t>. </a:t>
            </a:r>
            <a:r>
              <a:rPr lang="zh-CN" altLang="en-US" dirty="0"/>
              <a:t>近期一个研究回顾分析了</a:t>
            </a:r>
            <a:r>
              <a:rPr lang="en-US" altLang="zh-CN" dirty="0"/>
              <a:t>553</a:t>
            </a:r>
            <a:r>
              <a:rPr lang="zh-CN" altLang="en-US" dirty="0"/>
              <a:t>例接受了胰腺切除术的患者</a:t>
            </a:r>
            <a:r>
              <a:rPr lang="en-US" altLang="zh-CN" dirty="0"/>
              <a:t>, </a:t>
            </a:r>
            <a:r>
              <a:rPr lang="zh-CN" altLang="en-US" dirty="0"/>
              <a:t>试图评估他们的</a:t>
            </a:r>
            <a:r>
              <a:rPr lang="en-US" altLang="zh-CN" dirty="0"/>
              <a:t>Apgar</a:t>
            </a:r>
            <a:r>
              <a:rPr lang="zh-CN" altLang="en-US" dirty="0"/>
              <a:t>评分</a:t>
            </a:r>
            <a:r>
              <a:rPr lang="en-US" altLang="zh-CN" dirty="0"/>
              <a:t>(SAS)</a:t>
            </a:r>
            <a:r>
              <a:rPr lang="zh-CN" altLang="en-US" dirty="0"/>
              <a:t>是否后</a:t>
            </a:r>
            <a:r>
              <a:rPr lang="en-US" altLang="zh-CN" dirty="0"/>
              <a:t>30</a:t>
            </a:r>
            <a:r>
              <a:rPr lang="zh-CN" altLang="en-US" dirty="0"/>
              <a:t>天围手术期并发症</a:t>
            </a:r>
            <a:r>
              <a:rPr lang="en-US" altLang="zh-CN" dirty="0"/>
              <a:t>/</a:t>
            </a:r>
            <a:r>
              <a:rPr lang="zh-CN" altLang="en-US" dirty="0"/>
              <a:t>死亡存在关联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85" y="3981483"/>
            <a:ext cx="608742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卡方检验和二项分布检验的关系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之前我们在做两组</a:t>
            </a:r>
            <a:r>
              <a:rPr lang="en-US" altLang="zh-CN" dirty="0"/>
              <a:t>2</a:t>
            </a:r>
            <a:r>
              <a:rPr lang="zh-CN" altLang="en-US" dirty="0"/>
              <a:t>分类变量比较的时候使用的是二项分布的正态近似检验</a:t>
            </a:r>
            <a:r>
              <a:rPr lang="en-US" altLang="zh-CN" dirty="0"/>
              <a:t>. </a:t>
            </a:r>
            <a:r>
              <a:rPr lang="zh-CN" altLang="en-US" dirty="0"/>
              <a:t>实际上这种问题也属于计量变量的组间比较</a:t>
            </a:r>
            <a:r>
              <a:rPr lang="en-US" altLang="zh-CN" dirty="0"/>
              <a:t>, </a:t>
            </a:r>
            <a:r>
              <a:rPr lang="zh-CN" altLang="en-US" dirty="0"/>
              <a:t>所以当然也可以用卡方检验来做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3545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RCT</a:t>
            </a:r>
            <a:r>
              <a:rPr lang="zh-CN" altLang="en-US" dirty="0"/>
              <a:t>实验比较新药和一线止痛药物的治疗效果</a:t>
            </a:r>
            <a:r>
              <a:rPr lang="en-US" altLang="zh-CN" dirty="0"/>
              <a:t>. </a:t>
            </a:r>
            <a:r>
              <a:rPr lang="zh-CN" altLang="en-US" dirty="0"/>
              <a:t>治疗前和治疗后新药组与对照组都做了</a:t>
            </a:r>
            <a:r>
              <a:rPr lang="en-US" altLang="zh-CN" dirty="0"/>
              <a:t>VAS</a:t>
            </a:r>
            <a:r>
              <a:rPr lang="zh-CN" altLang="en-US" dirty="0"/>
              <a:t>评分</a:t>
            </a:r>
            <a:r>
              <a:rPr lang="en-US" altLang="zh-CN" dirty="0"/>
              <a:t>, </a:t>
            </a:r>
            <a:r>
              <a:rPr lang="zh-CN" altLang="en-US" dirty="0"/>
              <a:t>研究者记录了</a:t>
            </a:r>
            <a:r>
              <a:rPr lang="en-US" altLang="zh-CN" dirty="0"/>
              <a:t>VAS</a:t>
            </a:r>
            <a:r>
              <a:rPr lang="zh-CN" altLang="en-US" dirty="0"/>
              <a:t>评分降低超过</a:t>
            </a:r>
            <a:r>
              <a:rPr lang="en-US" altLang="zh-CN" dirty="0"/>
              <a:t>3</a:t>
            </a:r>
            <a:r>
              <a:rPr lang="zh-CN" altLang="en-US" dirty="0"/>
              <a:t>个单位的个数</a:t>
            </a:r>
            <a:r>
              <a:rPr lang="en-US" altLang="zh-CN" dirty="0"/>
              <a:t>, </a:t>
            </a:r>
            <a:r>
              <a:rPr lang="zh-CN" altLang="en-US" dirty="0"/>
              <a:t>如下表所示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13" y="3647992"/>
            <a:ext cx="6485573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手工计算卡方检验</a:t>
            </a:r>
            <a:endParaRPr lang="en-US" altLang="zh-CN" dirty="0" smtClean="0"/>
          </a:p>
          <a:p>
            <a:r>
              <a:rPr lang="zh-CN" altLang="en-US" dirty="0" smtClean="0"/>
              <a:t>知道如何解释卡方检验的结果</a:t>
            </a:r>
            <a:endParaRPr lang="en-US" altLang="zh-CN" dirty="0" smtClean="0"/>
          </a:p>
          <a:p>
            <a:r>
              <a:rPr lang="zh-CN" altLang="en-US" dirty="0" smtClean="0"/>
              <a:t>选择合适的检验方式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6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使用正态分布近似法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确定统计假设和</a:t>
            </a:r>
            <a:r>
              <a:rPr lang="zh-CN" altLang="en-US" dirty="0" smtClean="0"/>
              <a:t>检验水平</a:t>
            </a:r>
            <a:endParaRPr lang="en-US" altLang="zh-CN" dirty="0" smtClean="0"/>
          </a:p>
          <a:p>
            <a:pPr lvl="1"/>
            <a:r>
              <a:rPr lang="pt-BR" altLang="zh-CN" i="0" dirty="0"/>
              <a:t>H0: p1=p2, H1:p1 ≠ p2, </a:t>
            </a:r>
            <a:r>
              <a:rPr lang="pt-BR" altLang="zh-CN" dirty="0" smtClean="0"/>
              <a:t>α</a:t>
            </a:r>
            <a:r>
              <a:rPr lang="pt-BR" altLang="zh-CN" i="0" dirty="0" smtClean="0"/>
              <a:t>=0.05</a:t>
            </a:r>
          </a:p>
          <a:p>
            <a:r>
              <a:rPr lang="zh-CN" altLang="en-US" dirty="0" smtClean="0"/>
              <a:t>选择合适的统计量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28" y="3687380"/>
            <a:ext cx="6638544" cy="72609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52992"/>
              </p:ext>
            </p:extLst>
          </p:nvPr>
        </p:nvGraphicFramePr>
        <p:xfrm>
          <a:off x="2998176" y="4620971"/>
          <a:ext cx="6348048" cy="21145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87012"/>
                <a:gridCol w="1587012"/>
                <a:gridCol w="1587012"/>
                <a:gridCol w="15870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effectLst/>
                        </a:rPr>
                        <a:t>治疗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n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>
                          <a:effectLst/>
                        </a:rPr>
                        <a:t>VAS</a:t>
                      </a:r>
                      <a:r>
                        <a:rPr lang="zh-CN" altLang="en-US" sz="2400">
                          <a:effectLst/>
                        </a:rPr>
                        <a:t>降低超过</a:t>
                      </a:r>
                      <a:r>
                        <a:rPr lang="en-US" altLang="zh-CN" sz="2400">
                          <a:effectLst/>
                        </a:rPr>
                        <a:t>3</a:t>
                      </a:r>
                      <a:r>
                        <a:rPr lang="zh-CN" altLang="en-US" sz="2400">
                          <a:effectLst/>
                        </a:rPr>
                        <a:t>频数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>
                          <a:effectLst/>
                        </a:rPr>
                        <a:t>VAS</a:t>
                      </a:r>
                      <a:r>
                        <a:rPr lang="zh-CN" altLang="en-US" sz="2400">
                          <a:effectLst/>
                        </a:rPr>
                        <a:t>降低小于等于</a:t>
                      </a:r>
                      <a:r>
                        <a:rPr lang="en-US" altLang="zh-CN" sz="2400">
                          <a:effectLst/>
                        </a:rPr>
                        <a:t>3</a:t>
                      </a:r>
                      <a:r>
                        <a:rPr lang="zh-CN" altLang="en-US" sz="2400">
                          <a:effectLst/>
                        </a:rPr>
                        <a:t>频数</a:t>
                      </a: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新药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50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23</a:t>
                      </a:r>
                    </a:p>
                  </a:txBody>
                  <a:tcPr marL="95250" marR="95250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27</a:t>
                      </a:r>
                    </a:p>
                  </a:txBody>
                  <a:tcPr marL="95250" marR="95250" marT="47625" marB="47625" anchor="ctr"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对照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50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11</a:t>
                      </a:r>
                    </a:p>
                  </a:txBody>
                  <a:tcPr marL="95250" marR="95250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39</a:t>
                      </a:r>
                    </a:p>
                  </a:txBody>
                  <a:tcPr marL="95250" marR="95250" marT="47625" marB="47625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7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127" y="1751173"/>
            <a:ext cx="4404146" cy="2294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统计量及判断标准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4343398"/>
            <a:ext cx="9601200" cy="25146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判断标准：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/>
              <a:t>z</a:t>
            </a:r>
            <a:r>
              <a:rPr lang="zh-CN" altLang="en-US" dirty="0"/>
              <a:t>大于等于</a:t>
            </a:r>
            <a:r>
              <a:rPr lang="en-US" altLang="zh-CN" dirty="0"/>
              <a:t>1.96</a:t>
            </a:r>
            <a:r>
              <a:rPr lang="zh-CN" altLang="en-US" dirty="0"/>
              <a:t>或者小于等于</a:t>
            </a:r>
            <a:r>
              <a:rPr lang="en-US" altLang="zh-CN" dirty="0"/>
              <a:t>-1.96</a:t>
            </a:r>
            <a:r>
              <a:rPr lang="zh-CN" altLang="en-US" dirty="0"/>
              <a:t>就拒绝</a:t>
            </a:r>
            <a:r>
              <a:rPr lang="zh-CN" altLang="en-US" dirty="0" smtClean="0"/>
              <a:t>零假设</a:t>
            </a:r>
            <a:endParaRPr lang="en-US" altLang="zh-CN" dirty="0" smtClean="0"/>
          </a:p>
          <a:p>
            <a:r>
              <a:rPr lang="zh-CN" altLang="en-US" dirty="0" smtClean="0"/>
              <a:t>计算统计量及结论：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2.53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1.96</a:t>
            </a:r>
            <a:r>
              <a:rPr lang="zh-CN" altLang="en-US" dirty="0" smtClean="0"/>
              <a:t>，拒绝</a:t>
            </a:r>
            <a:r>
              <a:rPr lang="zh-CN" altLang="en-US" dirty="0"/>
              <a:t>零假设</a:t>
            </a:r>
          </a:p>
        </p:txBody>
      </p:sp>
    </p:spTree>
    <p:extLst>
      <p:ext uri="{BB962C8B-B14F-4D97-AF65-F5344CB8AC3E}">
        <p14:creationId xmlns:p14="http://schemas.microsoft.com/office/powerpoint/2010/main" val="404450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卡方检验法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29862"/>
            <a:ext cx="9601200" cy="3782624"/>
          </a:xfrm>
        </p:spPr>
        <p:txBody>
          <a:bodyPr/>
          <a:lstStyle/>
          <a:p>
            <a:r>
              <a:rPr lang="zh-CN" altLang="en-US" dirty="0" smtClean="0"/>
              <a:t>首先画出</a:t>
            </a:r>
            <a:r>
              <a:rPr lang="zh-CN" altLang="en-US" dirty="0"/>
              <a:t>交叉表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63989"/>
              </p:ext>
            </p:extLst>
          </p:nvPr>
        </p:nvGraphicFramePr>
        <p:xfrm>
          <a:off x="1371600" y="2528668"/>
          <a:ext cx="9601200" cy="25146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>
                          <a:effectLst/>
                        </a:rPr>
                        <a:t>治疗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VAS</a:t>
                      </a:r>
                      <a:r>
                        <a:rPr lang="zh-CN" altLang="en-US" sz="2800">
                          <a:effectLst/>
                        </a:rPr>
                        <a:t>降低超过</a:t>
                      </a:r>
                      <a:r>
                        <a:rPr lang="en-US" altLang="zh-CN" sz="2800">
                          <a:effectLst/>
                        </a:rPr>
                        <a:t>3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VAS</a:t>
                      </a:r>
                      <a:r>
                        <a:rPr lang="zh-CN" altLang="en-US" sz="2800">
                          <a:effectLst/>
                        </a:rPr>
                        <a:t>降低小于等于</a:t>
                      </a:r>
                      <a:r>
                        <a:rPr lang="en-US" altLang="zh-CN" sz="2800">
                          <a:effectLst/>
                        </a:rPr>
                        <a:t>3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>
                          <a:effectLst/>
                        </a:rPr>
                        <a:t>总和</a:t>
                      </a: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800">
                          <a:effectLst/>
                        </a:rPr>
                        <a:t>新药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23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27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50</a:t>
                      </a: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800">
                          <a:effectLst/>
                        </a:rPr>
                        <a:t>对照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11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39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50</a:t>
                      </a: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800">
                          <a:effectLst/>
                        </a:rPr>
                        <a:t>总和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44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66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effectLst/>
                        </a:rPr>
                        <a:t>100</a:t>
                      </a: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假设检验步骤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确定统计假设和检验水平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选择合适的统计量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确定判断标准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计算统计量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得出结论</a:t>
            </a:r>
          </a:p>
        </p:txBody>
      </p:sp>
    </p:spTree>
    <p:extLst>
      <p:ext uri="{BB962C8B-B14F-4D97-AF65-F5344CB8AC3E}">
        <p14:creationId xmlns:p14="http://schemas.microsoft.com/office/powerpoint/2010/main" val="29136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740052"/>
          </a:xfrm>
        </p:spPr>
        <p:txBody>
          <a:bodyPr/>
          <a:lstStyle/>
          <a:p>
            <a:r>
              <a:rPr lang="en-US" altLang="zh-CN" dirty="0"/>
              <a:t>H0</a:t>
            </a:r>
            <a:r>
              <a:rPr lang="zh-CN" altLang="en-US" dirty="0"/>
              <a:t>：治疗方法和疗效（疼痛较弱的情况）相互独立，备择假设</a:t>
            </a:r>
            <a:r>
              <a:rPr lang="en-US" altLang="zh-CN" dirty="0"/>
              <a:t>: </a:t>
            </a:r>
            <a:r>
              <a:rPr lang="zh-CN" altLang="en-US" dirty="0"/>
              <a:t>治疗方法和疗效彼此不独立</a:t>
            </a:r>
            <a:r>
              <a:rPr lang="en-US" altLang="zh-CN" dirty="0"/>
              <a:t>. </a:t>
            </a:r>
            <a:r>
              <a:rPr lang="en-US" altLang="zh-CN" i="1" dirty="0" smtClean="0"/>
              <a:t>α</a:t>
            </a:r>
            <a:r>
              <a:rPr lang="en-US" altLang="zh-CN" dirty="0" smtClean="0"/>
              <a:t>=0.05</a:t>
            </a:r>
          </a:p>
          <a:p>
            <a:r>
              <a:rPr lang="zh-CN" altLang="en-US" dirty="0"/>
              <a:t>四个格子都大于</a:t>
            </a:r>
            <a:r>
              <a:rPr lang="en-US" altLang="zh-CN" dirty="0"/>
              <a:t>5</a:t>
            </a:r>
            <a:r>
              <a:rPr lang="zh-CN" altLang="en-US" dirty="0"/>
              <a:t>，总体样本量</a:t>
            </a:r>
            <a:r>
              <a:rPr lang="en-US" altLang="zh-CN" dirty="0"/>
              <a:t>100</a:t>
            </a:r>
            <a:r>
              <a:rPr lang="zh-CN" altLang="en-US" dirty="0"/>
              <a:t>大于</a:t>
            </a:r>
            <a:r>
              <a:rPr lang="en-US" altLang="zh-CN" dirty="0"/>
              <a:t>40</a:t>
            </a:r>
            <a:r>
              <a:rPr lang="zh-CN" altLang="en-US" dirty="0"/>
              <a:t>，可以使用常规卡方值计算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d.f.</a:t>
            </a:r>
            <a:r>
              <a:rPr lang="en-US" altLang="zh-CN" dirty="0"/>
              <a:t>= (2-1)*(2-1)=1, </a:t>
            </a:r>
            <a:r>
              <a:rPr lang="zh-CN" altLang="en-US" dirty="0"/>
              <a:t>卡方值是</a:t>
            </a:r>
            <a:r>
              <a:rPr lang="en-US" altLang="zh-CN" dirty="0"/>
              <a:t>3.84</a:t>
            </a:r>
            <a:r>
              <a:rPr lang="zh-CN" altLang="en-US" dirty="0"/>
              <a:t>（</a:t>
            </a:r>
            <a:r>
              <a:rPr lang="zh-CN" altLang="en-US" dirty="0" smtClean="0"/>
              <a:t>另外</a:t>
            </a:r>
            <a:r>
              <a:rPr lang="en-US" altLang="zh-CN" dirty="0" smtClean="0"/>
              <a:t>1.96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=3.84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卡方值计算为</a:t>
            </a:r>
            <a:r>
              <a:rPr lang="en-US" altLang="zh-CN" dirty="0" smtClean="0"/>
              <a:t>6.42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92" y="3521786"/>
            <a:ext cx="2189798" cy="7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51269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某研究调查男性与女性平均薪资水平，得出结果如下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根据数据，请回答性别与月薪是否有关？</a:t>
            </a:r>
            <a:endParaRPr lang="en-US" altLang="zh-CN" dirty="0" smtClean="0"/>
          </a:p>
          <a:p>
            <a:r>
              <a:rPr lang="zh-CN" altLang="en-US" dirty="0" smtClean="0"/>
              <a:t>请分别使用正态分布近似法（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分类变量假设检验）和卡方检验进行统计检验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84022"/>
              </p:ext>
            </p:extLst>
          </p:nvPr>
        </p:nvGraphicFramePr>
        <p:xfrm>
          <a:off x="2084754" y="2777067"/>
          <a:ext cx="8127999" cy="173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性别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月薪小于等于</a:t>
                      </a:r>
                      <a:r>
                        <a:rPr lang="en-US" altLang="zh-CN" sz="2400" dirty="0" smtClean="0"/>
                        <a:t>6000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月薪大于</a:t>
                      </a:r>
                      <a:r>
                        <a:rPr lang="en-US" altLang="zh-CN" sz="2400" dirty="0" smtClean="0"/>
                        <a:t>6000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altLang="zh-C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女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配对</a:t>
            </a:r>
            <a:r>
              <a:rPr lang="en-US" altLang="zh-CN" dirty="0" smtClean="0"/>
              <a:t>2x2</a:t>
            </a:r>
            <a:r>
              <a:rPr lang="zh-CN" altLang="en-US" dirty="0" smtClean="0"/>
              <a:t>表的检验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思考下面一个问题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19616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目前检测</a:t>
            </a:r>
            <a:r>
              <a:rPr lang="en-US" altLang="zh-CN" dirty="0" err="1" smtClean="0"/>
              <a:t>HbsAg</a:t>
            </a:r>
            <a:r>
              <a:rPr lang="zh-CN" altLang="en-US" dirty="0" smtClean="0"/>
              <a:t>水平的常规手段是使用免疫沉淀法。研究者想评价某种新方法的检测水平，获取了</a:t>
            </a:r>
            <a:r>
              <a:rPr lang="en-US" altLang="zh-CN" dirty="0" smtClean="0"/>
              <a:t>76</a:t>
            </a:r>
            <a:r>
              <a:rPr lang="zh-CN" altLang="en-US" dirty="0" smtClean="0"/>
              <a:t>个血样，分别使用新方法和免疫沉淀法进行检测，获得了下面的</a:t>
            </a:r>
            <a:r>
              <a:rPr lang="en-US" altLang="zh-CN" dirty="0" smtClean="0"/>
              <a:t>2x2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57720"/>
              </p:ext>
            </p:extLst>
          </p:nvPr>
        </p:nvGraphicFramePr>
        <p:xfrm>
          <a:off x="2348524" y="3692769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免疫沉淀</a:t>
                      </a:r>
                      <a:r>
                        <a:rPr lang="en-US" altLang="zh-CN" sz="2800" dirty="0" smtClean="0"/>
                        <a:t>+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免疫沉淀</a:t>
                      </a:r>
                      <a:r>
                        <a:rPr lang="en-US" altLang="zh-CN" sz="2800" dirty="0" smtClean="0"/>
                        <a:t>-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总数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新方法</a:t>
                      </a:r>
                      <a:r>
                        <a:rPr lang="en-US" altLang="zh-CN" sz="2800" dirty="0" smtClean="0"/>
                        <a:t>+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25(a)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18(b)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37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新方法</a:t>
                      </a:r>
                      <a:r>
                        <a:rPr lang="en-US" altLang="zh-CN" sz="2800" dirty="0" smtClean="0"/>
                        <a:t>-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19(c)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20(d)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39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总数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76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配对二分类变量数据的假设检验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二分类变量的假设检验我们讲了单样本，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endParaRPr lang="en-US" altLang="zh-CN" dirty="0" smtClean="0"/>
          </a:p>
          <a:p>
            <a:r>
              <a:rPr lang="zh-CN" altLang="en-US" dirty="0" smtClean="0"/>
              <a:t>使用卡方检验，除了可以作二分类变量的单样本，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独立样本假设检验，还可以做多样本多分类计量资料（</a:t>
            </a:r>
            <a:r>
              <a:rPr lang="en-US" altLang="zh-CN" dirty="0" err="1" smtClean="0"/>
              <a:t>RxC</a:t>
            </a:r>
            <a:r>
              <a:rPr lang="zh-CN" altLang="en-US" dirty="0" smtClean="0"/>
              <a:t>）假设检验</a:t>
            </a:r>
            <a:endParaRPr lang="en-US" altLang="zh-CN" dirty="0" smtClean="0"/>
          </a:p>
          <a:p>
            <a:r>
              <a:rPr lang="zh-CN" altLang="en-US" dirty="0" smtClean="0"/>
              <a:t>但是配对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分类变量假设检验现在还没有讲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3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确定统计假设和检验水平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H0</a:t>
            </a:r>
            <a:r>
              <a:rPr lang="zh-CN" altLang="en-US" dirty="0" smtClean="0"/>
              <a:t>：两种检验方式的阳性率没有差别，</a:t>
            </a:r>
            <a:r>
              <a:rPr lang="en-US" altLang="zh-CN" dirty="0" smtClean="0"/>
              <a:t>H1</a:t>
            </a:r>
            <a:r>
              <a:rPr lang="zh-CN" altLang="en-US" dirty="0" smtClean="0"/>
              <a:t>：两种检验方式的阳性率有差别，</a:t>
            </a:r>
            <a:r>
              <a:rPr lang="pt-BR" altLang="zh-CN" dirty="0" smtClean="0"/>
              <a:t>α</a:t>
            </a:r>
            <a:r>
              <a:rPr lang="en-US" altLang="zh-CN" dirty="0" smtClean="0"/>
              <a:t>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9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单样本计量变量检验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611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选择合适的统计量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本例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=37</a:t>
            </a:r>
          </a:p>
          <a:p>
            <a:r>
              <a:rPr lang="zh-CN" altLang="en-US" dirty="0" smtClean="0"/>
              <a:t>判定标准</a:t>
            </a:r>
            <a:endParaRPr lang="en-US" altLang="zh-CN" dirty="0" smtClean="0"/>
          </a:p>
          <a:p>
            <a:pPr lvl="1"/>
            <a:r>
              <a:rPr lang="zh-CN" altLang="en-US" dirty="0"/>
              <a:t>此</a:t>
            </a:r>
            <a:r>
              <a:rPr lang="zh-CN" altLang="en-US" dirty="0" smtClean="0"/>
              <a:t>类</a:t>
            </a:r>
            <a:r>
              <a:rPr lang="en-US" altLang="zh-CN" dirty="0" smtClean="0"/>
              <a:t>2x2</a:t>
            </a:r>
            <a:r>
              <a:rPr lang="zh-CN" altLang="en-US" dirty="0" smtClean="0"/>
              <a:t>配对卡方检验自由度为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查表可得卡方值为</a:t>
            </a:r>
            <a:r>
              <a:rPr lang="en-US" altLang="zh-CN" dirty="0" smtClean="0"/>
              <a:t>3.84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921" y="1611942"/>
            <a:ext cx="2745879" cy="38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986237"/>
          </a:xfrm>
        </p:spPr>
        <p:txBody>
          <a:bodyPr/>
          <a:lstStyle/>
          <a:p>
            <a:r>
              <a:rPr lang="zh-CN" altLang="en-US" dirty="0" smtClean="0"/>
              <a:t>某位研究者调查一种止痛药的止痛效果，分别在治疗前和治疗后评估患者</a:t>
            </a:r>
            <a:r>
              <a:rPr lang="en-US" altLang="zh-CN" dirty="0" smtClean="0"/>
              <a:t>VAS</a:t>
            </a:r>
            <a:r>
              <a:rPr lang="zh-CN" altLang="en-US" dirty="0" smtClean="0"/>
              <a:t>评分，有下表所示数据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请评价治疗是否有效？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71934"/>
              </p:ext>
            </p:extLst>
          </p:nvPr>
        </p:nvGraphicFramePr>
        <p:xfrm>
          <a:off x="2207846" y="3196303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590800"/>
                <a:gridCol w="1473200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治疗后</a:t>
                      </a:r>
                      <a:r>
                        <a:rPr lang="en-US" altLang="zh-CN" sz="2400" dirty="0" smtClean="0"/>
                        <a:t>VAS&gt;5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治疗后</a:t>
                      </a:r>
                      <a:r>
                        <a:rPr lang="en-US" altLang="zh-CN" sz="2400" dirty="0" smtClean="0"/>
                        <a:t>VAS&lt;=5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总数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治疗前</a:t>
                      </a:r>
                      <a:r>
                        <a:rPr lang="en-US" altLang="zh-CN" sz="2400" dirty="0" smtClean="0"/>
                        <a:t>VAS&gt;5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121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222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治疗前</a:t>
                      </a:r>
                      <a:r>
                        <a:rPr lang="en-US" altLang="zh-CN" sz="2400" dirty="0" smtClean="0"/>
                        <a:t>VAS&lt;=5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总数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160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154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314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样本，计量数据的检验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498264"/>
          </a:xfrm>
        </p:spPr>
        <p:txBody>
          <a:bodyPr/>
          <a:lstStyle/>
          <a:p>
            <a:r>
              <a:rPr lang="zh-CN" altLang="en-US" dirty="0" smtClean="0"/>
              <a:t>比如现在有一个硬币，我们认为这个硬币是正常的，所以抛硬币后正面和反面朝上的概率都是</a:t>
            </a:r>
            <a:r>
              <a:rPr lang="en-US" altLang="zh-CN" dirty="0" smtClean="0"/>
              <a:t>0.5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然后我们抛硬币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次，正面朝上</a:t>
            </a:r>
            <a:r>
              <a:rPr lang="en-US" altLang="zh-CN" dirty="0" smtClean="0"/>
              <a:t>40</a:t>
            </a:r>
            <a:r>
              <a:rPr lang="zh-CN" altLang="en-US" dirty="0" smtClean="0"/>
              <a:t>次，反面朝上</a:t>
            </a:r>
            <a:r>
              <a:rPr lang="en-US" altLang="zh-CN" dirty="0" smtClean="0"/>
              <a:t>60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于是可以列出下表：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57" y="2990850"/>
            <a:ext cx="210502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40" y="4220134"/>
            <a:ext cx="2133600" cy="59055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17804"/>
              </p:ext>
            </p:extLst>
          </p:nvPr>
        </p:nvGraphicFramePr>
        <p:xfrm>
          <a:off x="2603500" y="5508836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实际（</a:t>
                      </a:r>
                      <a:r>
                        <a:rPr lang="en-US" altLang="zh-CN" dirty="0" smtClean="0"/>
                        <a:t>O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期望（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40" y="6229350"/>
            <a:ext cx="52959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于是有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531870"/>
            <a:ext cx="9601200" cy="22517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</a:t>
            </a:r>
            <a:r>
              <a:rPr lang="zh-CN" altLang="en-US" dirty="0" smtClean="0"/>
              <a:t>是卡方值，比较的是观察到的结果和期望的结果偏离的程度</a:t>
            </a:r>
            <a:endParaRPr lang="en-US" altLang="zh-CN" dirty="0" smtClean="0"/>
          </a:p>
          <a:p>
            <a:r>
              <a:rPr lang="zh-CN" altLang="en-US" dirty="0" smtClean="0"/>
              <a:t>观察的结果越接近期望结果，则卡方值越小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77" y="1866900"/>
            <a:ext cx="1685925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76" y="2745105"/>
            <a:ext cx="2371725" cy="59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07" y="3630930"/>
            <a:ext cx="16859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2479407"/>
          </a:xfrm>
        </p:spPr>
        <p:txBody>
          <a:bodyPr/>
          <a:lstStyle/>
          <a:p>
            <a:r>
              <a:rPr lang="zh-CN" altLang="en-US" dirty="0"/>
              <a:t>某大学去年对在读学生进行健康调查</a:t>
            </a:r>
            <a:r>
              <a:rPr lang="en-US" altLang="zh-CN" dirty="0"/>
              <a:t>, </a:t>
            </a:r>
            <a:r>
              <a:rPr lang="zh-CN" altLang="en-US" dirty="0"/>
              <a:t>问卷结果提示其中</a:t>
            </a:r>
            <a:r>
              <a:rPr lang="en-US" altLang="zh-CN" dirty="0"/>
              <a:t>60%</a:t>
            </a:r>
            <a:r>
              <a:rPr lang="zh-CN" altLang="en-US" dirty="0"/>
              <a:t>的学生没有规律锻炼</a:t>
            </a:r>
            <a:r>
              <a:rPr lang="en-US" altLang="zh-CN" dirty="0"/>
              <a:t>, 25%</a:t>
            </a:r>
            <a:r>
              <a:rPr lang="zh-CN" altLang="en-US" dirty="0"/>
              <a:t>偶尔有锻炼</a:t>
            </a:r>
            <a:r>
              <a:rPr lang="en-US" altLang="zh-CN" dirty="0"/>
              <a:t>, 15%</a:t>
            </a:r>
            <a:r>
              <a:rPr lang="zh-CN" altLang="en-US" dirty="0"/>
              <a:t>的学生规律锻炼</a:t>
            </a:r>
            <a:r>
              <a:rPr lang="en-US" altLang="zh-CN" dirty="0"/>
              <a:t>. </a:t>
            </a:r>
            <a:r>
              <a:rPr lang="zh-CN" altLang="en-US" dirty="0"/>
              <a:t>随后学校开展了健康促进宣传活动</a:t>
            </a:r>
            <a:r>
              <a:rPr lang="en-US" altLang="zh-CN" dirty="0"/>
              <a:t>. </a:t>
            </a:r>
            <a:r>
              <a:rPr lang="zh-CN" altLang="en-US" dirty="0"/>
              <a:t>一年以后再次做了问卷调查</a:t>
            </a:r>
            <a:r>
              <a:rPr lang="en-US" altLang="zh-CN" dirty="0"/>
              <a:t>, </a:t>
            </a:r>
            <a:r>
              <a:rPr lang="zh-CN" altLang="en-US" dirty="0"/>
              <a:t>访问了</a:t>
            </a:r>
            <a:r>
              <a:rPr lang="en-US" altLang="zh-CN" dirty="0"/>
              <a:t>470</a:t>
            </a:r>
            <a:r>
              <a:rPr lang="zh-CN" altLang="en-US" dirty="0"/>
              <a:t>名学生</a:t>
            </a:r>
            <a:r>
              <a:rPr lang="en-US" altLang="zh-CN" dirty="0"/>
              <a:t>, </a:t>
            </a:r>
            <a:r>
              <a:rPr lang="zh-CN" altLang="en-US" dirty="0"/>
              <a:t>得到了下表的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93554"/>
              </p:ext>
            </p:extLst>
          </p:nvPr>
        </p:nvGraphicFramePr>
        <p:xfrm>
          <a:off x="1371599" y="4210493"/>
          <a:ext cx="9601200" cy="1005840"/>
        </p:xfrm>
        <a:graphic>
          <a:graphicData uri="http://schemas.openxmlformats.org/drawingml/2006/table">
            <a:tbl>
              <a:tblPr/>
              <a:tblGrid>
                <a:gridCol w="1605517"/>
                <a:gridCol w="2234963"/>
                <a:gridCol w="1920240"/>
                <a:gridCol w="1920240"/>
                <a:gridCol w="192024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分组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无规律锻炼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偶尔锻炼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规律锻炼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总数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800">
                          <a:effectLst/>
                        </a:rPr>
                        <a:t>学生数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800">
                          <a:effectLst/>
                        </a:rPr>
                        <a:t>255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800">
                          <a:effectLst/>
                        </a:rPr>
                        <a:t>125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90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effectLst/>
                        </a:rPr>
                        <a:t>470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83213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9561" y="5517447"/>
            <a:ext cx="8839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Helvetica Neue" charset="0"/>
              </a:rPr>
              <a:t>根据上面的数据</a:t>
            </a:r>
            <a:r>
              <a:rPr lang="en-US" altLang="zh-CN" sz="2800" dirty="0">
                <a:solidFill>
                  <a:srgbClr val="333333"/>
                </a:solidFill>
                <a:latin typeface="Helvetica Neue" charset="0"/>
              </a:rPr>
              <a:t>, </a:t>
            </a:r>
            <a:r>
              <a:rPr lang="zh-CN" altLang="en-US" sz="2800" dirty="0">
                <a:solidFill>
                  <a:srgbClr val="333333"/>
                </a:solidFill>
                <a:latin typeface="Helvetica Neue" charset="0"/>
              </a:rPr>
              <a:t>是否能说明开展了健康宣传促进活动以后</a:t>
            </a:r>
            <a:r>
              <a:rPr lang="en-US" altLang="zh-CN" sz="2800" dirty="0">
                <a:solidFill>
                  <a:srgbClr val="333333"/>
                </a:solidFill>
                <a:latin typeface="Helvetica Neue" charset="0"/>
              </a:rPr>
              <a:t>, </a:t>
            </a:r>
            <a:r>
              <a:rPr lang="zh-CN" altLang="en-US" sz="2800" dirty="0">
                <a:solidFill>
                  <a:srgbClr val="333333"/>
                </a:solidFill>
                <a:latin typeface="Helvetica Neue" charset="0"/>
              </a:rPr>
              <a:t>学生对问卷的回答的分布发生了变化</a:t>
            </a:r>
            <a:r>
              <a:rPr lang="en-US" altLang="zh-CN" sz="2800" dirty="0">
                <a:solidFill>
                  <a:srgbClr val="333333"/>
                </a:solidFill>
                <a:latin typeface="Helvetica Neue" charset="0"/>
              </a:rPr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71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卡方检验：拟合优度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像这种评价一个样本里面各类别数量分布</a:t>
            </a:r>
            <a:r>
              <a:rPr lang="zh-CN" altLang="en-US" dirty="0" smtClean="0"/>
              <a:t>是否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符合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一</a:t>
            </a:r>
            <a:r>
              <a:rPr lang="zh-CN" altLang="en-US" dirty="0"/>
              <a:t>个已知分布的检验</a:t>
            </a:r>
            <a:r>
              <a:rPr lang="en-US" altLang="zh-CN" dirty="0"/>
              <a:t>,</a:t>
            </a:r>
            <a:r>
              <a:rPr lang="zh-CN" altLang="en-US" dirty="0" smtClean="0"/>
              <a:t>叫做   </a:t>
            </a:r>
            <a:r>
              <a:rPr lang="zh-CN" altLang="en-US" dirty="0"/>
              <a:t> </a:t>
            </a:r>
            <a:r>
              <a:rPr lang="en-US" altLang="zh-CN" dirty="0"/>
              <a:t>goodness of fit</a:t>
            </a:r>
            <a:r>
              <a:rPr lang="zh-CN" altLang="en-US" dirty="0"/>
              <a:t>检验</a:t>
            </a:r>
            <a:r>
              <a:rPr lang="en-US" altLang="zh-CN" dirty="0"/>
              <a:t>. </a:t>
            </a:r>
            <a:r>
              <a:rPr lang="zh-CN" altLang="en-US" dirty="0"/>
              <a:t>检验的是样本因变量的分布是否</a:t>
            </a:r>
            <a:r>
              <a:rPr lang="en-US" altLang="zh-CN" dirty="0"/>
              <a:t>"</a:t>
            </a:r>
            <a:r>
              <a:rPr lang="zh-CN" altLang="en-US" dirty="0"/>
              <a:t>符合</a:t>
            </a:r>
            <a:r>
              <a:rPr lang="en-US" altLang="zh-CN" dirty="0"/>
              <a:t>"</a:t>
            </a:r>
            <a:r>
              <a:rPr lang="zh-CN" altLang="en-US" dirty="0"/>
              <a:t>一个特定的分布规律</a:t>
            </a:r>
            <a:r>
              <a:rPr lang="en-US" altLang="zh-CN" dirty="0" smtClean="0"/>
              <a:t>.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06" y="2368846"/>
            <a:ext cx="368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3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确定假设和检验</a:t>
            </a:r>
            <a:r>
              <a:rPr lang="zh-CN" altLang="en-US" dirty="0" smtClean="0"/>
              <a:t>水平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4548130"/>
            <a:ext cx="9601200" cy="1876540"/>
          </a:xfrm>
        </p:spPr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43737"/>
            <a:ext cx="6553200" cy="142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0" y="3598880"/>
            <a:ext cx="4279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5975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780</TotalTime>
  <Words>1700</Words>
  <Application>Microsoft Office PowerPoint</Application>
  <PresentationFormat>宽屏</PresentationFormat>
  <Paragraphs>320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Helvetica Neue</vt:lpstr>
      <vt:lpstr>Arial</vt:lpstr>
      <vt:lpstr>Franklin Gothic Book</vt:lpstr>
      <vt:lpstr>主题1</vt:lpstr>
      <vt:lpstr>Lect.7 卡方检验</vt:lpstr>
      <vt:lpstr>计数资料的统计检验</vt:lpstr>
      <vt:lpstr>目标</vt:lpstr>
      <vt:lpstr>单样本计量变量检验</vt:lpstr>
      <vt:lpstr>单样本，计量数据的检验</vt:lpstr>
      <vt:lpstr>于是有</vt:lpstr>
      <vt:lpstr>例题1</vt:lpstr>
      <vt:lpstr>卡方检验：拟合优度</vt:lpstr>
      <vt:lpstr>确定假设和检验水平</vt:lpstr>
      <vt:lpstr>选择统计量 </vt:lpstr>
      <vt:lpstr>选择统计量</vt:lpstr>
      <vt:lpstr>确定判定标准 </vt:lpstr>
      <vt:lpstr>计算统计量</vt:lpstr>
      <vt:lpstr>结论</vt:lpstr>
      <vt:lpstr>例题2</vt:lpstr>
      <vt:lpstr>例题3</vt:lpstr>
      <vt:lpstr>多组计量变量比较</vt:lpstr>
      <vt:lpstr>独立性卡方检验</vt:lpstr>
      <vt:lpstr>独立性</vt:lpstr>
      <vt:lpstr>交叉表期望值E的计算</vt:lpstr>
      <vt:lpstr>例题</vt:lpstr>
      <vt:lpstr>确定假设和检验水平</vt:lpstr>
      <vt:lpstr>选择恰当的统计量</vt:lpstr>
      <vt:lpstr>确定判定标准</vt:lpstr>
      <vt:lpstr>计算统计量</vt:lpstr>
      <vt:lpstr>得出结论</vt:lpstr>
      <vt:lpstr>练习题</vt:lpstr>
      <vt:lpstr>卡方检验和二项分布检验的关系-2</vt:lpstr>
      <vt:lpstr>例题</vt:lpstr>
      <vt:lpstr>使用正态分布近似法</vt:lpstr>
      <vt:lpstr>统计量及判断标准</vt:lpstr>
      <vt:lpstr>卡方检验法</vt:lpstr>
      <vt:lpstr>假设检验步骤</vt:lpstr>
      <vt:lpstr>PowerPoint 演示文稿</vt:lpstr>
      <vt:lpstr>作业题1</vt:lpstr>
      <vt:lpstr>配对2x2表的检验</vt:lpstr>
      <vt:lpstr>思考下面一个问题</vt:lpstr>
      <vt:lpstr>配对二分类变量数据的假设检验</vt:lpstr>
      <vt:lpstr>确定统计假设和检验水平</vt:lpstr>
      <vt:lpstr>选择合适的统计量</vt:lpstr>
      <vt:lpstr>练习题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Xiang Si</cp:lastModifiedBy>
  <cp:revision>112</cp:revision>
  <dcterms:created xsi:type="dcterms:W3CDTF">2019-03-14T05:19:24Z</dcterms:created>
  <dcterms:modified xsi:type="dcterms:W3CDTF">2019-03-31T05:17:49Z</dcterms:modified>
</cp:coreProperties>
</file>