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5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224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A64518-D73A-4D8C-B96A-E5E8C7740B7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00782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3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33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1485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3581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01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A64518-D73A-4D8C-B96A-E5E8C7740B7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98511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64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4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47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4518-D73A-4D8C-B96A-E5E8C7740B7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74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A64518-D73A-4D8C-B96A-E5E8C7740B7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42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A64518-D73A-4D8C-B96A-E5E8C7740B7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88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DA64518-D73A-4D8C-B96A-E5E8C7740B70}" type="datetimeFigureOut">
              <a:rPr lang="zh-CN" altLang="en-US" smtClean="0"/>
              <a:t>2019/3/16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A03DA62-4045-4DE9-8794-918BF31E313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313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120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方差分析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0939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练习题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9497"/>
            <a:ext cx="10515600" cy="134370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一个临床试验比较了几种饮食习惯对体重的影响，分别是低卡路里，低脂肪和低碳水化合物，另外还有一组作为对照组。各组试验结束以后体重减轻的磅数如下表所示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31849"/>
              </p:ext>
            </p:extLst>
          </p:nvPr>
        </p:nvGraphicFramePr>
        <p:xfrm>
          <a:off x="940046" y="2725060"/>
          <a:ext cx="9917344" cy="3556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336"/>
                <a:gridCol w="2479336"/>
                <a:gridCol w="2479336"/>
                <a:gridCol w="2479336"/>
              </a:tblGrid>
              <a:tr h="59267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低卡路里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低脂肪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低碳水化合物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对照</a:t>
                      </a:r>
                      <a:endParaRPr lang="zh-CN" altLang="en-US" dirty="0"/>
                    </a:p>
                  </a:txBody>
                  <a:tcPr/>
                </a:tc>
              </a:tr>
              <a:tr h="592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</a:tr>
              <a:tr h="592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</a:tr>
              <a:tr h="592674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-1</a:t>
                      </a:r>
                    </a:p>
                  </a:txBody>
                  <a:tcPr anchor="ctr"/>
                </a:tc>
              </a:tr>
              <a:tr h="592674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</a:tr>
              <a:tr h="592674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8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决定假设以及检验水平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选择恰当的统计量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决定判定标准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计算统计量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给</a:t>
            </a:r>
            <a:r>
              <a:rPr lang="zh-CN" altLang="en-US" dirty="0" smtClean="0"/>
              <a:t>出结论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12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zh-CN" altLang="en-US" dirty="0"/>
              <a:t>决定假设以及检验水平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0</a:t>
            </a:r>
            <a:r>
              <a:rPr lang="en-US" altLang="zh-CN" dirty="0"/>
              <a:t>: μ</a:t>
            </a:r>
            <a:r>
              <a:rPr lang="en-US" altLang="zh-CN" baseline="-25000" dirty="0"/>
              <a:t>1</a:t>
            </a:r>
            <a:r>
              <a:rPr lang="en-US" altLang="zh-CN" dirty="0"/>
              <a:t> = μ</a:t>
            </a:r>
            <a:r>
              <a:rPr lang="en-US" altLang="zh-CN" baseline="-25000" dirty="0"/>
              <a:t>2</a:t>
            </a:r>
            <a:r>
              <a:rPr lang="en-US" altLang="zh-CN" dirty="0"/>
              <a:t> = μ</a:t>
            </a:r>
            <a:r>
              <a:rPr lang="en-US" altLang="zh-CN" baseline="-25000" dirty="0"/>
              <a:t>3</a:t>
            </a:r>
            <a:r>
              <a:rPr lang="en-US" altLang="zh-CN" dirty="0"/>
              <a:t> = μ</a:t>
            </a:r>
            <a:r>
              <a:rPr lang="en-US" altLang="zh-CN" baseline="-25000" dirty="0"/>
              <a:t>4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H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: </a:t>
            </a:r>
            <a:r>
              <a:rPr lang="zh-CN" altLang="en-US" dirty="0" smtClean="0"/>
              <a:t>各组平均值不全相等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α=0.05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556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选择恰当的</a:t>
            </a:r>
            <a:r>
              <a:rPr lang="zh-CN" altLang="en-US" dirty="0" smtClean="0"/>
              <a:t>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统计量是方差分析的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值，</a:t>
            </a:r>
            <a:r>
              <a:rPr lang="en-US" altLang="zh-CN" dirty="0" smtClean="0"/>
              <a:t>F=MSB/MSE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420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决定判定标准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MSB</a:t>
            </a:r>
            <a:r>
              <a:rPr lang="zh-CN" altLang="en-US" dirty="0" smtClean="0"/>
              <a:t>的自由度是</a:t>
            </a:r>
            <a:r>
              <a:rPr lang="en-US" altLang="zh-CN" dirty="0" smtClean="0"/>
              <a:t>4-1=3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MSE</a:t>
            </a:r>
            <a:r>
              <a:rPr lang="zh-CN" altLang="en-US" dirty="0" smtClean="0"/>
              <a:t>的自由度是</a:t>
            </a:r>
            <a:r>
              <a:rPr lang="en-US" altLang="zh-CN" dirty="0" smtClean="0"/>
              <a:t>20-4=16</a:t>
            </a:r>
            <a:r>
              <a:rPr lang="zh-CN" altLang="en-US" dirty="0" smtClean="0"/>
              <a:t>，通过查找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值表可知此时的临界值是</a:t>
            </a:r>
            <a:r>
              <a:rPr lang="en-US" altLang="zh-CN" dirty="0" smtClean="0"/>
              <a:t>3.24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判定标准因此是</a:t>
            </a:r>
            <a:r>
              <a:rPr lang="en-US" altLang="zh-CN" dirty="0" smtClean="0"/>
              <a:t>F&gt;=3.24</a:t>
            </a:r>
            <a:r>
              <a:rPr lang="zh-CN" altLang="en-US" dirty="0" smtClean="0"/>
              <a:t>时拒绝</a:t>
            </a:r>
            <a:r>
              <a:rPr lang="en-US" altLang="zh-CN" dirty="0" smtClean="0"/>
              <a:t>H0</a:t>
            </a:r>
            <a:r>
              <a:rPr lang="zh-CN" altLang="en-US" dirty="0" smtClean="0"/>
              <a:t>，接受</a:t>
            </a:r>
            <a:r>
              <a:rPr lang="en-US" altLang="zh-CN" dirty="0" smtClean="0"/>
              <a:t>H1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61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统计量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88139276"/>
                  </p:ext>
                </p:extLst>
              </p:nvPr>
            </p:nvGraphicFramePr>
            <p:xfrm>
              <a:off x="1823622" y="1807870"/>
              <a:ext cx="87630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低卡路里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低脂肪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低碳水化合物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对照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 smtClean="0"/>
                            <a:t>N</a:t>
                          </a:r>
                          <a:r>
                            <a:rPr lang="en-US" altLang="zh-CN" baseline="-25000" dirty="0" err="1" smtClean="0"/>
                            <a:t>j</a:t>
                          </a:r>
                          <a:endParaRPr lang="zh-CN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18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第</a:t>
                          </a:r>
                          <a:r>
                            <a:rPr lang="en-US" altLang="zh-CN" sz="18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j</a:t>
                          </a:r>
                          <a:r>
                            <a:rPr lang="zh-CN" altLang="en-US" sz="18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组平均值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US" altLang="zh-CN" sz="1800" b="1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6.6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3.4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1.2</a:t>
                          </a: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88139276"/>
                  </p:ext>
                </p:extLst>
              </p:nvPr>
            </p:nvGraphicFramePr>
            <p:xfrm>
              <a:off x="1823622" y="1807870"/>
              <a:ext cx="87630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600"/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低卡路里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低脂肪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低碳水化合物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对照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 smtClean="0"/>
                            <a:t>N</a:t>
                          </a:r>
                          <a:r>
                            <a:rPr lang="en-US" altLang="zh-CN" baseline="-25000" dirty="0" err="1" smtClean="0"/>
                            <a:t>j</a:t>
                          </a:r>
                          <a:endParaRPr lang="zh-CN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blipFill rotWithShape="0">
                          <a:blip r:embed="rId2"/>
                          <a:stretch>
                            <a:fillRect l="-347" t="-214754" r="-40069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6.6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3.4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1.2</a:t>
                          </a: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651247" y="3293616"/>
                <a:ext cx="8318376" cy="1594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总体均值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3.55</a:t>
                </a:r>
              </a:p>
              <a:p>
                <a:r>
                  <a:rPr lang="en-US" altLang="zh-CN" dirty="0" smtClean="0"/>
                  <a:t>SSB</a:t>
                </a:r>
                <a:r>
                  <a:rPr lang="zh-CN" altLang="en-US" dirty="0" smtClean="0"/>
                  <a:t>的计算公式：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  <a:p>
                <a:r>
                  <a:rPr lang="zh-CN" altLang="en-US" dirty="0"/>
                  <a:t>请</a:t>
                </a:r>
                <a:r>
                  <a:rPr lang="zh-CN" altLang="en-US" dirty="0" smtClean="0"/>
                  <a:t>计算</a:t>
                </a:r>
                <a:r>
                  <a:rPr lang="en-US" altLang="zh-CN" dirty="0" smtClean="0"/>
                  <a:t>SSB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247" y="3293616"/>
                <a:ext cx="8318376" cy="1594091"/>
              </a:xfrm>
              <a:prstGeom prst="rect">
                <a:avLst/>
              </a:prstGeom>
              <a:blipFill rotWithShape="0">
                <a:blip r:embed="rId3"/>
                <a:stretch>
                  <a:fillRect l="-660" t="-3053" b="-5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558683" y="5335480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75.74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66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3781"/>
            <a:ext cx="10515600" cy="3723181"/>
          </a:xfrm>
        </p:spPr>
        <p:txBody>
          <a:bodyPr/>
          <a:lstStyle/>
          <a:p>
            <a:r>
              <a:rPr lang="en-US" altLang="zh-CN" dirty="0" smtClean="0"/>
              <a:t>SSE</a:t>
            </a:r>
            <a:r>
              <a:rPr lang="zh-CN" altLang="en-US" dirty="0" smtClean="0"/>
              <a:t>是各组里，各项对于组均值的差的平方的和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1263025"/>
                  </p:ext>
                </p:extLst>
              </p:nvPr>
            </p:nvGraphicFramePr>
            <p:xfrm>
              <a:off x="1916591" y="3249802"/>
              <a:ext cx="8127999" cy="26335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低卡路里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8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1.4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9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2.4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5.8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-0.6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0.4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0.2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-3.6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13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21.4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1263025"/>
                  </p:ext>
                </p:extLst>
              </p:nvPr>
            </p:nvGraphicFramePr>
            <p:xfrm>
              <a:off x="1916591" y="3249802"/>
              <a:ext cx="8127999" cy="26335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933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低卡路里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50" t="-12308" r="-101126" b="-6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2308" r="-899" b="-612308"/>
                          </a:stretch>
                        </a:blipFill>
                      </a:tcPr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8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1.4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2</a:t>
                          </a:r>
                        </a:p>
                      </a:txBody>
                      <a:tcPr marL="7620" marR="7620" marT="7620" marB="0" anchor="ctr"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9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2.4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5.8</a:t>
                          </a:r>
                        </a:p>
                      </a:txBody>
                      <a:tcPr marL="7620" marR="7620" marT="7620" marB="0" anchor="ctr"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-0.6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0.4</a:t>
                          </a:r>
                        </a:p>
                      </a:txBody>
                      <a:tcPr marL="7620" marR="7620" marT="7620" marB="0" anchor="ctr"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7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0.4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0.2</a:t>
                          </a:r>
                        </a:p>
                      </a:txBody>
                      <a:tcPr marL="7620" marR="7620" marT="7620" marB="0" anchor="ctr"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3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-3.6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+mn-cs"/>
                            </a:rPr>
                            <a:t>13</a:t>
                          </a:r>
                        </a:p>
                      </a:txBody>
                      <a:tcPr marL="7620" marR="7620" marT="7620" marB="0" anchor="ctr"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21.4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276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3781"/>
            <a:ext cx="10515600" cy="3723181"/>
          </a:xfrm>
        </p:spPr>
        <p:txBody>
          <a:bodyPr/>
          <a:lstStyle/>
          <a:p>
            <a:r>
              <a:rPr lang="en-US" altLang="zh-CN" dirty="0" smtClean="0"/>
              <a:t>SSE</a:t>
            </a:r>
            <a:r>
              <a:rPr lang="zh-CN" altLang="en-US" dirty="0" smtClean="0"/>
              <a:t>是各组里，各项对于组均值的差的平方的和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906775"/>
                  </p:ext>
                </p:extLst>
              </p:nvPr>
            </p:nvGraphicFramePr>
            <p:xfrm>
              <a:off x="1916591" y="3249802"/>
              <a:ext cx="8127999" cy="26208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低脂肪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4.0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10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4906775"/>
                  </p:ext>
                </p:extLst>
              </p:nvPr>
            </p:nvGraphicFramePr>
            <p:xfrm>
              <a:off x="1916591" y="3249802"/>
              <a:ext cx="8127999" cy="26208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933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低脂肪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50" t="-12308" r="-101126" b="-6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2308" r="-899" b="-60923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-2.0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4.0</a:t>
                          </a:r>
                        </a:p>
                      </a:txBody>
                      <a:tcPr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10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4387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3781"/>
            <a:ext cx="10515600" cy="3723181"/>
          </a:xfrm>
        </p:spPr>
        <p:txBody>
          <a:bodyPr/>
          <a:lstStyle/>
          <a:p>
            <a:r>
              <a:rPr lang="en-US" altLang="zh-CN" dirty="0" smtClean="0"/>
              <a:t>SSE</a:t>
            </a:r>
            <a:r>
              <a:rPr lang="zh-CN" altLang="en-US" dirty="0" smtClean="0"/>
              <a:t>是各组里，各项对于组均值的差的平方的和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2620832"/>
                  </p:ext>
                </p:extLst>
              </p:nvPr>
            </p:nvGraphicFramePr>
            <p:xfrm>
              <a:off x="1916591" y="3249802"/>
              <a:ext cx="8127999" cy="26208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低碳水化合物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0.2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2.6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0.2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5.4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2620832"/>
                  </p:ext>
                </p:extLst>
              </p:nvPr>
            </p:nvGraphicFramePr>
            <p:xfrm>
              <a:off x="1916591" y="3249802"/>
              <a:ext cx="8127999" cy="26208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933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低碳水化合物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50" t="-12308" r="-101126" b="-6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2308" r="-899" b="-60923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0.2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2.6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2.0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-0.4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0.2</a:t>
                          </a:r>
                        </a:p>
                      </a:txBody>
                      <a:tcPr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5.4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454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3781"/>
            <a:ext cx="10515600" cy="3723181"/>
          </a:xfrm>
        </p:spPr>
        <p:txBody>
          <a:bodyPr/>
          <a:lstStyle/>
          <a:p>
            <a:r>
              <a:rPr lang="en-US" altLang="zh-CN" dirty="0" smtClean="0"/>
              <a:t>SSE</a:t>
            </a:r>
            <a:r>
              <a:rPr lang="zh-CN" altLang="en-US" dirty="0" smtClean="0"/>
              <a:t>是各组里，各项对于组均值的差的平方的和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7848727"/>
                  </p:ext>
                </p:extLst>
              </p:nvPr>
            </p:nvGraphicFramePr>
            <p:xfrm>
              <a:off x="1916591" y="3249802"/>
              <a:ext cx="8127999" cy="26208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对照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0.6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0.6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-2.2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4.8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3.2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10.6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7848727"/>
                  </p:ext>
                </p:extLst>
              </p:nvPr>
            </p:nvGraphicFramePr>
            <p:xfrm>
              <a:off x="1916591" y="3249802"/>
              <a:ext cx="8127999" cy="26208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933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对照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50" t="-12308" r="-101126" b="-6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2308" r="-899" b="-60923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0.6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0.6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-2.2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4.8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3.2</a:t>
                          </a:r>
                        </a:p>
                      </a:txBody>
                      <a:tcPr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10.6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761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525557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24</a:t>
            </a:r>
            <a:r>
              <a:rPr lang="zh-CN" altLang="en-US" dirty="0"/>
              <a:t>名志愿者随机分成两组，接受降胆固醇试验。 甲组是特殊饮食组，乙组是药物处理组。受试者在实验前后分别测量一次血清胆固醇（</a:t>
            </a:r>
            <a:r>
              <a:rPr lang="en-US" altLang="zh-CN" dirty="0" err="1"/>
              <a:t>mmol</a:t>
            </a:r>
            <a:r>
              <a:rPr lang="en-US" altLang="zh-CN" dirty="0"/>
              <a:t>/L), </a:t>
            </a:r>
            <a:r>
              <a:rPr lang="zh-CN" altLang="en-US" dirty="0"/>
              <a:t>数据</a:t>
            </a:r>
            <a:r>
              <a:rPr lang="zh-CN" altLang="en-US" dirty="0" smtClean="0"/>
              <a:t>如下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组样本量均为</a:t>
            </a:r>
            <a:r>
              <a:rPr lang="en-US" altLang="zh-CN" dirty="0" smtClean="0"/>
              <a:t>12</a:t>
            </a:r>
          </a:p>
          <a:p>
            <a:r>
              <a:rPr lang="zh-CN" altLang="en-US" dirty="0"/>
              <a:t>甲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zh-CN" altLang="en-US" dirty="0"/>
              <a:t>试验</a:t>
            </a:r>
            <a:r>
              <a:rPr lang="zh-CN" altLang="en-US" dirty="0" smtClean="0"/>
              <a:t>前：平均值</a:t>
            </a:r>
            <a:r>
              <a:rPr lang="en-US" altLang="zh-CN" b="1" dirty="0" smtClean="0"/>
              <a:t>7.184</a:t>
            </a:r>
            <a:r>
              <a:rPr lang="zh-CN" altLang="en-US" dirty="0" smtClean="0"/>
              <a:t>，样本标准差</a:t>
            </a:r>
            <a:r>
              <a:rPr lang="en-US" altLang="zh-CN" dirty="0" smtClean="0"/>
              <a:t>0.860</a:t>
            </a:r>
          </a:p>
          <a:p>
            <a:pPr lvl="1"/>
            <a:r>
              <a:rPr lang="zh-CN" altLang="en-US" dirty="0" smtClean="0"/>
              <a:t>试验后：平均值</a:t>
            </a:r>
            <a:r>
              <a:rPr lang="en-US" altLang="zh-CN" b="1" dirty="0" smtClean="0"/>
              <a:t>6.775</a:t>
            </a:r>
            <a:r>
              <a:rPr lang="zh-CN" altLang="en-US" dirty="0" smtClean="0"/>
              <a:t> ，样本标准差</a:t>
            </a:r>
            <a:r>
              <a:rPr lang="en-US" altLang="zh-CN" dirty="0" smtClean="0"/>
              <a:t>0.647</a:t>
            </a:r>
          </a:p>
          <a:p>
            <a:pPr lvl="1"/>
            <a:r>
              <a:rPr lang="zh-CN" altLang="en-US" dirty="0" smtClean="0"/>
              <a:t>试验前后差：平均值</a:t>
            </a:r>
            <a:r>
              <a:rPr lang="en-US" altLang="zh-CN" b="1" dirty="0"/>
              <a:t>-</a:t>
            </a:r>
            <a:r>
              <a:rPr lang="en-US" altLang="zh-CN" b="1" dirty="0" smtClean="0"/>
              <a:t>0.409</a:t>
            </a:r>
            <a:r>
              <a:rPr lang="zh-CN" altLang="en-US" dirty="0" smtClean="0"/>
              <a:t> ，样本标准差</a:t>
            </a:r>
            <a:r>
              <a:rPr lang="en-US" altLang="zh-CN" dirty="0" smtClean="0"/>
              <a:t>0.418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/>
              <a:t>乙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zh-CN" altLang="en-US" dirty="0"/>
              <a:t>试验</a:t>
            </a:r>
            <a:r>
              <a:rPr lang="zh-CN" altLang="en-US" dirty="0" smtClean="0"/>
              <a:t>前：平均值</a:t>
            </a:r>
            <a:r>
              <a:rPr lang="en-US" altLang="zh-CN" b="1" dirty="0"/>
              <a:t>7.110833</a:t>
            </a:r>
            <a:r>
              <a:rPr lang="zh-CN" altLang="en-US" dirty="0" smtClean="0"/>
              <a:t> ，样本标准差</a:t>
            </a:r>
            <a:r>
              <a:rPr lang="en-US" altLang="zh-CN" dirty="0" smtClean="0"/>
              <a:t>0.780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zh-CN" altLang="en-US" dirty="0"/>
              <a:t>试验</a:t>
            </a:r>
            <a:r>
              <a:rPr lang="zh-CN" altLang="en-US" dirty="0" smtClean="0"/>
              <a:t>后：平均值</a:t>
            </a:r>
            <a:r>
              <a:rPr lang="en-US" altLang="zh-CN" b="1" dirty="0" smtClean="0"/>
              <a:t>6.964</a:t>
            </a:r>
            <a:r>
              <a:rPr lang="zh-CN" altLang="en-US" dirty="0" smtClean="0"/>
              <a:t> ，样本标准差</a:t>
            </a:r>
            <a:r>
              <a:rPr lang="en-US" altLang="zh-CN" dirty="0" smtClean="0"/>
              <a:t>0.750</a:t>
            </a:r>
          </a:p>
          <a:p>
            <a:pPr lvl="1"/>
            <a:r>
              <a:rPr lang="zh-CN" altLang="en-US" dirty="0" smtClean="0"/>
              <a:t>试验前后差：平均值</a:t>
            </a:r>
            <a:r>
              <a:rPr lang="en-US" altLang="zh-CN" b="1" dirty="0"/>
              <a:t>-</a:t>
            </a:r>
            <a:r>
              <a:rPr lang="en-US" altLang="zh-CN" b="1" dirty="0" smtClean="0"/>
              <a:t>0.147</a:t>
            </a:r>
            <a:r>
              <a:rPr lang="zh-CN" altLang="en-US" dirty="0" smtClean="0"/>
              <a:t> ，样本标准差</a:t>
            </a:r>
            <a:r>
              <a:rPr lang="en-US" altLang="zh-CN" dirty="0" smtClean="0"/>
              <a:t>0.210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5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计算统计量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SSE=21.4+10+5.4+10.6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17138726"/>
                  </p:ext>
                </p:extLst>
              </p:nvPr>
            </p:nvGraphicFramePr>
            <p:xfrm>
              <a:off x="838200" y="2740025"/>
              <a:ext cx="10515600" cy="21586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0297"/>
                    <a:gridCol w="2975943"/>
                    <a:gridCol w="2103120"/>
                    <a:gridCol w="2103120"/>
                    <a:gridCol w="21031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离散来源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自由度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平方和均值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组间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=75.7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MSB=SSB/(k-1)=25.2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F=MSB/MSE=8.41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组内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altLang="zh-CN" dirty="0" smtClean="0"/>
                            <a:t>=47.4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MSE=SSE/(N-k)=3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全部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oMath>
                          </a14:m>
                          <a:r>
                            <a:rPr lang="en-US" altLang="zh-CN" dirty="0" smtClean="0"/>
                            <a:t>=123.4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19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17138726"/>
                  </p:ext>
                </p:extLst>
              </p:nvPr>
            </p:nvGraphicFramePr>
            <p:xfrm>
              <a:off x="838200" y="2740025"/>
              <a:ext cx="10515600" cy="21587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0297"/>
                    <a:gridCol w="2975943"/>
                    <a:gridCol w="2103120"/>
                    <a:gridCol w="2103120"/>
                    <a:gridCol w="21031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离散来源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自由度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平方和均值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1023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组间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41071" r="-213115" b="-1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MSB=SSB/(k-1)=25.2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F=MSB/MSE=8.41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93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组内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364615" r="-213115" b="-26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MSE=SSE/(N-k)=3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全部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495082" r="-213115" b="-1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19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7469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给出</a:t>
            </a:r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</a:t>
            </a:r>
            <a:r>
              <a:rPr lang="en-US" altLang="zh-CN" dirty="0" smtClean="0"/>
              <a:t>8.41&gt;3.24</a:t>
            </a:r>
            <a:r>
              <a:rPr lang="zh-CN" altLang="en-US" dirty="0" smtClean="0"/>
              <a:t>，因此在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显著性水平上我们拒绝</a:t>
            </a:r>
            <a:r>
              <a:rPr lang="en-US" altLang="zh-CN" dirty="0" smtClean="0"/>
              <a:t>H0</a:t>
            </a:r>
            <a:r>
              <a:rPr lang="zh-CN" altLang="en-US" dirty="0" smtClean="0"/>
              <a:t>，接受</a:t>
            </a:r>
            <a:r>
              <a:rPr lang="en-US" altLang="zh-CN" dirty="0" smtClean="0"/>
              <a:t>H1</a:t>
            </a:r>
            <a:r>
              <a:rPr lang="zh-CN" altLang="en-US" dirty="0" smtClean="0"/>
              <a:t>，各种饮食方式彼此减重水平不相同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92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60939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练习题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6327"/>
            <a:ext cx="10515600" cy="134370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个临床试验比较了正常骨密度，骨密度降低以及骨质疏松成年人每日的钙摄入量，列表如下，那么不同的骨密度人群的钙摄入是否有区别呢？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606220"/>
              </p:ext>
            </p:extLst>
          </p:nvPr>
        </p:nvGraphicFramePr>
        <p:xfrm>
          <a:off x="2316085" y="2591895"/>
          <a:ext cx="7438008" cy="4148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336"/>
                <a:gridCol w="2479336"/>
                <a:gridCol w="2479336"/>
              </a:tblGrid>
              <a:tr h="59267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正常骨密度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骨密度降低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骨质疏松</a:t>
                      </a:r>
                      <a:endParaRPr lang="zh-CN" altLang="en-US" dirty="0"/>
                    </a:p>
                  </a:txBody>
                  <a:tcPr/>
                </a:tc>
              </a:tr>
              <a:tr h="5926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890</a:t>
                      </a:r>
                    </a:p>
                  </a:txBody>
                  <a:tcPr/>
                </a:tc>
              </a:tr>
              <a:tr h="5926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650</a:t>
                      </a:r>
                    </a:p>
                  </a:txBody>
                  <a:tcPr/>
                </a:tc>
              </a:tr>
              <a:tr h="5926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1100</a:t>
                      </a:r>
                    </a:p>
                  </a:txBody>
                  <a:tcPr/>
                </a:tc>
              </a:tr>
              <a:tr h="5926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900</a:t>
                      </a:r>
                    </a:p>
                  </a:txBody>
                  <a:tcPr/>
                </a:tc>
              </a:tr>
              <a:tr h="5926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400</a:t>
                      </a:r>
                    </a:p>
                  </a:txBody>
                  <a:tcPr/>
                </a:tc>
              </a:tr>
              <a:tr h="59267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350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0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决定假设以及检验水平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选择恰当的统计量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决定判定标准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计算统计量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给</a:t>
            </a:r>
            <a:r>
              <a:rPr lang="zh-CN" altLang="en-US" dirty="0" smtClean="0"/>
              <a:t>出结论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7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zh-CN" altLang="en-US" dirty="0"/>
              <a:t>决定假设以及检验水平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</a:t>
            </a:r>
            <a:r>
              <a:rPr lang="en-US" altLang="zh-CN" baseline="-25000" dirty="0"/>
              <a:t>0</a:t>
            </a:r>
            <a:r>
              <a:rPr lang="en-US" altLang="zh-CN" dirty="0"/>
              <a:t>: μ</a:t>
            </a:r>
            <a:r>
              <a:rPr lang="en-US" altLang="zh-CN" baseline="-25000" dirty="0"/>
              <a:t>1</a:t>
            </a:r>
            <a:r>
              <a:rPr lang="en-US" altLang="zh-CN" dirty="0"/>
              <a:t> = μ</a:t>
            </a:r>
            <a:r>
              <a:rPr lang="en-US" altLang="zh-CN" baseline="-25000" dirty="0"/>
              <a:t>2</a:t>
            </a:r>
            <a:r>
              <a:rPr lang="en-US" altLang="zh-CN" dirty="0"/>
              <a:t> = μ</a:t>
            </a:r>
            <a:r>
              <a:rPr lang="en-US" altLang="zh-CN" baseline="-25000" dirty="0"/>
              <a:t>3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H</a:t>
            </a:r>
            <a:r>
              <a:rPr lang="en-US" altLang="zh-CN" baseline="-25000" dirty="0" smtClean="0"/>
              <a:t>1</a:t>
            </a:r>
            <a:r>
              <a:rPr lang="en-US" altLang="zh-CN" dirty="0"/>
              <a:t>: </a:t>
            </a:r>
            <a:r>
              <a:rPr lang="zh-CN" altLang="en-US" dirty="0" smtClean="0"/>
              <a:t>各组平均值不全相等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α=0.05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2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选择恰当的</a:t>
            </a:r>
            <a:r>
              <a:rPr lang="zh-CN" altLang="en-US" dirty="0" smtClean="0"/>
              <a:t>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统计量是方差分析的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值，</a:t>
            </a:r>
            <a:r>
              <a:rPr lang="en-US" altLang="zh-CN" dirty="0" smtClean="0"/>
              <a:t>F=MSB/MSE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80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决定判定标准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MSB</a:t>
            </a:r>
            <a:r>
              <a:rPr lang="zh-CN" altLang="en-US" dirty="0" smtClean="0"/>
              <a:t>的自由度是</a:t>
            </a:r>
            <a:r>
              <a:rPr lang="en-US" altLang="zh-CN" dirty="0" smtClean="0"/>
              <a:t>3-1=2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MSE</a:t>
            </a:r>
            <a:r>
              <a:rPr lang="zh-CN" altLang="en-US" dirty="0" smtClean="0"/>
              <a:t>的自由度是</a:t>
            </a:r>
            <a:r>
              <a:rPr lang="en-US" altLang="zh-CN" dirty="0" smtClean="0"/>
              <a:t>18-3=15</a:t>
            </a:r>
            <a:r>
              <a:rPr lang="zh-CN" altLang="en-US" dirty="0" smtClean="0"/>
              <a:t>，通过查找</a:t>
            </a:r>
            <a:r>
              <a:rPr lang="en-US" altLang="zh-CN" dirty="0" smtClean="0"/>
              <a:t>F</a:t>
            </a:r>
            <a:r>
              <a:rPr lang="zh-CN" altLang="en-US" dirty="0" smtClean="0"/>
              <a:t>值表可知此时的临界值是</a:t>
            </a:r>
            <a:r>
              <a:rPr lang="en-US" altLang="zh-CN" dirty="0" smtClean="0"/>
              <a:t>3.68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判定标准因此是</a:t>
            </a:r>
            <a:r>
              <a:rPr lang="en-US" altLang="zh-CN" dirty="0" smtClean="0"/>
              <a:t>F&gt;=3.68</a:t>
            </a:r>
            <a:r>
              <a:rPr lang="zh-CN" altLang="en-US" dirty="0" smtClean="0"/>
              <a:t>时拒绝</a:t>
            </a:r>
            <a:r>
              <a:rPr lang="en-US" altLang="zh-CN" dirty="0" smtClean="0"/>
              <a:t>H0</a:t>
            </a:r>
            <a:r>
              <a:rPr lang="zh-CN" altLang="en-US" dirty="0" smtClean="0"/>
              <a:t>，接受</a:t>
            </a:r>
            <a:r>
              <a:rPr lang="en-US" altLang="zh-CN" dirty="0" smtClean="0"/>
              <a:t>H1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1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zh-CN" altLang="en-US" dirty="0" smtClean="0"/>
              <a:t>统计量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51458252"/>
                  </p:ext>
                </p:extLst>
              </p:nvPr>
            </p:nvGraphicFramePr>
            <p:xfrm>
              <a:off x="2214239" y="1816747"/>
              <a:ext cx="70104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正常骨密度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骨密度降低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骨质疏松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 smtClean="0"/>
                            <a:t>N</a:t>
                          </a:r>
                          <a:r>
                            <a:rPr lang="en-US" altLang="zh-CN" baseline="-25000" dirty="0" err="1" smtClean="0"/>
                            <a:t>j</a:t>
                          </a:r>
                          <a:endParaRPr lang="zh-CN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18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第</a:t>
                          </a:r>
                          <a:r>
                            <a:rPr lang="en-US" altLang="zh-CN" sz="18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j</a:t>
                          </a:r>
                          <a:r>
                            <a:rPr lang="zh-CN" altLang="en-US" sz="1800" b="1" i="0" u="none" strike="noStrike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组平均值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US" altLang="zh-CN" sz="1800" b="1" i="0" u="none" strike="noStrike" baseline="0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938.3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800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715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51458252"/>
                  </p:ext>
                </p:extLst>
              </p:nvPr>
            </p:nvGraphicFramePr>
            <p:xfrm>
              <a:off x="2214239" y="1816747"/>
              <a:ext cx="70104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600"/>
                    <a:gridCol w="1752600"/>
                    <a:gridCol w="17526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正常骨密度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骨密度降低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骨质疏松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 smtClean="0"/>
                            <a:t>N</a:t>
                          </a:r>
                          <a:r>
                            <a:rPr lang="en-US" altLang="zh-CN" baseline="-25000" dirty="0" err="1" smtClean="0"/>
                            <a:t>j</a:t>
                          </a:r>
                          <a:endParaRPr lang="zh-CN" alt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blipFill rotWithShape="0">
                          <a:blip r:embed="rId2"/>
                          <a:stretch>
                            <a:fillRect l="-347" t="-213115" r="-301042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938.3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800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zh-CN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715</a:t>
                          </a:r>
                          <a:endParaRPr lang="en-US" altLang="zh-CN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651247" y="3293616"/>
                <a:ext cx="8318376" cy="1594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总体均值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817.8</a:t>
                </a:r>
              </a:p>
              <a:p>
                <a:r>
                  <a:rPr lang="en-US" altLang="zh-CN" dirty="0" smtClean="0"/>
                  <a:t>SSB</a:t>
                </a:r>
                <a:r>
                  <a:rPr lang="zh-CN" altLang="en-US" dirty="0" smtClean="0"/>
                  <a:t>的计算公式：</a:t>
                </a:r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𝑆𝑆𝐵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  <a:p>
                <a:r>
                  <a:rPr lang="zh-CN" altLang="en-US" dirty="0"/>
                  <a:t>请</a:t>
                </a:r>
                <a:r>
                  <a:rPr lang="zh-CN" altLang="en-US" dirty="0" smtClean="0"/>
                  <a:t>计算</a:t>
                </a:r>
                <a:r>
                  <a:rPr lang="en-US" altLang="zh-CN" dirty="0" smtClean="0"/>
                  <a:t>SSB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247" y="3293616"/>
                <a:ext cx="8318376" cy="1594091"/>
              </a:xfrm>
              <a:prstGeom prst="rect">
                <a:avLst/>
              </a:prstGeom>
              <a:blipFill rotWithShape="0">
                <a:blip r:embed="rId3"/>
                <a:stretch>
                  <a:fillRect l="-660" t="-3053" b="-5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558683" y="5335480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152477.7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88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3781"/>
            <a:ext cx="10515600" cy="3723181"/>
          </a:xfrm>
        </p:spPr>
        <p:txBody>
          <a:bodyPr/>
          <a:lstStyle/>
          <a:p>
            <a:r>
              <a:rPr lang="en-US" altLang="zh-CN" dirty="0" smtClean="0"/>
              <a:t>SSE</a:t>
            </a:r>
            <a:r>
              <a:rPr lang="zh-CN" altLang="en-US" dirty="0" smtClean="0"/>
              <a:t>是各组里，各项对于组均值的差的平方的和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1708664"/>
                  </p:ext>
                </p:extLst>
              </p:nvPr>
            </p:nvGraphicFramePr>
            <p:xfrm>
              <a:off x="1916591" y="3249802"/>
              <a:ext cx="8127999" cy="29917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正常骨密度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261.6667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68,486.9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61.6667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3,806.9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41.6667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1,738.9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-38.3333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1,466.9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750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-188.333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35,456.9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800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-138.333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19,126.9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dirty="0" smtClean="0"/>
                            <a:t>130,083.3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1708664"/>
                  </p:ext>
                </p:extLst>
              </p:nvPr>
            </p:nvGraphicFramePr>
            <p:xfrm>
              <a:off x="1916591" y="3249802"/>
              <a:ext cx="8127999" cy="29917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933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正常骨密度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50" t="-12308" r="-101126" b="-7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2308" r="-899" b="-70153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261.6667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68,486.9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61.6667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3,806.9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41.6667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1,738.9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-38.3333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1,466.9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750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-188.333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35,456.9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800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-138.333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19,126.9</a:t>
                          </a:r>
                        </a:p>
                      </a:txBody>
                      <a:tcPr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dirty="0" smtClean="0"/>
                            <a:t>130,083.3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0398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3781"/>
            <a:ext cx="10515600" cy="3723181"/>
          </a:xfrm>
        </p:spPr>
        <p:txBody>
          <a:bodyPr/>
          <a:lstStyle/>
          <a:p>
            <a:r>
              <a:rPr lang="en-US" altLang="zh-CN" dirty="0" smtClean="0"/>
              <a:t>SSE</a:t>
            </a:r>
            <a:r>
              <a:rPr lang="zh-CN" altLang="en-US" dirty="0" smtClean="0"/>
              <a:t>是各组里，各项对于组均值的差的平方的和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7295207"/>
                  </p:ext>
                </p:extLst>
              </p:nvPr>
            </p:nvGraphicFramePr>
            <p:xfrm>
              <a:off x="1916591" y="3249802"/>
              <a:ext cx="8127999" cy="29917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骨密度降低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700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800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700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10,000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240000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7295207"/>
                  </p:ext>
                </p:extLst>
              </p:nvPr>
            </p:nvGraphicFramePr>
            <p:xfrm>
              <a:off x="1916591" y="3249802"/>
              <a:ext cx="8127999" cy="29917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933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骨密度降低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50" t="-12308" r="-101126" b="-7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2308" r="-899" b="-70153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700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800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500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90,000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700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10,000</a:t>
                          </a:r>
                        </a:p>
                      </a:txBody>
                      <a:tcPr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240000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4432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247650"/>
            <a:ext cx="550545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计算统计量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53781"/>
            <a:ext cx="10515600" cy="3723181"/>
          </a:xfrm>
        </p:spPr>
        <p:txBody>
          <a:bodyPr/>
          <a:lstStyle/>
          <a:p>
            <a:r>
              <a:rPr lang="en-US" altLang="zh-CN" dirty="0" smtClean="0"/>
              <a:t>SSE</a:t>
            </a:r>
            <a:r>
              <a:rPr lang="zh-CN" altLang="en-US" dirty="0" smtClean="0"/>
              <a:t>是各组里，各项对于组均值的差的平方的和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i="1">
                              <a:latin typeface="Cambria Math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873" y="1690688"/>
                <a:ext cx="2142253" cy="7630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664978"/>
                  </p:ext>
                </p:extLst>
              </p:nvPr>
            </p:nvGraphicFramePr>
            <p:xfrm>
              <a:off x="1916591" y="3249802"/>
              <a:ext cx="8127999" cy="29917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骨质疏松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890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30,625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650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148,225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34,225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-315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99,225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-365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133,225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dirty="0" smtClean="0"/>
                            <a:t>449,750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2664978"/>
                  </p:ext>
                </p:extLst>
              </p:nvPr>
            </p:nvGraphicFramePr>
            <p:xfrm>
              <a:off x="1916591" y="3249802"/>
              <a:ext cx="8127999" cy="29917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  <a:gridCol w="2709333"/>
                  </a:tblGrid>
                  <a:tr h="39331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/>
                            <a:t>骨质疏松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450" t="-12308" r="-101126" b="-7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000" t="-12308" r="-899" b="-70153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890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30,625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650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148,225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34,225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400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-315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99,225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350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>
                              <a:effectLst/>
                            </a:rPr>
                            <a:t>-365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altLang="zh-CN" dirty="0">
                              <a:effectLst/>
                            </a:rPr>
                            <a:t>133,225</a:t>
                          </a:r>
                        </a:p>
                      </a:txBody>
                      <a:tcPr/>
                    </a:tc>
                  </a:tr>
                  <a:tr h="37338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zh-CN" altLang="en-US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ea typeface="宋体" panose="02010600030101010101" pitchFamily="2" charset="-122"/>
                            </a:rPr>
                            <a:t>求和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2400" dirty="0" smtClean="0"/>
                            <a:t>449,750</a:t>
                          </a:r>
                          <a:endParaRPr lang="en-US" altLang="zh-CN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454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计算统计量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SSE=21.4+10+5.4+10.6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09945455"/>
                  </p:ext>
                </p:extLst>
              </p:nvPr>
            </p:nvGraphicFramePr>
            <p:xfrm>
              <a:off x="838200" y="2740025"/>
              <a:ext cx="10515600" cy="24267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0297"/>
                    <a:gridCol w="2975943"/>
                    <a:gridCol w="2103120"/>
                    <a:gridCol w="2103120"/>
                    <a:gridCol w="21031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离散来源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自由度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平方和均值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组间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dirty="0" smtClean="0"/>
                                      <m:t>152477.7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MSB=SSB/(k-1)=76238.6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F=MSB/MSE=1.395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组内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altLang="zh-CN" dirty="0" smtClean="0"/>
                            <a:t>=819,833.3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MSE=SSE/(N-k)=54655.5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全部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𝑆𝑆𝑇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oMath>
                          </a14:m>
                          <a:r>
                            <a:rPr lang="en-US" altLang="zh-CN" dirty="0" smtClean="0"/>
                            <a:t>=972311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17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09945455"/>
                  </p:ext>
                </p:extLst>
              </p:nvPr>
            </p:nvGraphicFramePr>
            <p:xfrm>
              <a:off x="838200" y="2740025"/>
              <a:ext cx="10515600" cy="24055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0297"/>
                    <a:gridCol w="2975943"/>
                    <a:gridCol w="2103120"/>
                    <a:gridCol w="2103120"/>
                    <a:gridCol w="210312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离散来源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自由度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平方和均值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10237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组间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40828" r="-213115" b="-1644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MSB=SSB/(k-1)=76238.6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F=MSB/MSE=1.395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组内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226667" r="-213115" b="-16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MSE=SSE/(N-k)=54655.5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全部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562295" r="-213115" b="-1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17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209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给出</a:t>
            </a:r>
            <a:r>
              <a:rPr lang="zh-CN" altLang="en-US" dirty="0" smtClean="0"/>
              <a:t>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因为</a:t>
            </a:r>
            <a:r>
              <a:rPr lang="en-US" altLang="zh-CN" dirty="0" smtClean="0"/>
              <a:t>1.395&lt;3.68</a:t>
            </a:r>
            <a:r>
              <a:rPr lang="zh-CN" altLang="en-US" dirty="0" smtClean="0"/>
              <a:t>，因此在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显著性水平上我们</a:t>
            </a:r>
            <a:r>
              <a:rPr lang="zh-CN" altLang="en-US" dirty="0"/>
              <a:t>不</a:t>
            </a:r>
            <a:r>
              <a:rPr lang="zh-CN" altLang="en-US" dirty="0" smtClean="0"/>
              <a:t>拒绝</a:t>
            </a:r>
            <a:r>
              <a:rPr lang="en-US" altLang="zh-CN" dirty="0" smtClean="0"/>
              <a:t>H0</a:t>
            </a:r>
            <a:r>
              <a:rPr lang="zh-CN" altLang="en-US" dirty="0" smtClean="0"/>
              <a:t>，不能认为各组之间钙摄入存在差异。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32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双向方差分析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现在有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种疗法缓解膝盖疼痛，研究者想比较这三种方法平均止痛时间是否有差异。但是考虑到性别可能会对结果有影响，因此研究者随机将</a:t>
            </a:r>
            <a:r>
              <a:rPr lang="en-US" altLang="zh-CN" dirty="0" smtClean="0"/>
              <a:t>15</a:t>
            </a:r>
            <a:r>
              <a:rPr lang="zh-CN" altLang="en-US" dirty="0" smtClean="0"/>
              <a:t>位男性和</a:t>
            </a:r>
            <a:r>
              <a:rPr lang="en-US" altLang="zh-CN" dirty="0" smtClean="0"/>
              <a:t>15</a:t>
            </a:r>
            <a:r>
              <a:rPr lang="zh-CN" altLang="en-US" dirty="0" smtClean="0"/>
              <a:t>位女性随机分配到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个治疗组，并实施了盲法。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992095"/>
              </p:ext>
            </p:extLst>
          </p:nvPr>
        </p:nvGraphicFramePr>
        <p:xfrm>
          <a:off x="1836691" y="3800218"/>
          <a:ext cx="81280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组男性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zh-CN" altLang="en-US" dirty="0" smtClean="0"/>
                        <a:t>组女性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组男性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r>
                        <a:rPr lang="zh-CN" altLang="en-US" dirty="0" smtClean="0"/>
                        <a:t>组女性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组男性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r>
                        <a:rPr lang="zh-CN" altLang="en-US" dirty="0" smtClean="0"/>
                        <a:t>组女性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1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内容占位符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23689070"/>
                  </p:ext>
                </p:extLst>
              </p:nvPr>
            </p:nvGraphicFramePr>
            <p:xfrm>
              <a:off x="838200" y="1825625"/>
              <a:ext cx="10515600" cy="4789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0297"/>
                    <a:gridCol w="2975943"/>
                    <a:gridCol w="2103120"/>
                    <a:gridCol w="2529100"/>
                    <a:gridCol w="167714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离散来源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自由度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平方和均值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模型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𝑆𝑆𝑀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T*G-1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MSM=SSM/(T*G-1)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F=MSM/MSE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治疗方式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MST=SST/(</a:t>
                          </a:r>
                          <a:r>
                            <a:rPr lang="en-US" altLang="zh-CN" dirty="0" smtClean="0"/>
                            <a:t>T-1</a:t>
                          </a:r>
                          <a:r>
                            <a:rPr lang="en-US" altLang="zh-CN" sz="1800" dirty="0" smtClean="0"/>
                            <a:t>)</a:t>
                          </a:r>
                          <a:endParaRPr lang="zh-CN" alt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F=MST/MSE</a:t>
                          </a:r>
                          <a:endParaRPr lang="zh-CN" altLang="en-US" dirty="0" smtClean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性别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𝑆𝑆𝐺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charset="0"/>
                                                  </a:rPr>
                                                  <m:t>𝑔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G-1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MSG=SSG/(</a:t>
                          </a:r>
                          <a:r>
                            <a:rPr lang="en-US" altLang="zh-CN" dirty="0" smtClean="0"/>
                            <a:t>G-1</a:t>
                          </a:r>
                          <a:r>
                            <a:rPr lang="en-US" altLang="zh-CN" sz="1800" dirty="0" smtClean="0"/>
                            <a:t>)</a:t>
                          </a:r>
                          <a:endParaRPr lang="zh-CN" alt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F=MSG/MSE</a:t>
                          </a:r>
                          <a:endParaRPr lang="zh-CN" altLang="en-US" dirty="0" smtClean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治疗*性别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SSI=SSM-SST-SSG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(T-1)*(G-1)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MSI=SSI/((T-1)*(G-1))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F=MSI/MSE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残差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𝑆𝑆𝐸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N-T*G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MSE=SSE/(N-k)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整体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N-1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内容占位符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23689070"/>
                  </p:ext>
                </p:extLst>
              </p:nvPr>
            </p:nvGraphicFramePr>
            <p:xfrm>
              <a:off x="838200" y="1825625"/>
              <a:ext cx="10515600" cy="47891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0297"/>
                    <a:gridCol w="2975943"/>
                    <a:gridCol w="2103120"/>
                    <a:gridCol w="2529100"/>
                    <a:gridCol w="167714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离散来源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自由度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平方和均值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7556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模型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54839" r="-213115" b="-48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T*G-1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MSM=SSM/(T*G-1)</a:t>
                          </a:r>
                          <a:endParaRPr lang="zh-CN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F=MSM/MSE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7556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治疗方式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154839" r="-213115" b="-38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T-1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MST=SST/(</a:t>
                          </a:r>
                          <a:r>
                            <a:rPr lang="en-US" altLang="zh-CN" dirty="0" smtClean="0"/>
                            <a:t>T-1</a:t>
                          </a:r>
                          <a:r>
                            <a:rPr lang="en-US" altLang="zh-CN" sz="1800" dirty="0" smtClean="0"/>
                            <a:t>)</a:t>
                          </a:r>
                          <a:endParaRPr lang="zh-CN" alt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F=MST/MSE</a:t>
                          </a:r>
                          <a:endParaRPr lang="zh-CN" altLang="en-US" dirty="0" smtClean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7556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性别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254839" r="-213115" b="-28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G-1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MSG=SSG/(</a:t>
                          </a:r>
                          <a:r>
                            <a:rPr lang="en-US" altLang="zh-CN" dirty="0" smtClean="0"/>
                            <a:t>G-1</a:t>
                          </a:r>
                          <a:r>
                            <a:rPr lang="en-US" altLang="zh-CN" sz="1800" dirty="0" smtClean="0"/>
                            <a:t>)</a:t>
                          </a:r>
                          <a:endParaRPr lang="zh-CN" altLang="en-US" sz="18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F=MSG/MSE</a:t>
                          </a:r>
                          <a:endParaRPr lang="zh-CN" altLang="en-US" dirty="0" smtClean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治疗*性别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SSI=SSM-SST-SSG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(T-1)*(G-1)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MSI=SSI/((T-1)*(G-1))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F=MSI/MSE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</a:tr>
                  <a:tr h="7556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残差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440323" r="-213115" b="-1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N-T*G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MSE=SSE/(N-k)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  <a:tr h="7556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整体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1598" t="-540323" r="-213115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N-1</a:t>
                          </a:r>
                          <a:endParaRPr lang="zh-CN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287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37888"/>
              </p:ext>
            </p:extLst>
          </p:nvPr>
        </p:nvGraphicFramePr>
        <p:xfrm>
          <a:off x="1363980" y="2172494"/>
          <a:ext cx="9464040" cy="3108960"/>
        </p:xfrm>
        <a:graphic>
          <a:graphicData uri="http://schemas.openxmlformats.org/drawingml/2006/table">
            <a:tbl>
              <a:tblPr/>
              <a:tblGrid>
                <a:gridCol w="1577340"/>
                <a:gridCol w="1577340"/>
                <a:gridCol w="1577340"/>
                <a:gridCol w="1577340"/>
                <a:gridCol w="1577340"/>
                <a:gridCol w="157734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 smtClean="0">
                          <a:effectLst/>
                        </a:rPr>
                        <a:t>离差来源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 smtClean="0">
                          <a:effectLst/>
                        </a:rPr>
                        <a:t>差方和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 smtClean="0">
                          <a:effectLst/>
                        </a:rPr>
                        <a:t>自由度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 smtClean="0">
                          <a:effectLst/>
                        </a:rPr>
                        <a:t>差方和均值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F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 smtClean="0">
                          <a:effectLst/>
                        </a:rPr>
                        <a:t>P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Model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967.0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193.4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20.7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0.0001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Treatment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651.5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325.7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34.8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0.0001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313.6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313.6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33.5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0.0001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Treatment * Sex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1.9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0.9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0.1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0.9054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Error or Residual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224.4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9.4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Total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1191.4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29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zh-CN" altLang="en-US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7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772750"/>
              </p:ext>
            </p:extLst>
          </p:nvPr>
        </p:nvGraphicFramePr>
        <p:xfrm>
          <a:off x="3546493" y="644892"/>
          <a:ext cx="7044567" cy="5964640"/>
        </p:xfrm>
        <a:graphic>
          <a:graphicData uri="http://schemas.openxmlformats.org/drawingml/2006/table">
            <a:tbl>
              <a:tblPr/>
              <a:tblGrid>
                <a:gridCol w="2348189"/>
                <a:gridCol w="2348189"/>
                <a:gridCol w="2348189"/>
              </a:tblGrid>
              <a:tr h="27195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dirty="0" smtClean="0">
                          <a:effectLst/>
                        </a:rPr>
                        <a:t>治疗方式</a:t>
                      </a:r>
                      <a:endParaRPr lang="en-US" sz="2000" dirty="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dirty="0" smtClean="0">
                          <a:effectLst/>
                        </a:rPr>
                        <a:t>男性</a:t>
                      </a:r>
                      <a:endParaRPr lang="en-US" sz="2000" dirty="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000" dirty="0" smtClean="0">
                          <a:effectLst/>
                        </a:rPr>
                        <a:t>女性</a:t>
                      </a:r>
                      <a:endParaRPr lang="en-US" sz="2000" dirty="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A</a:t>
                      </a:r>
                      <a:endParaRPr lang="en-US" sz="2000" dirty="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22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21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effectLst/>
                        </a:rPr>
                        <a:t>25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19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26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18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effectLst/>
                        </a:rPr>
                        <a:t>27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24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24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25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effectLst/>
                        </a:rPr>
                        <a:t>B</a:t>
                      </a:r>
                      <a:endParaRPr 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14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21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17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20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19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23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20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27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17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25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>
                          <a:effectLst/>
                        </a:rPr>
                        <a:t>C</a:t>
                      </a:r>
                      <a:endParaRPr 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15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37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17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34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19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36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14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26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1959">
                <a:tc>
                  <a:txBody>
                    <a:bodyPr/>
                    <a:lstStyle/>
                    <a:p>
                      <a:pPr fontAlgn="t"/>
                      <a:endParaRPr lang="zh-CN" altLang="en-US" sz="2000">
                        <a:effectLst/>
                      </a:endParaRP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</a:rPr>
                        <a:t>12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effectLst/>
                        </a:rPr>
                        <a:t>29</a:t>
                      </a:r>
                    </a:p>
                  </a:txBody>
                  <a:tcPr marL="67990" marR="67990" marT="33995" marB="339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70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59" y="472020"/>
            <a:ext cx="11656341" cy="619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1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什么是连续变量？关键是平均值是不是有意义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连续变量：你是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分，他是</a:t>
            </a:r>
            <a:r>
              <a:rPr lang="en-US" altLang="zh-CN" dirty="0" smtClean="0"/>
              <a:t>92</a:t>
            </a:r>
            <a:r>
              <a:rPr lang="zh-CN" altLang="en-US" dirty="0" smtClean="0"/>
              <a:t>分，你们两个的平均分是</a:t>
            </a:r>
            <a:r>
              <a:rPr lang="en-US" altLang="zh-CN" dirty="0" smtClean="0"/>
              <a:t>86</a:t>
            </a:r>
            <a:r>
              <a:rPr lang="zh-CN" altLang="en-US" dirty="0" smtClean="0"/>
              <a:t>分，这个是有意义的</a:t>
            </a:r>
            <a:endParaRPr lang="en-US" altLang="zh-CN" dirty="0" smtClean="0"/>
          </a:p>
          <a:p>
            <a:pPr lvl="1"/>
            <a:r>
              <a:rPr lang="zh-CN" altLang="en-US" dirty="0"/>
              <a:t>分类</a:t>
            </a:r>
            <a:r>
              <a:rPr lang="zh-CN" altLang="en-US" dirty="0" smtClean="0"/>
              <a:t>变量</a:t>
            </a:r>
            <a:r>
              <a:rPr lang="zh-CN" altLang="en-US" dirty="0"/>
              <a:t>：</a:t>
            </a:r>
            <a:r>
              <a:rPr lang="zh-CN" altLang="en-US" dirty="0" smtClean="0"/>
              <a:t>你是男性（我们标记为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），她是女性（我们标记为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），你们两个求平均分是</a:t>
            </a:r>
            <a:r>
              <a:rPr lang="en-US" altLang="zh-CN" dirty="0" smtClean="0"/>
              <a:t>1.5</a:t>
            </a:r>
            <a:r>
              <a:rPr lang="zh-CN" altLang="en-US" dirty="0" smtClean="0"/>
              <a:t>，这个平均分没有意义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3724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单样本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组吸烟的人，</a:t>
            </a:r>
            <a:r>
              <a:rPr lang="en-US" altLang="zh-CN" dirty="0" smtClean="0"/>
              <a:t>n=20</a:t>
            </a:r>
            <a:r>
              <a:rPr lang="zh-CN" altLang="en-US" dirty="0" smtClean="0"/>
              <a:t>，量取他们的收缩压，将收缩压平均值和</a:t>
            </a:r>
            <a:r>
              <a:rPr lang="en-US" altLang="zh-CN" dirty="0" smtClean="0"/>
              <a:t>120mmHg</a:t>
            </a:r>
            <a:r>
              <a:rPr lang="zh-CN" altLang="en-US" dirty="0"/>
              <a:t>相比较</a:t>
            </a:r>
            <a:endParaRPr lang="en-US" altLang="zh-CN" dirty="0" smtClean="0"/>
          </a:p>
          <a:p>
            <a:r>
              <a:rPr lang="zh-CN" altLang="en-US" dirty="0" smtClean="0"/>
              <a:t>配对样本</a:t>
            </a:r>
            <a:endParaRPr lang="en-US" altLang="zh-CN" dirty="0" smtClean="0"/>
          </a:p>
          <a:p>
            <a:pPr lvl="1"/>
            <a:r>
              <a:rPr lang="zh-CN" altLang="en-US" dirty="0"/>
              <a:t>一组吸烟的人，</a:t>
            </a:r>
            <a:r>
              <a:rPr lang="en-US" altLang="zh-CN" dirty="0"/>
              <a:t>n=20</a:t>
            </a:r>
            <a:r>
              <a:rPr lang="zh-CN" altLang="en-US" dirty="0" smtClean="0"/>
              <a:t>，戒烟前量</a:t>
            </a:r>
            <a:r>
              <a:rPr lang="zh-CN" altLang="en-US" dirty="0"/>
              <a:t>取他们的</a:t>
            </a:r>
            <a:r>
              <a:rPr lang="zh-CN" altLang="en-US" dirty="0" smtClean="0"/>
              <a:t>收缩压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，强制戒烟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个月以后，量取他们的血压</a:t>
            </a:r>
            <a:r>
              <a:rPr lang="en-US" altLang="zh-CN" dirty="0" smtClean="0"/>
              <a:t>y</a:t>
            </a:r>
            <a:r>
              <a:rPr lang="zh-CN" altLang="en-US" dirty="0" smtClean="0"/>
              <a:t>，评价强制戒烟对收缩压是否有影响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为了控制混杂因素，治疗组和对照组患者按照一一配对的形式进行分配，研究结束后比较治疗组和对照组某个变量是否有区别</a:t>
            </a:r>
            <a:endParaRPr lang="en-US" altLang="zh-CN" dirty="0" smtClean="0"/>
          </a:p>
          <a:p>
            <a:r>
              <a:rPr lang="zh-CN" altLang="en-US" dirty="0" smtClean="0"/>
              <a:t>独立样本</a:t>
            </a:r>
            <a:endParaRPr lang="en-US" altLang="zh-CN" dirty="0" smtClean="0"/>
          </a:p>
          <a:p>
            <a:pPr lvl="1"/>
            <a:r>
              <a:rPr lang="zh-CN" altLang="en-US" dirty="0"/>
              <a:t>随机</a:t>
            </a:r>
            <a:r>
              <a:rPr lang="zh-CN" altLang="en-US" dirty="0" smtClean="0"/>
              <a:t>对照实验的治疗组与对照组比较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88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判断试验前两组对象的血清胆固醇水平是否无差别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/>
              <a:t>甲</a:t>
            </a:r>
            <a:r>
              <a:rPr lang="zh-CN" altLang="en-US" dirty="0" smtClean="0"/>
              <a:t>乙两组试验前胆固醇数据作</a:t>
            </a:r>
            <a:r>
              <a:rPr lang="en-US" altLang="zh-CN" dirty="0" smtClean="0"/>
              <a:t>2</a:t>
            </a:r>
            <a:r>
              <a:rPr lang="zh-CN" altLang="en-US" dirty="0" smtClean="0"/>
              <a:t>独立样本</a:t>
            </a:r>
            <a:r>
              <a:rPr lang="en-US" altLang="zh-CN" dirty="0" smtClean="0"/>
              <a:t>t</a:t>
            </a:r>
            <a:r>
              <a:rPr lang="zh-CN" altLang="en-US" dirty="0" smtClean="0"/>
              <a:t>检验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）试分别判断甲组和乙组是否</a:t>
            </a:r>
            <a:r>
              <a:rPr lang="zh-CN" altLang="en-US" dirty="0" smtClean="0"/>
              <a:t>有效</a:t>
            </a:r>
            <a:endParaRPr lang="en-US" altLang="zh-CN" dirty="0" smtClean="0"/>
          </a:p>
          <a:p>
            <a:pPr lvl="1"/>
            <a:r>
              <a:rPr lang="zh-CN" altLang="en-US" dirty="0"/>
              <a:t>甲</a:t>
            </a:r>
            <a:r>
              <a:rPr lang="zh-CN" altLang="en-US" dirty="0" smtClean="0"/>
              <a:t>组和乙组分别作配对样本</a:t>
            </a:r>
            <a:r>
              <a:rPr lang="en-US" altLang="zh-CN" dirty="0" smtClean="0"/>
              <a:t>t</a:t>
            </a:r>
            <a:r>
              <a:rPr lang="zh-CN" altLang="en-US" dirty="0" smtClean="0"/>
              <a:t>检验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）试判断两种方法降低胆固醇的方式效果是否有差别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/>
              <a:t>甲</a:t>
            </a:r>
            <a:r>
              <a:rPr lang="zh-CN" altLang="en-US" dirty="0" smtClean="0"/>
              <a:t>组和乙组配对样本计算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，两组的</a:t>
            </a:r>
            <a:r>
              <a:rPr lang="en-US" altLang="zh-CN" dirty="0" smtClean="0"/>
              <a:t>d</a:t>
            </a:r>
            <a:r>
              <a:rPr lang="zh-CN" altLang="en-US" dirty="0" smtClean="0"/>
              <a:t>值作</a:t>
            </a:r>
            <a:r>
              <a:rPr lang="en-US" altLang="zh-CN" dirty="0" smtClean="0"/>
              <a:t>2</a:t>
            </a:r>
            <a:r>
              <a:rPr lang="zh-CN" altLang="en-US" dirty="0" smtClean="0"/>
              <a:t>独立样本</a:t>
            </a:r>
            <a:r>
              <a:rPr lang="en-US" altLang="zh-CN" dirty="0" smtClean="0"/>
              <a:t>t</a:t>
            </a:r>
            <a:r>
              <a:rPr lang="zh-CN" altLang="en-US" dirty="0" smtClean="0"/>
              <a:t>检验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81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方差有两大类来源：</a:t>
            </a:r>
            <a:endParaRPr lang="en-US" altLang="zh-CN" dirty="0" smtClean="0"/>
          </a:p>
          <a:p>
            <a:pPr lvl="1"/>
            <a:r>
              <a:rPr lang="zh-CN" altLang="en-US" dirty="0"/>
              <a:t>组</a:t>
            </a:r>
            <a:r>
              <a:rPr lang="zh-CN" altLang="en-US" dirty="0" smtClean="0"/>
              <a:t>内各项对于组均值的离差：</a:t>
            </a:r>
            <a:r>
              <a:rPr lang="zh-CN" altLang="en-US" b="1" dirty="0" smtClean="0"/>
              <a:t>残差</a:t>
            </a:r>
            <a:endParaRPr lang="en-US" altLang="zh-CN" b="1" dirty="0" smtClean="0"/>
          </a:p>
          <a:p>
            <a:pPr lvl="1"/>
            <a:r>
              <a:rPr lang="zh-CN" altLang="en-US" dirty="0"/>
              <a:t>组</a:t>
            </a:r>
            <a:r>
              <a:rPr lang="zh-CN" altLang="en-US" dirty="0" smtClean="0"/>
              <a:t>间均值的离差：我们真正关心的</a:t>
            </a:r>
            <a:r>
              <a:rPr lang="zh-CN" altLang="en-US" b="1" dirty="0" smtClean="0"/>
              <a:t>不同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F</a:t>
            </a:r>
            <a:r>
              <a:rPr lang="zh-CN" altLang="en-US" dirty="0" smtClean="0"/>
              <a:t>值就是比较组间均值离差是否比残差大很多，以至于我们可以认为组间确实是有差别的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549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作业题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5"/>
            <a:ext cx="9601200" cy="4610079"/>
          </a:xfrm>
        </p:spPr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研究人员比较了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药物，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药物和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药物降低患者血脂的效果，关于血脂降低的水平，结果如下</a:t>
            </a:r>
            <a:endParaRPr kumimoji="1" lang="en-US" altLang="zh-CN" dirty="0" smtClean="0"/>
          </a:p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药物平均值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，标准差是</a:t>
            </a:r>
            <a:r>
              <a:rPr kumimoji="1" lang="en-US" altLang="zh-CN" dirty="0" smtClean="0"/>
              <a:t>1.4</a:t>
            </a:r>
            <a:r>
              <a:rPr kumimoji="1" lang="zh-CN" altLang="en-US" dirty="0" smtClean="0"/>
              <a:t>，样本量</a:t>
            </a:r>
            <a:r>
              <a:rPr kumimoji="1" lang="en-US" altLang="zh-CN" dirty="0" smtClean="0"/>
              <a:t>10</a:t>
            </a:r>
          </a:p>
          <a:p>
            <a:r>
              <a:rPr kumimoji="1" lang="en-US" altLang="zh-CN" dirty="0" smtClean="0"/>
              <a:t>B</a:t>
            </a:r>
            <a:r>
              <a:rPr kumimoji="1" lang="zh-CN" altLang="en-US" dirty="0" smtClean="0"/>
              <a:t>药物平均值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，标准差是</a:t>
            </a:r>
            <a:r>
              <a:rPr kumimoji="1" lang="en-US" altLang="zh-CN" dirty="0" smtClean="0"/>
              <a:t>0.8</a:t>
            </a:r>
            <a:r>
              <a:rPr kumimoji="1" lang="zh-CN" altLang="en-US" dirty="0" smtClean="0"/>
              <a:t>，样本量是</a:t>
            </a:r>
            <a:r>
              <a:rPr kumimoji="1" lang="en-US" altLang="zh-CN" dirty="0" smtClean="0"/>
              <a:t>10</a:t>
            </a:r>
          </a:p>
          <a:p>
            <a:r>
              <a:rPr kumimoji="1" lang="en-US" altLang="zh-CN" dirty="0" smtClean="0"/>
              <a:t>C</a:t>
            </a:r>
            <a:r>
              <a:rPr kumimoji="1" lang="zh-CN" altLang="en-US" dirty="0" smtClean="0"/>
              <a:t>药物平均值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，标准差是</a:t>
            </a:r>
            <a:r>
              <a:rPr kumimoji="1" lang="en-US" altLang="zh-CN" dirty="0" smtClean="0"/>
              <a:t>0.7</a:t>
            </a:r>
            <a:r>
              <a:rPr kumimoji="1" lang="zh-CN" altLang="en-US" dirty="0" smtClean="0"/>
              <a:t>，样本量是</a:t>
            </a:r>
            <a:r>
              <a:rPr kumimoji="1" lang="en-US" altLang="zh-CN" dirty="0" smtClean="0"/>
              <a:t>10</a:t>
            </a:r>
          </a:p>
          <a:p>
            <a:r>
              <a:rPr kumimoji="1" lang="zh-CN" altLang="en-US" dirty="0" smtClean="0"/>
              <a:t>三个组总共的平均值是</a:t>
            </a:r>
            <a:r>
              <a:rPr kumimoji="1" lang="en-US" altLang="zh-CN" dirty="0" smtClean="0"/>
              <a:t>6</a:t>
            </a:r>
          </a:p>
          <a:p>
            <a:r>
              <a:rPr kumimoji="1" lang="zh-CN" altLang="en-US" dirty="0" smtClean="0"/>
              <a:t>请按照假设检验的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个步骤，判断三种药物疗效是否存在差别。解题步骤</a:t>
            </a:r>
            <a:r>
              <a:rPr kumimoji="1" lang="zh-CN" altLang="en-US" smtClean="0"/>
              <a:t>拍照后上传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92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汽车安全委员会想要评估小型车，中型车还有全尺寸车的安全性能。他们收集了各种车型在撞击时驾驶员头部最大压力值，见下表。请评价三种车型撞击时驾驶员头部最大压力值是否有区别，以</a:t>
            </a:r>
            <a:r>
              <a:rPr lang="en-US" altLang="zh-CN" dirty="0"/>
              <a:t>0.05</a:t>
            </a:r>
            <a:r>
              <a:rPr lang="zh-CN" altLang="en-US" dirty="0"/>
              <a:t>为统计检验水平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085259"/>
              </p:ext>
            </p:extLst>
          </p:nvPr>
        </p:nvGraphicFramePr>
        <p:xfrm>
          <a:off x="2032000" y="3853484"/>
          <a:ext cx="8132931" cy="2165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977"/>
                <a:gridCol w="2710977"/>
                <a:gridCol w="2710977"/>
              </a:tblGrid>
              <a:tr h="5413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小型车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中型车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全尺寸车</a:t>
                      </a:r>
                      <a:endParaRPr lang="zh-CN" altLang="en-US" dirty="0"/>
                    </a:p>
                  </a:txBody>
                  <a:tcPr/>
                </a:tc>
              </a:tr>
              <a:tr h="5413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484</a:t>
                      </a:r>
                      <a:endParaRPr lang="zh-CN" altLang="en-US" dirty="0"/>
                    </a:p>
                  </a:txBody>
                  <a:tcPr/>
                </a:tc>
              </a:tr>
              <a:tr h="5413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456</a:t>
                      </a:r>
                      <a:endParaRPr lang="zh-CN" altLang="en-US" dirty="0"/>
                    </a:p>
                  </a:txBody>
                  <a:tcPr/>
                </a:tc>
              </a:tr>
              <a:tr h="54139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3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计算方式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求解</a:t>
            </a:r>
            <a:r>
              <a:rPr lang="en-US" altLang="zh-CN" dirty="0" smtClean="0"/>
              <a:t>G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求解</a:t>
            </a:r>
            <a:r>
              <a:rPr lang="en-US" altLang="zh-CN" dirty="0" smtClean="0"/>
              <a:t>Sb</a:t>
            </a:r>
            <a:r>
              <a:rPr lang="zh-CN" altLang="en-US" dirty="0" smtClean="0"/>
              <a:t>平方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求解</a:t>
            </a:r>
            <a:r>
              <a:rPr lang="en-US" altLang="zh-CN" dirty="0" err="1" smtClean="0"/>
              <a:t>Sw</a:t>
            </a:r>
            <a:r>
              <a:rPr lang="zh-CN" altLang="en-US" dirty="0" smtClean="0"/>
              <a:t>平方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求解</a:t>
            </a:r>
            <a:r>
              <a:rPr lang="en-US" altLang="zh-CN" dirty="0" smtClean="0"/>
              <a:t>F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216" y="1825625"/>
            <a:ext cx="3867150" cy="647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216" y="2746574"/>
            <a:ext cx="2276475" cy="619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216" y="3830945"/>
            <a:ext cx="2047875" cy="5810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7216" y="4778266"/>
            <a:ext cx="11811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2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计算方式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421079"/>
            <a:ext cx="10515600" cy="1755883"/>
          </a:xfrm>
        </p:spPr>
        <p:txBody>
          <a:bodyPr/>
          <a:lstStyle/>
          <a:p>
            <a:r>
              <a:rPr lang="zh-CN" altLang="en-US" dirty="0" smtClean="0"/>
              <a:t>其中</a:t>
            </a:r>
            <a:r>
              <a:rPr lang="en-US" altLang="zh-CN" dirty="0" smtClean="0"/>
              <a:t>SST=SSE+SSB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5625"/>
            <a:ext cx="10972800" cy="233362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0244831" y="2343705"/>
            <a:ext cx="1029810" cy="577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7" y="190500"/>
            <a:ext cx="11567564" cy="614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4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方差分析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99737667"/>
                  </p:ext>
                </p:extLst>
              </p:nvPr>
            </p:nvGraphicFramePr>
            <p:xfrm>
              <a:off x="1371600" y="1730375"/>
              <a:ext cx="9601200" cy="26377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315"/>
                    <a:gridCol w="2717165"/>
                    <a:gridCol w="1920240"/>
                    <a:gridCol w="1920240"/>
                    <a:gridCol w="192024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离散来源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自由度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平方和均值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组间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K-1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MSB=SSB/(k-1)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F=MSB/MSE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组内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𝑆𝑆𝐸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b="0" i="1" smtClean="0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N-k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MSE=SSE/(N-k)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83489" marR="83489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全部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𝑆𝑆𝑇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zh-CN" b="0" i="1" smtClean="0">
                                            <a:latin typeface="Cambria Math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b="0" i="1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N-1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83489" marR="83489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99737667"/>
                  </p:ext>
                </p:extLst>
              </p:nvPr>
            </p:nvGraphicFramePr>
            <p:xfrm>
              <a:off x="1371600" y="1730375"/>
              <a:ext cx="9601200" cy="26377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3315"/>
                    <a:gridCol w="2717165"/>
                    <a:gridCol w="1920240"/>
                    <a:gridCol w="1920240"/>
                    <a:gridCol w="192024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离散来源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自由度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平方和均值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</a:tr>
                  <a:tr h="7556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组间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3489" marR="83489" anchor="ctr">
                        <a:blipFill rotWithShape="0">
                          <a:blip r:embed="rId2"/>
                          <a:stretch>
                            <a:fillRect l="-41704" t="-54032" r="-213004" b="-202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K-1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MSB=SSB/(k-1)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F=MSB/MSE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</a:tr>
                  <a:tr h="7556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组内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3489" marR="83489" anchor="ctr">
                        <a:blipFill rotWithShape="0">
                          <a:blip r:embed="rId2"/>
                          <a:stretch>
                            <a:fillRect l="-41704" t="-152800" r="-213004" b="-100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N-k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MSE=SSE/(N-k)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83489" marR="83489" anchor="ctr"/>
                    </a:tc>
                  </a:tr>
                  <a:tr h="7556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全部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83489" marR="83489" anchor="ctr">
                        <a:blipFill rotWithShape="0">
                          <a:blip r:embed="rId2"/>
                          <a:stretch>
                            <a:fillRect l="-41704" t="-254839" r="-213004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N-1</a:t>
                          </a:r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83489" marR="83489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83489" marR="83489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260629" y="4793941"/>
                <a:ext cx="9481352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b="0" dirty="0" smtClean="0">
                    <a:latin typeface="Cambria Math" panose="02040503050406030204" pitchFamily="18" charset="0"/>
                  </a:rPr>
                  <a:t>是单个项的值</a:t>
                </a:r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dirty="0" smtClean="0"/>
                  <a:t>是所有项的均值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 smtClean="0"/>
                  <a:t>是第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组的均值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K</a:t>
                </a:r>
                <a:r>
                  <a:rPr lang="zh-CN" altLang="en-US" dirty="0" smtClean="0"/>
                  <a:t>是组数，</a:t>
                </a:r>
                <a:r>
                  <a:rPr lang="en-US" altLang="zh-CN" dirty="0" smtClean="0"/>
                  <a:t>N</a:t>
                </a:r>
                <a:r>
                  <a:rPr lang="zh-CN" altLang="en-US" dirty="0" smtClean="0"/>
                  <a:t>是所有组样本量的总数，</a:t>
                </a:r>
                <a:r>
                  <a:rPr lang="en-US" altLang="zh-CN" dirty="0" err="1" smtClean="0"/>
                  <a:t>n</a:t>
                </a:r>
                <a:r>
                  <a:rPr lang="en-US" altLang="zh-CN" baseline="-25000" dirty="0" err="1" smtClean="0"/>
                  <a:t>j</a:t>
                </a:r>
                <a:r>
                  <a:rPr lang="zh-CN" altLang="en-US" dirty="0" smtClean="0"/>
                  <a:t>是第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组的样本量</a:t>
                </a:r>
                <a:endParaRPr lang="zh-CN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629" y="4793941"/>
                <a:ext cx="9481352" cy="1499641"/>
              </a:xfrm>
              <a:prstGeom prst="rect">
                <a:avLst/>
              </a:prstGeom>
              <a:blipFill rotWithShape="0">
                <a:blip r:embed="rId3"/>
                <a:stretch>
                  <a:fillRect l="-450" t="-2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88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93FB83AD-72ED-4095-8A75-CE80265C6444}" vid="{5FF59B39-350D-4B26-9DF1-FCDAB0AC9F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1441</TotalTime>
  <Words>2228</Words>
  <Application>Microsoft Macintosh PowerPoint</Application>
  <PresentationFormat>宽屏</PresentationFormat>
  <Paragraphs>571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Calibri</vt:lpstr>
      <vt:lpstr>Cambria Math</vt:lpstr>
      <vt:lpstr>Franklin Gothic Book</vt:lpstr>
      <vt:lpstr>宋体</vt:lpstr>
      <vt:lpstr>Arial</vt:lpstr>
      <vt:lpstr>主题1</vt:lpstr>
      <vt:lpstr>方差分析</vt:lpstr>
      <vt:lpstr>作业 1</vt:lpstr>
      <vt:lpstr>PowerPoint 演示文稿</vt:lpstr>
      <vt:lpstr>问题</vt:lpstr>
      <vt:lpstr>作业2</vt:lpstr>
      <vt:lpstr>计算方式1</vt:lpstr>
      <vt:lpstr>计算方式2</vt:lpstr>
      <vt:lpstr>PowerPoint 演示文稿</vt:lpstr>
      <vt:lpstr>方差分析</vt:lpstr>
      <vt:lpstr>练习题1</vt:lpstr>
      <vt:lpstr>步骤</vt:lpstr>
      <vt:lpstr>决定假设以及检验水平</vt:lpstr>
      <vt:lpstr>选择恰当的统计量</vt:lpstr>
      <vt:lpstr>决定判定标准 </vt:lpstr>
      <vt:lpstr>计算统计量</vt:lpstr>
      <vt:lpstr>计算统计量</vt:lpstr>
      <vt:lpstr>计算统计量</vt:lpstr>
      <vt:lpstr>计算统计量</vt:lpstr>
      <vt:lpstr>计算统计量</vt:lpstr>
      <vt:lpstr>计算统计量</vt:lpstr>
      <vt:lpstr>给出结论</vt:lpstr>
      <vt:lpstr>练习题2</vt:lpstr>
      <vt:lpstr>步骤</vt:lpstr>
      <vt:lpstr>决定假设以及检验水平</vt:lpstr>
      <vt:lpstr>选择恰当的统计量</vt:lpstr>
      <vt:lpstr>决定判定标准 </vt:lpstr>
      <vt:lpstr>计算统计量</vt:lpstr>
      <vt:lpstr>计算统计量</vt:lpstr>
      <vt:lpstr>计算统计量</vt:lpstr>
      <vt:lpstr>计算统计量</vt:lpstr>
      <vt:lpstr>计算统计量</vt:lpstr>
      <vt:lpstr>给出结论</vt:lpstr>
      <vt:lpstr>双向方差分析</vt:lpstr>
      <vt:lpstr>计算方法</vt:lpstr>
      <vt:lpstr>结果</vt:lpstr>
      <vt:lpstr>练习题3</vt:lpstr>
      <vt:lpstr>总结</vt:lpstr>
      <vt:lpstr>说明</vt:lpstr>
      <vt:lpstr>说明</vt:lpstr>
      <vt:lpstr>方差分析</vt:lpstr>
      <vt:lpstr>作业题1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</dc:creator>
  <cp:lastModifiedBy>mac2634</cp:lastModifiedBy>
  <cp:revision>56</cp:revision>
  <dcterms:created xsi:type="dcterms:W3CDTF">2019-03-11T08:51:33Z</dcterms:created>
  <dcterms:modified xsi:type="dcterms:W3CDTF">2019-03-16T06:23:46Z</dcterms:modified>
</cp:coreProperties>
</file>