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078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3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1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8511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4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2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88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13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方差分析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6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13437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一个临床试验比较了几种饮食习惯对体重的影响，分别是低卡路里，低脂肪和低碳水化合物，另外还有一组作为对照组。各组试验结束以后体重减轻的磅数如下表所示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31849"/>
              </p:ext>
            </p:extLst>
          </p:nvPr>
        </p:nvGraphicFramePr>
        <p:xfrm>
          <a:off x="940046" y="2725060"/>
          <a:ext cx="9917344" cy="355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36"/>
                <a:gridCol w="2479336"/>
                <a:gridCol w="2479336"/>
                <a:gridCol w="2479336"/>
              </a:tblGrid>
              <a:tr h="5926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低卡路里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低脂肪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低碳水化合物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对照</a:t>
                      </a:r>
                      <a:endParaRPr lang="zh-CN" altLang="en-US" dirty="0"/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-1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8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决定假设以及检验水平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选择恰当的统计量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决定判定标准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出结论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1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决定假设以及检验水平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: μ</a:t>
            </a:r>
            <a:r>
              <a:rPr lang="en-US" altLang="zh-CN" baseline="-25000" dirty="0"/>
              <a:t>1</a:t>
            </a:r>
            <a:r>
              <a:rPr lang="en-US" altLang="zh-CN" dirty="0"/>
              <a:t> = μ</a:t>
            </a:r>
            <a:r>
              <a:rPr lang="en-US" altLang="zh-CN" baseline="-25000" dirty="0"/>
              <a:t>2</a:t>
            </a:r>
            <a:r>
              <a:rPr lang="en-US" altLang="zh-CN" dirty="0"/>
              <a:t> = μ</a:t>
            </a:r>
            <a:r>
              <a:rPr lang="en-US" altLang="zh-CN" baseline="-25000" dirty="0"/>
              <a:t>3</a:t>
            </a:r>
            <a:r>
              <a:rPr lang="en-US" altLang="zh-CN" dirty="0"/>
              <a:t> = μ</a:t>
            </a:r>
            <a:r>
              <a:rPr lang="en-US" altLang="zh-CN" baseline="-25000" dirty="0"/>
              <a:t>4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: </a:t>
            </a:r>
            <a:r>
              <a:rPr lang="zh-CN" altLang="en-US" dirty="0" smtClean="0"/>
              <a:t>各组平均值不全相等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6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统计量是方差分析的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F=MSB/MSE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42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MSB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4-1=3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MSE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20-4=16</a:t>
            </a:r>
            <a:r>
              <a:rPr lang="zh-CN" altLang="en-US" dirty="0" smtClean="0"/>
              <a:t>，通过查找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值表可知此时的临界值是</a:t>
            </a:r>
            <a:r>
              <a:rPr lang="en-US" altLang="zh-CN" dirty="0" smtClean="0"/>
              <a:t>3.24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判定标准因此是</a:t>
            </a:r>
            <a:r>
              <a:rPr lang="en-US" altLang="zh-CN" dirty="0" smtClean="0"/>
              <a:t>F&gt;=3.24</a:t>
            </a:r>
            <a:r>
              <a:rPr lang="zh-CN" altLang="en-US" dirty="0" smtClean="0"/>
              <a:t>时拒绝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8139276"/>
                  </p:ext>
                </p:extLst>
              </p:nvPr>
            </p:nvGraphicFramePr>
            <p:xfrm>
              <a:off x="1823622" y="1807870"/>
              <a:ext cx="8763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低卡路里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低脂肪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低碳水化合物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对照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第</a:t>
                          </a:r>
                          <a:r>
                            <a:rPr lang="en-US" altLang="zh-CN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组平均值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altLang="zh-CN" sz="1800" b="1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6.6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3.4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1.2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8139276"/>
                  </p:ext>
                </p:extLst>
              </p:nvPr>
            </p:nvGraphicFramePr>
            <p:xfrm>
              <a:off x="1823622" y="1807870"/>
              <a:ext cx="8763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低卡路里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低脂肪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低碳水化合物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对照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347" t="-214754" r="-40069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6.6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3.4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1.2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总体均值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3.55</a:t>
                </a:r>
              </a:p>
              <a:p>
                <a:r>
                  <a:rPr lang="en-US" altLang="zh-CN" dirty="0" smtClean="0"/>
                  <a:t>SSB</a:t>
                </a:r>
                <a:r>
                  <a:rPr lang="zh-CN" altLang="en-US" dirty="0" smtClean="0"/>
                  <a:t>的计算公式：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请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SSB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blipFill rotWithShape="0">
                <a:blip r:embed="rId3"/>
                <a:stretch>
                  <a:fillRect l="-660" t="-3053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558683" y="5335480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75.74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6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263025"/>
                  </p:ext>
                </p:extLst>
              </p:nvPr>
            </p:nvGraphicFramePr>
            <p:xfrm>
              <a:off x="1916591" y="3249802"/>
              <a:ext cx="8127999" cy="2633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低卡路里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5.8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-3.6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21.4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263025"/>
                  </p:ext>
                </p:extLst>
              </p:nvPr>
            </p:nvGraphicFramePr>
            <p:xfrm>
              <a:off x="1916591" y="3249802"/>
              <a:ext cx="8127999" cy="2633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低卡路里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12308"/>
                          </a:stretch>
                        </a:blipFill>
                      </a:tcPr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5.8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0.2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-3.6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21.4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7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906775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低脂肪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906775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低脂肪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38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620832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低碳水化合物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620832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低碳水化合物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454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848727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对照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10.6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848727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对照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3.2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10.6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761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25557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24</a:t>
            </a:r>
            <a:r>
              <a:rPr lang="zh-CN" altLang="en-US" dirty="0"/>
              <a:t>名志愿者随机分成两组，接受降胆固醇试验。 甲组是特殊饮食组，乙组是药物处理组。受试者在实验前后分别测量一次血清胆固醇（</a:t>
            </a:r>
            <a:r>
              <a:rPr lang="en-US" altLang="zh-CN" dirty="0" err="1"/>
              <a:t>mmol</a:t>
            </a:r>
            <a:r>
              <a:rPr lang="en-US" altLang="zh-CN" dirty="0"/>
              <a:t>/L), </a:t>
            </a:r>
            <a:r>
              <a:rPr lang="zh-CN" altLang="en-US" dirty="0"/>
              <a:t>数据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组样本量均为</a:t>
            </a:r>
            <a:r>
              <a:rPr lang="en-US" altLang="zh-CN" dirty="0" smtClean="0"/>
              <a:t>12</a:t>
            </a:r>
          </a:p>
          <a:p>
            <a:r>
              <a:rPr lang="zh-CN" altLang="en-US" dirty="0"/>
              <a:t>甲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前：平均值</a:t>
            </a:r>
            <a:r>
              <a:rPr lang="en-US" altLang="zh-CN" b="1" dirty="0" smtClean="0"/>
              <a:t>7.184</a:t>
            </a:r>
            <a:r>
              <a:rPr lang="zh-CN" altLang="en-US" dirty="0" smtClean="0"/>
              <a:t>，样本标准差</a:t>
            </a:r>
            <a:r>
              <a:rPr lang="en-US" altLang="zh-CN" dirty="0" smtClean="0"/>
              <a:t>0.860</a:t>
            </a:r>
          </a:p>
          <a:p>
            <a:pPr lvl="1"/>
            <a:r>
              <a:rPr lang="zh-CN" altLang="en-US" dirty="0" smtClean="0"/>
              <a:t>试验后：平均值</a:t>
            </a:r>
            <a:r>
              <a:rPr lang="en-US" altLang="zh-CN" b="1" dirty="0" smtClean="0"/>
              <a:t>6.775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0.647</a:t>
            </a:r>
          </a:p>
          <a:p>
            <a:pPr lvl="1"/>
            <a:r>
              <a:rPr lang="zh-CN" altLang="en-US" dirty="0" smtClean="0"/>
              <a:t>试验前后差：平均值</a:t>
            </a:r>
            <a:r>
              <a:rPr lang="en-US" altLang="zh-CN" b="1" dirty="0"/>
              <a:t>-</a:t>
            </a:r>
            <a:r>
              <a:rPr lang="en-US" altLang="zh-CN" b="1" dirty="0" smtClean="0"/>
              <a:t>0.409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0.418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乙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前：平均值</a:t>
            </a:r>
            <a:r>
              <a:rPr lang="en-US" altLang="zh-CN" b="1" dirty="0"/>
              <a:t>7.110833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0.780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后：平均值</a:t>
            </a:r>
            <a:r>
              <a:rPr lang="en-US" altLang="zh-CN" b="1" dirty="0" smtClean="0"/>
              <a:t>6.964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0.750</a:t>
            </a:r>
          </a:p>
          <a:p>
            <a:pPr lvl="1"/>
            <a:r>
              <a:rPr lang="zh-CN" altLang="en-US" dirty="0" smtClean="0"/>
              <a:t>试验前后差：平均值</a:t>
            </a:r>
            <a:r>
              <a:rPr lang="en-US" altLang="zh-CN" b="1" dirty="0"/>
              <a:t>-</a:t>
            </a:r>
            <a:r>
              <a:rPr lang="en-US" altLang="zh-CN" b="1" dirty="0" smtClean="0"/>
              <a:t>0.147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0.210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计算统计量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SSE=21.4+10+5.4+10.6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7138726"/>
                  </p:ext>
                </p:extLst>
              </p:nvPr>
            </p:nvGraphicFramePr>
            <p:xfrm>
              <a:off x="838200" y="2740025"/>
              <a:ext cx="10515600" cy="2158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=75.7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MSB=SSB/(k-1)=25.2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F=MSB/MSE=8.41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=47.4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=123.4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7138726"/>
                  </p:ext>
                </p:extLst>
              </p:nvPr>
            </p:nvGraphicFramePr>
            <p:xfrm>
              <a:off x="838200" y="2740025"/>
              <a:ext cx="10515600" cy="2158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1023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1071" r="-213115" b="-1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MSB=SSB/(k-1)=25.2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F=MSB/MSE=8.41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93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364615" r="-213115" b="-26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95082" r="-213115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4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8.41&gt;3.24</a:t>
            </a:r>
            <a:r>
              <a:rPr lang="zh-CN" altLang="en-US" dirty="0" smtClean="0"/>
              <a:t>，因此在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显著性水平上我们拒绝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r>
              <a:rPr lang="zh-CN" altLang="en-US" dirty="0" smtClean="0"/>
              <a:t>，各种饮食方式彼此减重水平不相同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9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327"/>
            <a:ext cx="10515600" cy="13437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个临床试验比较了正常骨密度，骨密度降低以及骨质疏松成年人每日的钙摄入量，列表如下，那么不同的骨密度人群的钙摄入是否有区别呢？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06220"/>
              </p:ext>
            </p:extLst>
          </p:nvPr>
        </p:nvGraphicFramePr>
        <p:xfrm>
          <a:off x="2316085" y="2591895"/>
          <a:ext cx="7438008" cy="414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36"/>
                <a:gridCol w="2479336"/>
                <a:gridCol w="2479336"/>
              </a:tblGrid>
              <a:tr h="5926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正常骨密度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骨密度降低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骨质疏松</a:t>
                      </a:r>
                      <a:endParaRPr lang="zh-CN" altLang="en-US" dirty="0"/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890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650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900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400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决定假设以及检验水平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选择恰当的统计量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决定判定标准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出结论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7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决定假设以及检验水平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: μ</a:t>
            </a:r>
            <a:r>
              <a:rPr lang="en-US" altLang="zh-CN" baseline="-25000" dirty="0"/>
              <a:t>1</a:t>
            </a:r>
            <a:r>
              <a:rPr lang="en-US" altLang="zh-CN" dirty="0"/>
              <a:t> = μ</a:t>
            </a:r>
            <a:r>
              <a:rPr lang="en-US" altLang="zh-CN" baseline="-25000" dirty="0"/>
              <a:t>2</a:t>
            </a:r>
            <a:r>
              <a:rPr lang="en-US" altLang="zh-CN" dirty="0"/>
              <a:t> = μ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: </a:t>
            </a:r>
            <a:r>
              <a:rPr lang="zh-CN" altLang="en-US" dirty="0" smtClean="0"/>
              <a:t>各组平均值不全相等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统计量是方差分析的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F=MSB/MSE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MSB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3-1=2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MSE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18-3=15</a:t>
            </a:r>
            <a:r>
              <a:rPr lang="zh-CN" altLang="en-US" dirty="0" smtClean="0"/>
              <a:t>，通过查找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值表可知此时的临界值是</a:t>
            </a:r>
            <a:r>
              <a:rPr lang="en-US" altLang="zh-CN" dirty="0" smtClean="0"/>
              <a:t>3.68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判定标准因此是</a:t>
            </a:r>
            <a:r>
              <a:rPr lang="en-US" altLang="zh-CN" dirty="0" smtClean="0"/>
              <a:t>F&gt;=3.68</a:t>
            </a:r>
            <a:r>
              <a:rPr lang="zh-CN" altLang="en-US" dirty="0" smtClean="0"/>
              <a:t>时拒绝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458252"/>
                  </p:ext>
                </p:extLst>
              </p:nvPr>
            </p:nvGraphicFramePr>
            <p:xfrm>
              <a:off x="2214239" y="1816747"/>
              <a:ext cx="70104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正常骨密度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骨密度降低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骨质疏松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第</a:t>
                          </a:r>
                          <a:r>
                            <a:rPr lang="en-US" altLang="zh-CN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组平均值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altLang="zh-CN" sz="1800" b="1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938.3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800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458252"/>
                  </p:ext>
                </p:extLst>
              </p:nvPr>
            </p:nvGraphicFramePr>
            <p:xfrm>
              <a:off x="2214239" y="1816747"/>
              <a:ext cx="70104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正常骨密度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骨密度降低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骨质疏松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347" t="-213115" r="-30104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938.3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800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总体均值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817.8</a:t>
                </a:r>
              </a:p>
              <a:p>
                <a:r>
                  <a:rPr lang="en-US" altLang="zh-CN" dirty="0" smtClean="0"/>
                  <a:t>SSB</a:t>
                </a:r>
                <a:r>
                  <a:rPr lang="zh-CN" altLang="en-US" dirty="0" smtClean="0"/>
                  <a:t>的计算公式：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请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SSB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blipFill rotWithShape="0">
                <a:blip r:embed="rId3"/>
                <a:stretch>
                  <a:fillRect l="-660" t="-3053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558683" y="5335480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152477.7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8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08664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正常骨密度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68,486.9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3,806.9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1,738.9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-38.3333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1,466.9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-188.333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35,456.9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-138.333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19,126.9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130,083.3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08664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正常骨密度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68,486.9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3,806.9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1,738.9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-38.3333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1,466.9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-188.333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35,456.9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-138.333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19,126.9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130,083.3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39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295207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骨密度降低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240000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295207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骨密度降低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240000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43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47650"/>
            <a:ext cx="55054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664978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骨质疏松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30,625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148,225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99,225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133,225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449,750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664978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骨质疏松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30,625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148,225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99,225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133,225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449,750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54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计算统计量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SSE=21.4+10+5.4+10.6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9945455"/>
                  </p:ext>
                </p:extLst>
              </p:nvPr>
            </p:nvGraphicFramePr>
            <p:xfrm>
              <a:off x="838200" y="2740025"/>
              <a:ext cx="10515600" cy="2426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/>
                                      <m:t>152477.7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MSB=SSB/(k-1)=76238.6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F=MSB/MSE=1.395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=819,833.3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MSE=SSE/(N-k)=54655.5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=972311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9945455"/>
                  </p:ext>
                </p:extLst>
              </p:nvPr>
            </p:nvGraphicFramePr>
            <p:xfrm>
              <a:off x="838200" y="2740025"/>
              <a:ext cx="10515600" cy="24055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1023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0828" r="-213115" b="-164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MSB=SSB/(k-1)=76238.6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F=MSB/MSE=1.395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26667" r="-213115" b="-16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MSE=SSE/(N-k)=54655.5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62295" r="-213115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20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1.395&lt;3.68</a:t>
            </a:r>
            <a:r>
              <a:rPr lang="zh-CN" altLang="en-US" dirty="0" smtClean="0"/>
              <a:t>，因此在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显著性水平上我们</a:t>
            </a:r>
            <a:r>
              <a:rPr lang="zh-CN" altLang="en-US" dirty="0"/>
              <a:t>不</a:t>
            </a:r>
            <a:r>
              <a:rPr lang="zh-CN" altLang="en-US" dirty="0" smtClean="0"/>
              <a:t>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，不能认为各组之间钙摄入存在差异。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3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双向方差分析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种疗法缓解膝盖疼痛，研究者想比较这三种方法平均止痛时间是否有差异。但是考虑到性别可能会对结果有影响，因此研究者随机将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位男性和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位女性随机分配到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个治疗组，并实施了盲法。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92095"/>
              </p:ext>
            </p:extLst>
          </p:nvPr>
        </p:nvGraphicFramePr>
        <p:xfrm>
          <a:off x="1836691" y="3800218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1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6675642"/>
                  </p:ext>
                </p:extLst>
              </p:nvPr>
            </p:nvGraphicFramePr>
            <p:xfrm>
              <a:off x="838200" y="1825625"/>
              <a:ext cx="10515600" cy="4789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529100"/>
                    <a:gridCol w="16771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模型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T*G-1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MSM=SSM/(T*G-1)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F=MSM/MSE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治疗方式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MST=SST/(</a:t>
                          </a:r>
                          <a:r>
                            <a:rPr lang="en-US" altLang="zh-CN" dirty="0" smtClean="0"/>
                            <a:t>T-1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F=MST/MSE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MSG=SSG/(</a:t>
                          </a:r>
                          <a:r>
                            <a:rPr lang="en-US" altLang="zh-CN" dirty="0" smtClean="0"/>
                            <a:t>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F=MSG/MSE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治疗*性别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SSI=SSM-SST-SSG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(T-1)*(G-1)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MSI=SSI/((T-1)*(G-1))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F=MSI/MSE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残差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N-T*G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整体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N-1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6675642"/>
                  </p:ext>
                </p:extLst>
              </p:nvPr>
            </p:nvGraphicFramePr>
            <p:xfrm>
              <a:off x="838200" y="1825625"/>
              <a:ext cx="10515600" cy="4520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529100"/>
                    <a:gridCol w="16771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模型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5645" r="-213115" b="-4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T*G-1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MSM=SSM/(</a:t>
                          </a:r>
                          <a:r>
                            <a:rPr lang="en-US" altLang="zh-CN" sz="1800" dirty="0" smtClean="0"/>
                            <a:t>T*G-1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F=MSM/MSE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治疗方式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155645" r="-213115" b="-3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MST=SST/(</a:t>
                          </a:r>
                          <a:r>
                            <a:rPr lang="en-US" altLang="zh-CN" dirty="0" smtClean="0"/>
                            <a:t>T-1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F=MST/MSE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55645" r="-213115" b="-2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MSG=SSG/(</a:t>
                          </a:r>
                          <a:r>
                            <a:rPr lang="en-US" altLang="zh-CN" dirty="0" smtClean="0"/>
                            <a:t>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F=MSG/MSE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治疗*性别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SSI=SSM-SST-SSG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(T-1)*(G-1)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MSI=SSI/(</a:t>
                          </a:r>
                          <a:r>
                            <a:rPr lang="en-US" altLang="zh-CN" dirty="0" smtClean="0"/>
                            <a:t>(T-1)*(G-1))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F=MSI/MSE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残差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04839" r="-213115" b="-1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N-T*G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整体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04839" r="-213115" b="-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N-1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87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37888"/>
              </p:ext>
            </p:extLst>
          </p:nvPr>
        </p:nvGraphicFramePr>
        <p:xfrm>
          <a:off x="1363980" y="2172494"/>
          <a:ext cx="9464040" cy="3108960"/>
        </p:xfrm>
        <a:graphic>
          <a:graphicData uri="http://schemas.openxmlformats.org/drawingml/2006/table">
            <a:tbl>
              <a:tblPr/>
              <a:tblGrid>
                <a:gridCol w="1577340"/>
                <a:gridCol w="1577340"/>
                <a:gridCol w="1577340"/>
                <a:gridCol w="1577340"/>
                <a:gridCol w="1577340"/>
                <a:gridCol w="157734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离差来源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差方和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自由度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差方和均值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F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 smtClean="0">
                          <a:effectLst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967.0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193.4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20.7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Treatment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651.5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325.7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34.8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313.6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313.6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33.5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Treatment * Sex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0.9054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Error or Residual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224.4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Total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1191.4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7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772750"/>
              </p:ext>
            </p:extLst>
          </p:nvPr>
        </p:nvGraphicFramePr>
        <p:xfrm>
          <a:off x="3546493" y="644892"/>
          <a:ext cx="7044567" cy="5964640"/>
        </p:xfrm>
        <a:graphic>
          <a:graphicData uri="http://schemas.openxmlformats.org/drawingml/2006/table">
            <a:tbl>
              <a:tblPr/>
              <a:tblGrid>
                <a:gridCol w="2348189"/>
                <a:gridCol w="2348189"/>
                <a:gridCol w="2348189"/>
              </a:tblGrid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治疗方式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男性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女性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22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21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18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21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20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23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20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C</a:t>
                      </a:r>
                      <a:endParaRPr 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12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9" y="472020"/>
            <a:ext cx="11656341" cy="61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什么是连续变量？关键是平均值是不是有意义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连续变量：你是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分，他是</a:t>
            </a:r>
            <a:r>
              <a:rPr lang="en-US" altLang="zh-CN" dirty="0" smtClean="0"/>
              <a:t>92</a:t>
            </a:r>
            <a:r>
              <a:rPr lang="zh-CN" altLang="en-US" dirty="0" smtClean="0"/>
              <a:t>分，你们两个的平均分是</a:t>
            </a:r>
            <a:r>
              <a:rPr lang="en-US" altLang="zh-CN" dirty="0" smtClean="0"/>
              <a:t>86</a:t>
            </a:r>
            <a:r>
              <a:rPr lang="zh-CN" altLang="en-US" dirty="0" smtClean="0"/>
              <a:t>分，这个是有意义的</a:t>
            </a:r>
            <a:endParaRPr lang="en-US" altLang="zh-CN" dirty="0" smtClean="0"/>
          </a:p>
          <a:p>
            <a:pPr lvl="1"/>
            <a:r>
              <a:rPr lang="zh-CN" altLang="en-US" dirty="0"/>
              <a:t>分类</a:t>
            </a:r>
            <a:r>
              <a:rPr lang="zh-CN" altLang="en-US" dirty="0" smtClean="0"/>
              <a:t>变量</a:t>
            </a:r>
            <a:r>
              <a:rPr lang="zh-CN" altLang="en-US" dirty="0"/>
              <a:t>：</a:t>
            </a:r>
            <a:r>
              <a:rPr lang="zh-CN" altLang="en-US" dirty="0" smtClean="0"/>
              <a:t>你是男性（我们标记为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），她是女性（我们标记为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），你们两个求平均分是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，这个平均分没有意义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724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单样本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组吸烟的人，</a:t>
            </a:r>
            <a:r>
              <a:rPr lang="en-US" altLang="zh-CN" dirty="0" smtClean="0"/>
              <a:t>n=20</a:t>
            </a:r>
            <a:r>
              <a:rPr lang="zh-CN" altLang="en-US" dirty="0" smtClean="0"/>
              <a:t>，量取他们的收缩压，将收缩压平均值和</a:t>
            </a:r>
            <a:r>
              <a:rPr lang="en-US" altLang="zh-CN" dirty="0" smtClean="0"/>
              <a:t>120mmHg</a:t>
            </a:r>
            <a:r>
              <a:rPr lang="zh-CN" altLang="en-US" dirty="0"/>
              <a:t>相比较</a:t>
            </a:r>
            <a:endParaRPr lang="en-US" altLang="zh-CN" dirty="0" smtClean="0"/>
          </a:p>
          <a:p>
            <a:r>
              <a:rPr lang="zh-CN" altLang="en-US" dirty="0" smtClean="0"/>
              <a:t>配对样本</a:t>
            </a:r>
            <a:endParaRPr lang="en-US" altLang="zh-CN" dirty="0" smtClean="0"/>
          </a:p>
          <a:p>
            <a:pPr lvl="1"/>
            <a:r>
              <a:rPr lang="zh-CN" altLang="en-US" dirty="0"/>
              <a:t>一组吸烟的人，</a:t>
            </a:r>
            <a:r>
              <a:rPr lang="en-US" altLang="zh-CN" dirty="0"/>
              <a:t>n=20</a:t>
            </a:r>
            <a:r>
              <a:rPr lang="zh-CN" altLang="en-US" dirty="0" smtClean="0"/>
              <a:t>，戒烟前量</a:t>
            </a:r>
            <a:r>
              <a:rPr lang="zh-CN" altLang="en-US" dirty="0"/>
              <a:t>取他们的</a:t>
            </a:r>
            <a:r>
              <a:rPr lang="zh-CN" altLang="en-US" dirty="0" smtClean="0"/>
              <a:t>收缩压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，强制戒烟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个月以后，量取他们的血压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，评价强制戒烟对收缩压是否有影响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为了控制混杂因素，治疗组和对照组患者按照一一配对的形式进行分配，研究结束后比较治疗组和对照组某个变量是否有区别</a:t>
            </a:r>
            <a:endParaRPr lang="en-US" altLang="zh-CN" dirty="0" smtClean="0"/>
          </a:p>
          <a:p>
            <a:r>
              <a:rPr lang="zh-CN" altLang="en-US" dirty="0" smtClean="0"/>
              <a:t>独立样本</a:t>
            </a:r>
            <a:endParaRPr lang="en-US" altLang="zh-CN" dirty="0" smtClean="0"/>
          </a:p>
          <a:p>
            <a:pPr lvl="1"/>
            <a:r>
              <a:rPr lang="zh-CN" altLang="en-US" dirty="0"/>
              <a:t>随机</a:t>
            </a:r>
            <a:r>
              <a:rPr lang="zh-CN" altLang="en-US" dirty="0" smtClean="0"/>
              <a:t>对照实验的治疗组与对照组比较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88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判断试验前两组对象的血清胆固醇水平是否无差别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乙两组试验前胆固醇数据作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）试分别判断甲组和乙组是否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组和乙组分别作配对样本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）试判断两种方法降低胆固醇的方式效果是否有差别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组和乙组配对样本计算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，两组的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值作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8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方差有两大类来源：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内各项对于组均值的离差：</a:t>
            </a:r>
            <a:r>
              <a:rPr lang="zh-CN" altLang="en-US" b="1" dirty="0" smtClean="0"/>
              <a:t>残差</a:t>
            </a:r>
            <a:endParaRPr lang="en-US" altLang="zh-CN" b="1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间均值的离差：我们真正关心的</a:t>
            </a:r>
            <a:r>
              <a:rPr lang="zh-CN" altLang="en-US" b="1" dirty="0" smtClean="0"/>
              <a:t>不同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F</a:t>
            </a:r>
            <a:r>
              <a:rPr lang="zh-CN" altLang="en-US" dirty="0" smtClean="0"/>
              <a:t>值就是比较组间均值离差是否比残差大很多，以至于我们可以认为组间确实是有差别的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5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汽车安全委员会想要评估小型车，中型车还有全尺寸车的安全性能。他们收集了各种车型在撞击时驾驶员头部最大压力值，见下表。请评价三种车型撞击时驾驶员头部最大压力值是否有区别，以</a:t>
            </a:r>
            <a:r>
              <a:rPr lang="en-US" altLang="zh-CN" dirty="0"/>
              <a:t>0.05</a:t>
            </a:r>
            <a:r>
              <a:rPr lang="zh-CN" altLang="en-US" dirty="0"/>
              <a:t>为统计检验水平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85259"/>
              </p:ext>
            </p:extLst>
          </p:nvPr>
        </p:nvGraphicFramePr>
        <p:xfrm>
          <a:off x="2032000" y="3853484"/>
          <a:ext cx="8132931" cy="216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977"/>
                <a:gridCol w="2710977"/>
                <a:gridCol w="2710977"/>
              </a:tblGrid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小型车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中型车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全尺寸车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484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求解</a:t>
            </a:r>
            <a:r>
              <a:rPr lang="en-US" altLang="zh-CN" dirty="0" smtClean="0"/>
              <a:t>G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Sb</a:t>
            </a:r>
            <a:r>
              <a:rPr lang="zh-CN" altLang="en-US" dirty="0" smtClean="0"/>
              <a:t>平方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平方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16" y="1825625"/>
            <a:ext cx="386715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16" y="2746574"/>
            <a:ext cx="2276475" cy="619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216" y="3830945"/>
            <a:ext cx="204787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216" y="4778266"/>
            <a:ext cx="1181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21079"/>
            <a:ext cx="10515600" cy="1755883"/>
          </a:xfrm>
        </p:spPr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SST=SSE+SSB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5625"/>
            <a:ext cx="10972800" cy="23336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244831" y="2343705"/>
            <a:ext cx="1029810" cy="577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190500"/>
            <a:ext cx="11567564" cy="61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6472661"/>
                  </p:ext>
                </p:extLst>
              </p:nvPr>
            </p:nvGraphicFramePr>
            <p:xfrm>
              <a:off x="1371600" y="1730375"/>
              <a:ext cx="9601200" cy="2637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315"/>
                    <a:gridCol w="2717165"/>
                    <a:gridCol w="1920240"/>
                    <a:gridCol w="1920240"/>
                    <a:gridCol w="19202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K-1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N-k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N-1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6472661"/>
                  </p:ext>
                </p:extLst>
              </p:nvPr>
            </p:nvGraphicFramePr>
            <p:xfrm>
              <a:off x="838200" y="1825625"/>
              <a:ext cx="10515600" cy="2637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5645" r="-213115" b="-2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154400" r="-213115" b="-1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N-k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56452" r="-21311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60629" y="4793941"/>
                <a:ext cx="9481352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是单个项的值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是所有项的均值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是第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组的均值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是组数，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是所有组样本量的总数，</a:t>
                </a:r>
                <a:r>
                  <a:rPr lang="en-US" altLang="zh-CN" dirty="0" err="1" smtClean="0"/>
                  <a:t>n</a:t>
                </a:r>
                <a:r>
                  <a:rPr lang="en-US" altLang="zh-CN" baseline="-25000" dirty="0" err="1" smtClean="0"/>
                  <a:t>j</a:t>
                </a:r>
                <a:r>
                  <a:rPr lang="zh-CN" altLang="en-US" dirty="0" smtClean="0"/>
                  <a:t>是第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组的样本量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4793941"/>
                <a:ext cx="9481352" cy="1499641"/>
              </a:xfrm>
              <a:prstGeom prst="rect">
                <a:avLst/>
              </a:prstGeom>
              <a:blipFill rotWithShape="0">
                <a:blip r:embed="rId3"/>
                <a:stretch>
                  <a:fillRect l="-450" t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1069</TotalTime>
  <Words>1657</Words>
  <Application>Microsoft Office PowerPoint</Application>
  <PresentationFormat>宽屏</PresentationFormat>
  <Paragraphs>564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Arial</vt:lpstr>
      <vt:lpstr>Calibri</vt:lpstr>
      <vt:lpstr>Cambria Math</vt:lpstr>
      <vt:lpstr>Franklin Gothic Book</vt:lpstr>
      <vt:lpstr>主题1</vt:lpstr>
      <vt:lpstr>方差分析</vt:lpstr>
      <vt:lpstr>作业 1</vt:lpstr>
      <vt:lpstr>PowerPoint 演示文稿</vt:lpstr>
      <vt:lpstr>问题</vt:lpstr>
      <vt:lpstr>作业2</vt:lpstr>
      <vt:lpstr>计算方式1</vt:lpstr>
      <vt:lpstr>计算方式2</vt:lpstr>
      <vt:lpstr>PowerPoint 演示文稿</vt:lpstr>
      <vt:lpstr>方差分析</vt:lpstr>
      <vt:lpstr>练习题1</vt:lpstr>
      <vt:lpstr>步骤</vt:lpstr>
      <vt:lpstr>决定假设以及检验水平</vt:lpstr>
      <vt:lpstr>选择恰当的统计量</vt:lpstr>
      <vt:lpstr>决定判定标准 </vt:lpstr>
      <vt:lpstr>计算统计量</vt:lpstr>
      <vt:lpstr>计算统计量</vt:lpstr>
      <vt:lpstr>计算统计量</vt:lpstr>
      <vt:lpstr>计算统计量</vt:lpstr>
      <vt:lpstr>计算统计量</vt:lpstr>
      <vt:lpstr>计算统计量</vt:lpstr>
      <vt:lpstr>给出结论</vt:lpstr>
      <vt:lpstr>练习题2</vt:lpstr>
      <vt:lpstr>步骤</vt:lpstr>
      <vt:lpstr>决定假设以及检验水平</vt:lpstr>
      <vt:lpstr>选择恰当的统计量</vt:lpstr>
      <vt:lpstr>决定判定标准 </vt:lpstr>
      <vt:lpstr>计算统计量</vt:lpstr>
      <vt:lpstr>计算统计量</vt:lpstr>
      <vt:lpstr>计算统计量</vt:lpstr>
      <vt:lpstr>计算统计量</vt:lpstr>
      <vt:lpstr>计算统计量</vt:lpstr>
      <vt:lpstr>给出结论</vt:lpstr>
      <vt:lpstr>双向方差分析</vt:lpstr>
      <vt:lpstr>计算方法</vt:lpstr>
      <vt:lpstr>结果</vt:lpstr>
      <vt:lpstr>练习题3</vt:lpstr>
      <vt:lpstr>总结</vt:lpstr>
      <vt:lpstr>说明</vt:lpstr>
      <vt:lpstr>说明</vt:lpstr>
      <vt:lpstr>方差分析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</cp:lastModifiedBy>
  <cp:revision>53</cp:revision>
  <dcterms:created xsi:type="dcterms:W3CDTF">2019-03-11T08:51:33Z</dcterms:created>
  <dcterms:modified xsi:type="dcterms:W3CDTF">2019-03-14T05:16:16Z</dcterms:modified>
</cp:coreProperties>
</file>