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7" r:id="rId12"/>
    <p:sldId id="265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6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2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02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E0950C-EF3C-4712-8EE4-5F7FAA755B56}" type="datetimeFigureOut">
              <a:rPr lang="zh-CN" altLang="en-US" smtClean="0"/>
              <a:t>2019-3-14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86E583-FBD0-4EB6-A102-D5CCB640EF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805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3D%E6%B8%B8%E6%88%8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3D%E6%B8%B8%E6%88%8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二分变量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构成</a:t>
            </a:r>
            <a:r>
              <a:rPr lang="zh-CN" altLang="en-US" dirty="0" smtClean="0"/>
              <a:t>率的均值和标准差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构成率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如果一个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人的样本里，</a:t>
                </a:r>
                <a:r>
                  <a:rPr lang="en-US" altLang="zh-CN" dirty="0" smtClean="0"/>
                  <a:t>80</a:t>
                </a:r>
                <a:r>
                  <a:rPr lang="zh-CN" altLang="en-US" dirty="0" smtClean="0"/>
                  <a:t>个人服药后有效。那么对样本来说，有效率就是（</a:t>
                </a:r>
                <a:r>
                  <a:rPr lang="en-US" altLang="zh-CN" dirty="0" smtClean="0"/>
                  <a:t>80/100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0.8</a:t>
                </a:r>
              </a:p>
              <a:p>
                <a:r>
                  <a:rPr lang="zh-CN" altLang="en-US" dirty="0"/>
                  <a:t>因为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的均值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所以构成率的均值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，标准差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二项分布的正态近似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条件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随机抽样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接近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，或者</a:t>
                </a:r>
                <a:r>
                  <a:rPr lang="en-US" altLang="zh-CN" dirty="0" smtClean="0"/>
                  <a:t>np&gt;=10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n(1-p)&gt;=10</a:t>
                </a:r>
              </a:p>
              <a:p>
                <a:pPr lvl="1"/>
                <a:r>
                  <a:rPr lang="zh-CN" altLang="en-US" dirty="0" smtClean="0"/>
                  <a:t>样本只占总体的一小部分</a:t>
                </a:r>
                <a:endParaRPr lang="en-US" altLang="zh-CN" dirty="0" smtClean="0"/>
              </a:p>
              <a:p>
                <a:r>
                  <a:rPr lang="zh-CN" altLang="en-US" dirty="0"/>
                  <a:t>正</a:t>
                </a:r>
                <a:r>
                  <a:rPr lang="zh-CN" altLang="en-US" dirty="0" smtClean="0"/>
                  <a:t>态近似以后</a:t>
                </a:r>
                <a:r>
                  <a:rPr lang="en-US" altLang="zh-CN" dirty="0" smtClean="0"/>
                  <a:t>B(</a:t>
                </a:r>
                <a:r>
                  <a:rPr lang="en-US" altLang="zh-CN" dirty="0" err="1" smtClean="0"/>
                  <a:t>n,p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符合</a:t>
                </a:r>
                <a:r>
                  <a:rPr lang="en-US" altLang="zh-CN" dirty="0" smtClean="0"/>
                  <a:t>N(</a:t>
                </a:r>
                <a:r>
                  <a:rPr lang="en-US" altLang="zh-CN" dirty="0" err="1" smtClean="0"/>
                  <a:t>np,np</a:t>
                </a:r>
                <a:r>
                  <a:rPr lang="en-US" altLang="zh-CN" dirty="0" smtClean="0"/>
                  <a:t>(1-p))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率符合</a:t>
                </a:r>
                <a:r>
                  <a:rPr lang="en-US" altLang="zh-CN" dirty="0" smtClean="0"/>
                  <a:t>N(p,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16" t="-1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二项分布的假设检验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单样本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假设现在你抛硬币抛了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次，正面朝上的次数是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次。那么能否在</a:t>
            </a:r>
            <a:r>
              <a:rPr lang="en-US" altLang="zh-CN" dirty="0" smtClean="0"/>
              <a:t>p=0.05</a:t>
            </a:r>
            <a:r>
              <a:rPr lang="zh-CN" altLang="en-US" dirty="0" smtClean="0"/>
              <a:t>的假设水平上，认为硬币正面朝上的概率不是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4449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决定假设以及检验水平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选择恰当的统计量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决定判定标准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计算统计量</a:t>
            </a:r>
            <a:endParaRPr lang="en-US" altLang="zh-CN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3600" dirty="0" smtClean="0"/>
              <a:t>给出结论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074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样本二项分布检验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NCHS</a:t>
            </a:r>
            <a:r>
              <a:rPr lang="zh-CN" altLang="en-US" dirty="0" smtClean="0"/>
              <a:t>报告提到</a:t>
            </a:r>
            <a:r>
              <a:rPr lang="en-US" altLang="zh-CN" dirty="0" smtClean="0"/>
              <a:t>2002</a:t>
            </a:r>
            <a:r>
              <a:rPr lang="zh-CN" altLang="en-US" dirty="0" smtClean="0"/>
              <a:t>年美国成年人吸烟的比例是</a:t>
            </a:r>
            <a:r>
              <a:rPr lang="en-US" altLang="zh-CN" dirty="0" smtClean="0"/>
              <a:t>21.1%</a:t>
            </a:r>
            <a:r>
              <a:rPr lang="zh-CN" altLang="en-US" dirty="0" smtClean="0"/>
              <a:t>，而在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心脏病研究调查中，对受访者走访发现，</a:t>
            </a:r>
            <a:r>
              <a:rPr lang="en-US" altLang="zh-CN" dirty="0" smtClean="0"/>
              <a:t>3536</a:t>
            </a:r>
            <a:r>
              <a:rPr lang="zh-CN" altLang="en-US" dirty="0" smtClean="0"/>
              <a:t>被访人中，</a:t>
            </a:r>
            <a:r>
              <a:rPr lang="en-US" altLang="zh-CN" dirty="0" smtClean="0"/>
              <a:t>482</a:t>
            </a:r>
            <a:r>
              <a:rPr lang="zh-CN" altLang="en-US" dirty="0" smtClean="0"/>
              <a:t>人正在吸烟。现在我们想判断</a:t>
            </a:r>
            <a:r>
              <a:rPr lang="en-US" altLang="zh-CN" dirty="0" smtClean="0"/>
              <a:t>Framingham</a:t>
            </a:r>
            <a:r>
              <a:rPr lang="zh-CN" altLang="en-US" dirty="0" smtClean="0"/>
              <a:t>当地人群的吸烟比例是否会比全国水平低，能否通过上面的数据做出统计推断呢？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09818" y="45738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决定假设以及检验水平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选择恰当的统计量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决定判定标准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计算统计量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/>
              <a:t>给出结论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4734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决定假设以及</a:t>
            </a:r>
            <a:r>
              <a:rPr lang="zh-CN" altLang="en-US" dirty="0" smtClean="0"/>
              <a:t>检验水平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H</a:t>
            </a:r>
            <a:r>
              <a:rPr lang="pt-BR" altLang="zh-CN" baseline="-25000" dirty="0"/>
              <a:t>0</a:t>
            </a:r>
            <a:r>
              <a:rPr lang="pt-BR" altLang="zh-CN" dirty="0"/>
              <a:t>: p = 0.211 H</a:t>
            </a:r>
            <a:r>
              <a:rPr lang="pt-BR" altLang="zh-CN" baseline="-25000" dirty="0"/>
              <a:t>1</a:t>
            </a:r>
            <a:r>
              <a:rPr lang="pt-BR" altLang="zh-CN" dirty="0"/>
              <a:t>: p &lt; 0.211                     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9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en-US" altLang="zh-CN" dirty="0" smtClean="0"/>
                  <a:t>P</a:t>
                </a:r>
                <a:r>
                  <a:rPr lang="zh-CN" altLang="en-US" dirty="0"/>
                  <a:t>接近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，或者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np&gt;=10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且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n(1-p)&gt;=10</a:t>
                </a:r>
              </a:p>
              <a:p>
                <a:r>
                  <a:rPr lang="zh-CN" altLang="en-US" dirty="0"/>
                  <a:t>构成</a:t>
                </a:r>
                <a:r>
                  <a:rPr lang="zh-CN" altLang="en-US" dirty="0" smtClean="0"/>
                  <a:t>率分布符合</a:t>
                </a:r>
                <a:r>
                  <a:rPr lang="en-US" altLang="zh-CN" dirty="0" smtClean="0"/>
                  <a:t>N(p</a:t>
                </a:r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，以</a:t>
                </a:r>
                <a:r>
                  <a:rPr lang="en-US" altLang="zh-CN" dirty="0" smtClean="0"/>
                  <a:t>p0=0.211, </a:t>
                </a:r>
                <a:r>
                  <a:rPr lang="zh-CN" altLang="en-US" dirty="0" smtClean="0"/>
                  <a:t>有构成率符合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N(0.211,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0.211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/>
                          <m:t>3536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因此选取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值作为统计量</a:t>
                </a:r>
                <a:r>
                  <a:rPr lang="en-US" altLang="zh-CN" dirty="0" smtClean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1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6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采用单侧检验，使用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统计量，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检测水平，如果</a:t>
            </a:r>
            <a:r>
              <a:rPr lang="en-US" altLang="zh-CN" dirty="0" smtClean="0"/>
              <a:t>z&lt;=-1.645</a:t>
            </a:r>
            <a:r>
              <a:rPr lang="zh-CN" altLang="en-US" dirty="0" smtClean="0"/>
              <a:t>就拒绝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n=3536,p0=0.211,p_hat=0.136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497" y="3646502"/>
            <a:ext cx="8175664" cy="1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给出结论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-10.93&lt;-1.645</a:t>
            </a:r>
            <a:r>
              <a:rPr lang="zh-CN" altLang="en-US" dirty="0" smtClean="0"/>
              <a:t>，我们拒绝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0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64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二项分布的假设检验</a:t>
            </a:r>
            <a:r>
              <a:rPr lang="en-US" altLang="zh-CN" dirty="0"/>
              <a:t>: </a:t>
            </a:r>
            <a:r>
              <a:rPr lang="zh-CN" altLang="en-US" dirty="0"/>
              <a:t>单</a:t>
            </a:r>
            <a:r>
              <a:rPr lang="zh-CN" altLang="en-US" dirty="0" smtClean="0"/>
              <a:t>样本 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NCHS</a:t>
            </a:r>
            <a:r>
              <a:rPr lang="zh-CN" altLang="en-US" dirty="0" smtClean="0"/>
              <a:t>的报告，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岁儿童中</a:t>
            </a:r>
            <a:r>
              <a:rPr lang="en-US" altLang="zh-CN" dirty="0" smtClean="0"/>
              <a:t>75%</a:t>
            </a:r>
            <a:r>
              <a:rPr lang="zh-CN" altLang="en-US" dirty="0" smtClean="0"/>
              <a:t>在去年看过牙医。一个研究者想了解在波士顿儿童看牙医的比例是否也是这样。于是他从波士顿随机抽取了</a:t>
            </a:r>
            <a:r>
              <a:rPr lang="en-US" altLang="zh-CN" dirty="0" smtClean="0"/>
              <a:t>125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17</a:t>
            </a:r>
            <a:r>
              <a:rPr lang="zh-CN" altLang="en-US" dirty="0" smtClean="0"/>
              <a:t>岁儿童，其中</a:t>
            </a:r>
            <a:r>
              <a:rPr lang="en-US" altLang="zh-CN" dirty="0" smtClean="0"/>
              <a:t>64</a:t>
            </a:r>
            <a:r>
              <a:rPr lang="zh-CN" altLang="en-US" dirty="0" smtClean="0"/>
              <a:t>人过去一年看过牙医。那么是否能够认为波士顿的儿童牙医就诊情况与全国的不同呢？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45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P=0.5</a:t>
            </a:r>
            <a:r>
              <a:rPr lang="zh-CN" altLang="en-US" dirty="0" smtClean="0"/>
              <a:t>的时候，能保证不多也不少的消灭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的生物么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5774924" cy="456318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灭霸弹一个响指，一半的生物消失</a:t>
            </a:r>
            <a:endParaRPr lang="en-US" altLang="zh-CN" dirty="0" smtClean="0"/>
          </a:p>
          <a:p>
            <a:r>
              <a:rPr lang="zh-CN" altLang="en-US" dirty="0" smtClean="0"/>
              <a:t>如果这个手套是给每一个生物一张</a:t>
            </a:r>
            <a:r>
              <a:rPr lang="zh-CN" altLang="en-US" i="1" dirty="0" smtClean="0"/>
              <a:t>彩票</a:t>
            </a:r>
            <a:r>
              <a:rPr lang="zh-CN" altLang="en-US" dirty="0" smtClean="0"/>
              <a:t>，一半的机会是消失，另一半是不消失</a:t>
            </a:r>
            <a:endParaRPr lang="en-US" altLang="zh-CN" dirty="0" smtClean="0"/>
          </a:p>
          <a:p>
            <a:r>
              <a:rPr lang="zh-CN" altLang="en-US" dirty="0" smtClean="0"/>
              <a:t>那么最后消失生物占原来生物的比值平均值是多少？方差是多少？</a:t>
            </a:r>
            <a:endParaRPr lang="zh-CN" altLang="en-US" dirty="0"/>
          </a:p>
        </p:txBody>
      </p:sp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87" y="2254960"/>
            <a:ext cx="45148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什么是二分变量（</a:t>
            </a:r>
            <a:r>
              <a:rPr lang="en-US" altLang="zh-CN" dirty="0" smtClean="0"/>
              <a:t>binomial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如果一个事件可以划分成完全对立的两种情况（中奖，不中奖；有症状，没有症状；大于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分，不大于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分），两种情况的概率加起来是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每次重复，两种情况的概率不变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次重复彼此独立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066" y="2997919"/>
            <a:ext cx="3760736" cy="19978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79" y="4403324"/>
            <a:ext cx="3437184" cy="22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重复试验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次，其中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次成功的概率是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服从二项分布</a:t>
                </a:r>
                <a:r>
                  <a:rPr lang="en-US" altLang="zh-CN" dirty="0"/>
                  <a:t>B(</a:t>
                </a:r>
                <a:r>
                  <a:rPr lang="en-US" altLang="zh-CN" dirty="0" err="1"/>
                  <a:t>n,p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福彩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中国福利彩票</a:t>
            </a:r>
            <a:r>
              <a:rPr lang="en-US" altLang="zh-CN" dirty="0">
                <a:hlinkClick r:id="rId2"/>
              </a:rPr>
              <a:t>3D</a:t>
            </a:r>
            <a:r>
              <a:rPr lang="zh-CN" altLang="en-US" dirty="0">
                <a:hlinkClick r:id="rId2"/>
              </a:rPr>
              <a:t>游戏</a:t>
            </a:r>
            <a:r>
              <a:rPr lang="zh-CN" altLang="en-US" dirty="0"/>
              <a:t>（以下简称</a:t>
            </a:r>
            <a:r>
              <a:rPr lang="en-US" altLang="zh-CN" dirty="0"/>
              <a:t>3D</a:t>
            </a:r>
            <a:r>
              <a:rPr lang="zh-CN" altLang="en-US" dirty="0"/>
              <a:t>），是以一个</a:t>
            </a:r>
            <a:r>
              <a:rPr lang="en-US" altLang="zh-CN" dirty="0"/>
              <a:t>3</a:t>
            </a:r>
            <a:r>
              <a:rPr lang="zh-CN" altLang="en-US" dirty="0"/>
              <a:t>位自然数为投注号码的彩票，投注者从</a:t>
            </a:r>
            <a:r>
              <a:rPr lang="en-US" altLang="zh-CN" dirty="0"/>
              <a:t>000-999</a:t>
            </a:r>
            <a:r>
              <a:rPr lang="zh-CN" altLang="en-US" dirty="0"/>
              <a:t>的数字中选择一个</a:t>
            </a:r>
            <a:r>
              <a:rPr lang="en-US" altLang="zh-CN" dirty="0"/>
              <a:t>3</a:t>
            </a:r>
            <a:r>
              <a:rPr lang="zh-CN" altLang="en-US" dirty="0"/>
              <a:t>位数进行投注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每次中奖几率是</a:t>
            </a:r>
            <a:r>
              <a:rPr lang="en-US" altLang="zh-CN" dirty="0" smtClean="0"/>
              <a:t>1/1000(p)</a:t>
            </a:r>
          </a:p>
          <a:p>
            <a:r>
              <a:rPr lang="zh-CN" altLang="en-US" dirty="0" smtClean="0"/>
              <a:t>那么一个人投注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，中奖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次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的概率各自是多少？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17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药物有效率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如果某一个药物可以让</a:t>
            </a:r>
            <a:r>
              <a:rPr lang="en-US" altLang="zh-CN" dirty="0" smtClean="0"/>
              <a:t>80%</a:t>
            </a:r>
            <a:r>
              <a:rPr lang="zh-CN" altLang="en-US" dirty="0" smtClean="0"/>
              <a:t>有过敏症状的成年人症状缓解，那么现在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位有过敏症状的成年人用药以后：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刚好有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个人症状缓解的概率是多少？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没有人出现症状缓解的概率是多少？</a:t>
            </a:r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个及以上的人出现症状缓解的概率是多少？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一半的人没有出现症状缓解的概率是多少？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475608" y="5593297"/>
            <a:ext cx="57806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=BINOMDIST(</a:t>
            </a:r>
            <a:r>
              <a:rPr lang="en-US" altLang="zh-CN" sz="4000" dirty="0" err="1" smtClean="0"/>
              <a:t>x,n,p,FALSE</a:t>
            </a:r>
            <a:r>
              <a:rPr lang="en-US" altLang="zh-CN" sz="4000" dirty="0" smtClean="0"/>
              <a:t>)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55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心肌梗死患者的生存几率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抑制心肌梗死致死的概率是</a:t>
            </a:r>
            <a:r>
              <a:rPr lang="en-US" altLang="zh-CN" dirty="0" smtClean="0"/>
              <a:t>4%</a:t>
            </a:r>
            <a:r>
              <a:rPr lang="zh-CN" altLang="en-US" dirty="0" smtClean="0"/>
              <a:t>，现在我们医院有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名患者诊断为心肌梗死，全部救回来的可能性是多少？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58" y="3248348"/>
            <a:ext cx="8953210" cy="17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二项分布的均值和标准差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如果一个药物的有效率是</a:t>
                </a:r>
                <a:r>
                  <a:rPr lang="en-US" altLang="zh-CN" dirty="0" smtClean="0"/>
                  <a:t>0.8</a:t>
                </a:r>
                <a:r>
                  <a:rPr lang="zh-CN" altLang="en-US" dirty="0" smtClean="0"/>
                  <a:t>，那么</a:t>
                </a:r>
                <a:r>
                  <a:rPr lang="en-US" altLang="zh-CN" dirty="0" smtClean="0"/>
                  <a:t>100</a:t>
                </a:r>
                <a:r>
                  <a:rPr lang="zh-CN" altLang="en-US" dirty="0" smtClean="0"/>
                  <a:t>个病人里，平均有多少人是有效的？标准差是多少？这个人数服从二项分布</a:t>
                </a:r>
                <a:r>
                  <a:rPr lang="en-US" altLang="zh-CN" dirty="0" smtClean="0"/>
                  <a:t>B(100,0.8)</a:t>
                </a:r>
                <a:endParaRPr lang="en-US" altLang="zh-CN" dirty="0"/>
              </a:p>
              <a:p>
                <a:r>
                  <a:rPr lang="zh-CN" altLang="en-US" dirty="0" smtClean="0"/>
                  <a:t>均值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标准差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3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250</TotalTime>
  <Words>897</Words>
  <Application>Microsoft Office PowerPoint</Application>
  <PresentationFormat>宽屏</PresentationFormat>
  <Paragraphs>78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Franklin Gothic Book</vt:lpstr>
      <vt:lpstr>主题1</vt:lpstr>
      <vt:lpstr>二分变量</vt:lpstr>
      <vt:lpstr>3d福彩</vt:lpstr>
      <vt:lpstr>P=0.5的时候，能保证不多也不少的消灭50%的生物么</vt:lpstr>
      <vt:lpstr>什么是二分变量（binomial）</vt:lpstr>
      <vt:lpstr>二项分布</vt:lpstr>
      <vt:lpstr>3d福彩</vt:lpstr>
      <vt:lpstr>药物有效率</vt:lpstr>
      <vt:lpstr>心肌梗死患者的生存几率</vt:lpstr>
      <vt:lpstr>二项分布的均值和标准差</vt:lpstr>
      <vt:lpstr>构成率的均值和标准差</vt:lpstr>
      <vt:lpstr>P=0.5的时候，能保证不多也不少的消灭50%的生物么</vt:lpstr>
      <vt:lpstr>二项分布的正态近似</vt:lpstr>
      <vt:lpstr>二项分布的假设检验: 单样本</vt:lpstr>
      <vt:lpstr>单样本二项分布检验</vt:lpstr>
      <vt:lpstr>决定假设以及检验水平</vt:lpstr>
      <vt:lpstr>选择恰当的统计量</vt:lpstr>
      <vt:lpstr>决定判定标准 </vt:lpstr>
      <vt:lpstr>计算统计量</vt:lpstr>
      <vt:lpstr>给出结论 </vt:lpstr>
      <vt:lpstr>二项分布的假设检验: 单样本 练习题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ben</cp:lastModifiedBy>
  <cp:revision>28</cp:revision>
  <dcterms:created xsi:type="dcterms:W3CDTF">2019-03-14T05:19:24Z</dcterms:created>
  <dcterms:modified xsi:type="dcterms:W3CDTF">2019-03-14T09:29:27Z</dcterms:modified>
</cp:coreProperties>
</file>