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0" r:id="rId3"/>
    <p:sldId id="287" r:id="rId4"/>
    <p:sldId id="258" r:id="rId5"/>
    <p:sldId id="296" r:id="rId6"/>
    <p:sldId id="303" r:id="rId7"/>
    <p:sldId id="304" r:id="rId8"/>
    <p:sldId id="264" r:id="rId9"/>
    <p:sldId id="297" r:id="rId10"/>
    <p:sldId id="291" r:id="rId11"/>
    <p:sldId id="293" r:id="rId12"/>
    <p:sldId id="294" r:id="rId13"/>
    <p:sldId id="274" r:id="rId14"/>
    <p:sldId id="289" r:id="rId15"/>
    <p:sldId id="290" r:id="rId16"/>
    <p:sldId id="305" r:id="rId17"/>
    <p:sldId id="25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2694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ko-KR" altLang="en-US" b="1" spc="0" smtClean="0"/>
            <a:t>카테고리 관리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 custT="1"/>
      <dgm:spPr/>
      <dgm:t>
        <a:bodyPr/>
        <a:lstStyle/>
        <a:p>
          <a:pPr latinLnBrk="1"/>
          <a:r>
            <a:rPr lang="ko-KR" altLang="en-US" sz="2400" b="1" spc="0" smtClean="0"/>
            <a:t>브랜드 별 조사</a:t>
          </a:r>
          <a:endParaRPr lang="ko-KR" altLang="en-US" sz="2400" b="1" spc="0" dirty="0" smtClean="0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ko-KR" altLang="en-US" b="1" spc="0" smtClean="0"/>
            <a:t>자동화</a:t>
          </a:r>
          <a:endParaRPr lang="ko-KR" altLang="en-US" b="1" spc="0" dirty="0" smtClean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smtClean="0"/>
            <a:t> </a:t>
          </a:r>
          <a:r>
            <a:rPr lang="ko-KR" altLang="en-US" b="1" spc="0" smtClean="0"/>
            <a:t>브랜드에 대한 카테고리를 일괄적으로  수정 가능</a:t>
          </a:r>
          <a:r>
            <a:rPr lang="en-US" altLang="ko-KR" b="1" spc="0" smtClean="0"/>
            <a:t>(</a:t>
          </a:r>
          <a:r>
            <a:rPr lang="ko-KR" altLang="en-US" b="1" spc="0" smtClean="0"/>
            <a:t>수동</a:t>
          </a:r>
          <a:r>
            <a:rPr lang="en-US" altLang="ko-KR" b="1" spc="0" smtClean="0"/>
            <a:t>, </a:t>
          </a:r>
          <a:r>
            <a:rPr lang="ko-KR" altLang="en-US" b="1" spc="0" smtClean="0"/>
            <a:t>자동</a:t>
          </a:r>
          <a:r>
            <a:rPr lang="en-US" altLang="ko-KR" b="1" spc="0" smtClean="0"/>
            <a:t>)</a:t>
          </a:r>
          <a:endParaRPr lang="ko-KR" altLang="en-US" b="1" spc="0" dirty="0"/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smtClean="0"/>
            <a:t>브랜드별 고객 관리 가능</a:t>
          </a:r>
          <a:endParaRPr lang="ko-KR" altLang="en-US" b="1" spc="0" dirty="0" smtClean="0"/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spc="0" smtClean="0"/>
            <a:t>브랜드 추출과정이 로직을 통해 자동화</a:t>
          </a:r>
          <a:endParaRPr lang="ko-KR" altLang="en-US" b="1" spc="0" dirty="0" smtClean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7A859DFC-D9D6-49ED-B3C8-D6503D41EC68}">
      <dgm:prSet/>
      <dgm:spPr/>
      <dgm:t>
        <a:bodyPr/>
        <a:lstStyle/>
        <a:p>
          <a:pPr latinLnBrk="1"/>
          <a:r>
            <a:rPr lang="en-US" altLang="ko-KR" b="1" spc="0" smtClean="0"/>
            <a:t>Bottom up</a:t>
          </a:r>
          <a:endParaRPr lang="ko-KR" altLang="en-US" b="1" spc="0" dirty="0" smtClean="0"/>
        </a:p>
      </dgm:t>
    </dgm:pt>
    <dgm:pt modelId="{69EFF196-6165-4E52-9AC1-990B091115C9}" type="parTrans" cxnId="{A8C54F55-1E05-448D-BBBC-96968EA1B0A6}">
      <dgm:prSet/>
      <dgm:spPr/>
      <dgm:t>
        <a:bodyPr/>
        <a:lstStyle/>
        <a:p>
          <a:pPr latinLnBrk="1"/>
          <a:endParaRPr lang="ko-KR" altLang="en-US"/>
        </a:p>
      </dgm:t>
    </dgm:pt>
    <dgm:pt modelId="{8CA5006F-FEC7-49C6-B0F5-C97BA8AAAB8F}" type="sibTrans" cxnId="{A8C54F55-1E05-448D-BBBC-96968EA1B0A6}">
      <dgm:prSet/>
      <dgm:spPr/>
      <dgm:t>
        <a:bodyPr/>
        <a:lstStyle/>
        <a:p>
          <a:pPr latinLnBrk="1"/>
          <a:endParaRPr lang="ko-KR" altLang="en-US"/>
        </a:p>
      </dgm:t>
    </dgm:pt>
    <dgm:pt modelId="{E4BA4DA6-A2F7-4EED-98EC-22B88ADD6A9A}">
      <dgm:prSet/>
      <dgm:spPr/>
      <dgm:t>
        <a:bodyPr/>
        <a:lstStyle/>
        <a:p>
          <a:pPr latinLnBrk="1"/>
          <a:r>
            <a:rPr lang="ko-KR" altLang="en-US" b="1" spc="0" smtClean="0"/>
            <a:t>기존의 방식은 </a:t>
          </a:r>
          <a:r>
            <a:rPr lang="en-US" altLang="ko-KR" b="1" spc="0" smtClean="0"/>
            <a:t>top-bottom </a:t>
          </a:r>
          <a:r>
            <a:rPr lang="ko-KR" altLang="en-US" b="1" spc="0" smtClean="0"/>
            <a:t>방식</a:t>
          </a:r>
          <a:endParaRPr lang="ko-KR" altLang="en-US" b="1" spc="0" dirty="0" smtClean="0"/>
        </a:p>
      </dgm:t>
    </dgm:pt>
    <dgm:pt modelId="{01F31DC6-BAEC-426D-B132-E7E7371C5B42}" type="parTrans" cxnId="{44D28A1F-A1F3-46F0-9D4A-0469962FFC26}">
      <dgm:prSet/>
      <dgm:spPr/>
      <dgm:t>
        <a:bodyPr/>
        <a:lstStyle/>
        <a:p>
          <a:pPr latinLnBrk="1"/>
          <a:endParaRPr lang="ko-KR" altLang="en-US"/>
        </a:p>
      </dgm:t>
    </dgm:pt>
    <dgm:pt modelId="{7B2FA6F4-61BB-41CC-BAA5-1BE933E0EB0D}" type="sibTrans" cxnId="{44D28A1F-A1F3-46F0-9D4A-0469962FFC26}">
      <dgm:prSet/>
      <dgm:spPr/>
      <dgm:t>
        <a:bodyPr/>
        <a:lstStyle/>
        <a:p>
          <a:pPr latinLnBrk="1"/>
          <a:endParaRPr lang="ko-KR" altLang="en-US"/>
        </a:p>
      </dgm:t>
    </dgm:pt>
    <dgm:pt modelId="{3D98A427-E498-47F8-AFF0-FDA2C34EC5B4}">
      <dgm:prSet/>
      <dgm:spPr/>
      <dgm:t>
        <a:bodyPr/>
        <a:lstStyle/>
        <a:p>
          <a:pPr latinLnBrk="1"/>
          <a:r>
            <a:rPr lang="en-US" altLang="ko-KR" b="1" spc="0" smtClean="0"/>
            <a:t>Bottom up </a:t>
          </a:r>
          <a:r>
            <a:rPr lang="ko-KR" altLang="en-US" b="1" spc="0" smtClean="0"/>
            <a:t>방식을 통해 숨겨져있던 브랜드 검출</a:t>
          </a:r>
          <a:endParaRPr lang="ko-KR" altLang="en-US" b="1" spc="0" dirty="0" smtClean="0"/>
        </a:p>
      </dgm:t>
    </dgm:pt>
    <dgm:pt modelId="{25ADCB56-FD93-4E19-A280-E4618F574102}" type="parTrans" cxnId="{5EAF91C4-3E22-464B-9294-71F4AF52C84E}">
      <dgm:prSet/>
      <dgm:spPr/>
      <dgm:t>
        <a:bodyPr/>
        <a:lstStyle/>
        <a:p>
          <a:pPr latinLnBrk="1"/>
          <a:endParaRPr lang="ko-KR" altLang="en-US"/>
        </a:p>
      </dgm:t>
    </dgm:pt>
    <dgm:pt modelId="{CC636C28-66D1-4C6E-A6DC-EC1F0C4260CE}" type="sibTrans" cxnId="{5EAF91C4-3E22-464B-9294-71F4AF52C84E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24900-3572-44FB-8113-9FC220498D48}" type="pres">
      <dgm:prSet presAssocID="{866902A4-7B72-4721-B36D-35C6BA0159EF}" presName="sp" presStyleCnt="0"/>
      <dgm:spPr/>
    </dgm:pt>
    <dgm:pt modelId="{DC3CABFB-A271-4825-9C3A-E2320900A45D}" type="pres">
      <dgm:prSet presAssocID="{7A859DFC-D9D6-49ED-B3C8-D6503D41EC68}" presName="linNode" presStyleCnt="0"/>
      <dgm:spPr/>
    </dgm:pt>
    <dgm:pt modelId="{9D2955F8-2960-4285-9B1E-8D85C597F790}" type="pres">
      <dgm:prSet presAssocID="{7A859DFC-D9D6-49ED-B3C8-D6503D41EC68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C1B81B-2226-42CA-8415-E8C9F25BE47A}" type="pres">
      <dgm:prSet presAssocID="{7A859DFC-D9D6-49ED-B3C8-D6503D41EC6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E1F2DAD6-F20C-4FFE-99A3-AD9D7700C136}" type="presOf" srcId="{3D98A427-E498-47F8-AFF0-FDA2C34EC5B4}" destId="{2EC1B81B-2226-42CA-8415-E8C9F25BE47A}" srcOrd="0" destOrd="1" presId="urn:microsoft.com/office/officeart/2005/8/layout/vList5"/>
    <dgm:cxn modelId="{71F32126-3B78-4CC5-A6FC-31A0173A7B94}" type="presOf" srcId="{47BBF670-AF21-4D87-A81D-C69370AF9D27}" destId="{889090AD-663B-4ED0-A45A-A9C709CE8D63}" srcOrd="0" destOrd="0" presId="urn:microsoft.com/office/officeart/2005/8/layout/vList5"/>
    <dgm:cxn modelId="{18E73DF7-1E6F-40FE-93A1-828D0B98EF02}" type="presOf" srcId="{F5CCF786-460E-4857-85C5-86C62B45F0E1}" destId="{1352640B-BD9A-4EB6-9204-F6D0955D4FA3}" srcOrd="0" destOrd="0" presId="urn:microsoft.com/office/officeart/2005/8/layout/vList5"/>
    <dgm:cxn modelId="{E739A803-362C-45BA-AB33-500E68D36568}" type="presOf" srcId="{31049312-047E-45D7-B692-5D8F2F782C2D}" destId="{6AF1F34B-3789-4E8A-BEA8-9F61609F3056}" srcOrd="0" destOrd="0" presId="urn:microsoft.com/office/officeart/2005/8/layout/vList5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6A60C825-D6E6-46F3-AF8E-E5BD6D920CE0}" type="presOf" srcId="{D9CCD4CE-91E4-4FA1-B0D1-959FD7B2F9A8}" destId="{0058D970-AB5F-4005-955F-6389A8C86A2B}" srcOrd="0" destOrd="0" presId="urn:microsoft.com/office/officeart/2005/8/layout/vList5"/>
    <dgm:cxn modelId="{A8C54F55-1E05-448D-BBBC-96968EA1B0A6}" srcId="{31049312-047E-45D7-B692-5D8F2F782C2D}" destId="{7A859DFC-D9D6-49ED-B3C8-D6503D41EC68}" srcOrd="3" destOrd="0" parTransId="{69EFF196-6165-4E52-9AC1-990B091115C9}" sibTransId="{8CA5006F-FEC7-49C6-B0F5-C97BA8AAAB8F}"/>
    <dgm:cxn modelId="{5EAF91C4-3E22-464B-9294-71F4AF52C84E}" srcId="{7A859DFC-D9D6-49ED-B3C8-D6503D41EC68}" destId="{3D98A427-E498-47F8-AFF0-FDA2C34EC5B4}" srcOrd="1" destOrd="0" parTransId="{25ADCB56-FD93-4E19-A280-E4618F574102}" sibTransId="{CC636C28-66D1-4C6E-A6DC-EC1F0C4260CE}"/>
    <dgm:cxn modelId="{F4FB717C-DEB4-4891-9834-B432C1989B8C}" type="presOf" srcId="{7A859DFC-D9D6-49ED-B3C8-D6503D41EC68}" destId="{9D2955F8-2960-4285-9B1E-8D85C597F790}" srcOrd="0" destOrd="0" presId="urn:microsoft.com/office/officeart/2005/8/layout/vList5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F19BFCB7-AB81-422B-BC0B-14ABC1BE58B5}" type="presOf" srcId="{877AC949-F131-4921-8CF4-B93A246D6EF1}" destId="{D59B156A-B76E-465B-AC78-6FFB87E3D610}" srcOrd="0" destOrd="0" presId="urn:microsoft.com/office/officeart/2005/8/layout/vList5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A07E695D-C701-4E8F-9921-428F0E0DE131}" type="presOf" srcId="{0F832752-6AC3-40D9-BC0E-B2B205FF2058}" destId="{52CE7F3C-B24D-43C6-A33A-C1F200B79BDA}" srcOrd="0" destOrd="0" presId="urn:microsoft.com/office/officeart/2005/8/layout/vList5"/>
    <dgm:cxn modelId="{44D28A1F-A1F3-46F0-9D4A-0469962FFC26}" srcId="{7A859DFC-D9D6-49ED-B3C8-D6503D41EC68}" destId="{E4BA4DA6-A2F7-4EED-98EC-22B88ADD6A9A}" srcOrd="0" destOrd="0" parTransId="{01F31DC6-BAEC-426D-B132-E7E7371C5B42}" sibTransId="{7B2FA6F4-61BB-41CC-BAA5-1BE933E0EB0D}"/>
    <dgm:cxn modelId="{436C6906-A95D-4828-B885-5851B96DF0D2}" type="presOf" srcId="{ECD6E1E3-A8BF-4F39-B4F2-45CE940F2FF6}" destId="{F84BF070-0916-463F-A778-9C5D3B8EA536}" srcOrd="0" destOrd="0" presId="urn:microsoft.com/office/officeart/2005/8/layout/vList5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59C6BCB4-F4A4-451C-9E9A-CAA5EC9998AE}" type="presOf" srcId="{E4BA4DA6-A2F7-4EED-98EC-22B88ADD6A9A}" destId="{2EC1B81B-2226-42CA-8415-E8C9F25BE47A}" srcOrd="0" destOrd="0" presId="urn:microsoft.com/office/officeart/2005/8/layout/vList5"/>
    <dgm:cxn modelId="{F2A86338-30A5-40F4-986A-7B28D68EF2D0}" type="presParOf" srcId="{6AF1F34B-3789-4E8A-BEA8-9F61609F3056}" destId="{F794D62A-2C33-4A66-A79A-364AF375C5C5}" srcOrd="0" destOrd="0" presId="urn:microsoft.com/office/officeart/2005/8/layout/vList5"/>
    <dgm:cxn modelId="{B8C2AEE6-B1D0-4B87-BE5B-9AA0D0BB75EF}" type="presParOf" srcId="{F794D62A-2C33-4A66-A79A-364AF375C5C5}" destId="{D59B156A-B76E-465B-AC78-6FFB87E3D610}" srcOrd="0" destOrd="0" presId="urn:microsoft.com/office/officeart/2005/8/layout/vList5"/>
    <dgm:cxn modelId="{7EFD160B-4434-4046-887F-3EF858DEE141}" type="presParOf" srcId="{F794D62A-2C33-4A66-A79A-364AF375C5C5}" destId="{889090AD-663B-4ED0-A45A-A9C709CE8D63}" srcOrd="1" destOrd="0" presId="urn:microsoft.com/office/officeart/2005/8/layout/vList5"/>
    <dgm:cxn modelId="{684F03DA-9AC8-4B42-B757-5CE27BD67994}" type="presParOf" srcId="{6AF1F34B-3789-4E8A-BEA8-9F61609F3056}" destId="{48BBE096-6973-4AF5-AFD0-5DD9EE14E241}" srcOrd="1" destOrd="0" presId="urn:microsoft.com/office/officeart/2005/8/layout/vList5"/>
    <dgm:cxn modelId="{17AEED5C-5DEE-43B4-BA2A-A6FBCCA34C26}" type="presParOf" srcId="{6AF1F34B-3789-4E8A-BEA8-9F61609F3056}" destId="{B6B67390-CF29-4D7A-B7AB-D49EE2CE4BB8}" srcOrd="2" destOrd="0" presId="urn:microsoft.com/office/officeart/2005/8/layout/vList5"/>
    <dgm:cxn modelId="{7B4EA196-0413-4605-83F6-903D66AF3D4A}" type="presParOf" srcId="{B6B67390-CF29-4D7A-B7AB-D49EE2CE4BB8}" destId="{52CE7F3C-B24D-43C6-A33A-C1F200B79BDA}" srcOrd="0" destOrd="0" presId="urn:microsoft.com/office/officeart/2005/8/layout/vList5"/>
    <dgm:cxn modelId="{3165F061-D2DB-447E-BF47-3B0FA711D32C}" type="presParOf" srcId="{B6B67390-CF29-4D7A-B7AB-D49EE2CE4BB8}" destId="{F84BF070-0916-463F-A778-9C5D3B8EA536}" srcOrd="1" destOrd="0" presId="urn:microsoft.com/office/officeart/2005/8/layout/vList5"/>
    <dgm:cxn modelId="{5A6A58E0-BB06-47E1-AF40-7A29A4335B83}" type="presParOf" srcId="{6AF1F34B-3789-4E8A-BEA8-9F61609F3056}" destId="{F57007AC-203B-4415-B094-065A8A19AFA3}" srcOrd="3" destOrd="0" presId="urn:microsoft.com/office/officeart/2005/8/layout/vList5"/>
    <dgm:cxn modelId="{E29DE8D9-4595-4887-A3D4-464A94495FF6}" type="presParOf" srcId="{6AF1F34B-3789-4E8A-BEA8-9F61609F3056}" destId="{B5870118-EBC8-417E-AD57-33E5652597E2}" srcOrd="4" destOrd="0" presId="urn:microsoft.com/office/officeart/2005/8/layout/vList5"/>
    <dgm:cxn modelId="{7763A03A-7AB1-4BA3-8705-663841B819F4}" type="presParOf" srcId="{B5870118-EBC8-417E-AD57-33E5652597E2}" destId="{0058D970-AB5F-4005-955F-6389A8C86A2B}" srcOrd="0" destOrd="0" presId="urn:microsoft.com/office/officeart/2005/8/layout/vList5"/>
    <dgm:cxn modelId="{028A357D-F644-4DDF-A0B4-48A8A3289799}" type="presParOf" srcId="{B5870118-EBC8-417E-AD57-33E5652597E2}" destId="{1352640B-BD9A-4EB6-9204-F6D0955D4FA3}" srcOrd="1" destOrd="0" presId="urn:microsoft.com/office/officeart/2005/8/layout/vList5"/>
    <dgm:cxn modelId="{78346546-C241-46E7-87E0-D639E17672B0}" type="presParOf" srcId="{6AF1F34B-3789-4E8A-BEA8-9F61609F3056}" destId="{8D524900-3572-44FB-8113-9FC220498D48}" srcOrd="5" destOrd="0" presId="urn:microsoft.com/office/officeart/2005/8/layout/vList5"/>
    <dgm:cxn modelId="{C27C65CA-3197-4A5B-9652-8C98544EE366}" type="presParOf" srcId="{6AF1F34B-3789-4E8A-BEA8-9F61609F3056}" destId="{DC3CABFB-A271-4825-9C3A-E2320900A45D}" srcOrd="6" destOrd="0" presId="urn:microsoft.com/office/officeart/2005/8/layout/vList5"/>
    <dgm:cxn modelId="{2FCCD0BB-B0D2-43A8-BC14-4EAD1B66CF89}" type="presParOf" srcId="{DC3CABFB-A271-4825-9C3A-E2320900A45D}" destId="{9D2955F8-2960-4285-9B1E-8D85C597F790}" srcOrd="0" destOrd="0" presId="urn:microsoft.com/office/officeart/2005/8/layout/vList5"/>
    <dgm:cxn modelId="{589C219A-3EC1-4F24-BC1E-D7E2D25757ED}" type="presParOf" srcId="{DC3CABFB-A271-4825-9C3A-E2320900A45D}" destId="{2EC1B81B-2226-42CA-8415-E8C9F25BE4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325455" y="-1728475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b="1" kern="1200" spc="0" smtClean="0"/>
            <a:t> </a:t>
          </a:r>
          <a:r>
            <a:rPr lang="ko-KR" altLang="en-US" sz="1400" b="1" kern="1200" spc="0" smtClean="0"/>
            <a:t>브랜드에 대한 카테고리를 일괄적으로  수정 가능</a:t>
          </a:r>
          <a:r>
            <a:rPr lang="en-US" altLang="ko-KR" sz="1400" b="1" kern="1200" spc="0" smtClean="0"/>
            <a:t>(</a:t>
          </a:r>
          <a:r>
            <a:rPr lang="ko-KR" altLang="en-US" sz="1400" b="1" kern="1200" spc="0" smtClean="0"/>
            <a:t>수동</a:t>
          </a:r>
          <a:r>
            <a:rPr lang="en-US" altLang="ko-KR" sz="1400" b="1" kern="1200" spc="0" smtClean="0"/>
            <a:t>, </a:t>
          </a:r>
          <a:r>
            <a:rPr lang="ko-KR" altLang="en-US" sz="1400" b="1" kern="1200" spc="0" smtClean="0"/>
            <a:t>자동</a:t>
          </a:r>
          <a:r>
            <a:rPr lang="en-US" altLang="ko-KR" sz="1400" b="1" kern="1200" spc="0" smtClean="0"/>
            <a:t>)</a:t>
          </a:r>
          <a:endParaRPr lang="ko-KR" altLang="en-US" sz="1400" b="1" kern="1200" spc="0" dirty="0"/>
        </a:p>
      </dsp:txBody>
      <dsp:txXfrm rot="-5400000">
        <a:off x="2497116" y="138069"/>
        <a:ext cx="4401111" cy="706227"/>
      </dsp:txXfrm>
    </dsp:sp>
    <dsp:sp modelId="{D59B156A-B76E-465B-AC78-6FFB87E3D610}">
      <dsp:nvSpPr>
        <dsp:cNvPr id="0" name=""/>
        <dsp:cNvSpPr/>
      </dsp:nvSpPr>
      <dsp:spPr>
        <a:xfrm>
          <a:off x="0" y="2033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b="1" kern="1200" spc="0" smtClean="0"/>
            <a:t>카테고리 관리</a:t>
          </a:r>
          <a:endParaRPr lang="ko-KR" altLang="en-US" sz="2700" b="1" kern="1200" spc="0" dirty="0"/>
        </a:p>
      </dsp:txBody>
      <dsp:txXfrm>
        <a:off x="47756" y="49789"/>
        <a:ext cx="2401603" cy="882784"/>
      </dsp:txXfrm>
    </dsp:sp>
    <dsp:sp modelId="{F84BF070-0916-463F-A778-9C5D3B8EA536}">
      <dsp:nvSpPr>
        <dsp:cNvPr id="0" name=""/>
        <dsp:cNvSpPr/>
      </dsp:nvSpPr>
      <dsp:spPr>
        <a:xfrm rot="5400000">
          <a:off x="4325455" y="-701264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spc="0" smtClean="0"/>
            <a:t>브랜드별 고객 관리 가능</a:t>
          </a:r>
          <a:endParaRPr lang="ko-KR" altLang="en-US" sz="1400" b="1" kern="1200" spc="0" dirty="0" smtClean="0"/>
        </a:p>
      </dsp:txBody>
      <dsp:txXfrm rot="-5400000">
        <a:off x="2497116" y="1165280"/>
        <a:ext cx="4401111" cy="706227"/>
      </dsp:txXfrm>
    </dsp:sp>
    <dsp:sp modelId="{52CE7F3C-B24D-43C6-A33A-C1F200B79BDA}">
      <dsp:nvSpPr>
        <dsp:cNvPr id="0" name=""/>
        <dsp:cNvSpPr/>
      </dsp:nvSpPr>
      <dsp:spPr>
        <a:xfrm>
          <a:off x="0" y="1029245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spc="0" smtClean="0"/>
            <a:t>브랜드 별 조사</a:t>
          </a:r>
          <a:endParaRPr lang="ko-KR" altLang="en-US" sz="2400" b="1" kern="1200" spc="0" dirty="0" smtClean="0"/>
        </a:p>
      </dsp:txBody>
      <dsp:txXfrm>
        <a:off x="47756" y="1077001"/>
        <a:ext cx="2401603" cy="882784"/>
      </dsp:txXfrm>
    </dsp:sp>
    <dsp:sp modelId="{1352640B-BD9A-4EB6-9204-F6D0955D4FA3}">
      <dsp:nvSpPr>
        <dsp:cNvPr id="0" name=""/>
        <dsp:cNvSpPr/>
      </dsp:nvSpPr>
      <dsp:spPr>
        <a:xfrm rot="5400000">
          <a:off x="4325455" y="325947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spc="0" smtClean="0"/>
            <a:t>브랜드 추출과정이 로직을 통해 자동화</a:t>
          </a:r>
          <a:endParaRPr lang="ko-KR" altLang="en-US" sz="1400" b="1" kern="1200" spc="0" dirty="0" smtClean="0"/>
        </a:p>
      </dsp:txBody>
      <dsp:txXfrm rot="-5400000">
        <a:off x="2497116" y="2192492"/>
        <a:ext cx="4401111" cy="706227"/>
      </dsp:txXfrm>
    </dsp:sp>
    <dsp:sp modelId="{0058D970-AB5F-4005-955F-6389A8C86A2B}">
      <dsp:nvSpPr>
        <dsp:cNvPr id="0" name=""/>
        <dsp:cNvSpPr/>
      </dsp:nvSpPr>
      <dsp:spPr>
        <a:xfrm>
          <a:off x="0" y="2056457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b="1" kern="1200" spc="0" smtClean="0"/>
            <a:t>자동화</a:t>
          </a:r>
          <a:endParaRPr lang="ko-KR" altLang="en-US" sz="2700" b="1" kern="1200" spc="0" dirty="0" smtClean="0"/>
        </a:p>
      </dsp:txBody>
      <dsp:txXfrm>
        <a:off x="47756" y="2104213"/>
        <a:ext cx="2401603" cy="882784"/>
      </dsp:txXfrm>
    </dsp:sp>
    <dsp:sp modelId="{2EC1B81B-2226-42CA-8415-E8C9F25BE47A}">
      <dsp:nvSpPr>
        <dsp:cNvPr id="0" name=""/>
        <dsp:cNvSpPr/>
      </dsp:nvSpPr>
      <dsp:spPr>
        <a:xfrm rot="5400000">
          <a:off x="4325455" y="1353159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spc="0" smtClean="0"/>
            <a:t>기존의 방식은 </a:t>
          </a:r>
          <a:r>
            <a:rPr lang="en-US" altLang="ko-KR" sz="1400" b="1" kern="1200" spc="0" smtClean="0"/>
            <a:t>top-bottom </a:t>
          </a:r>
          <a:r>
            <a:rPr lang="ko-KR" altLang="en-US" sz="1400" b="1" kern="1200" spc="0" smtClean="0"/>
            <a:t>방식</a:t>
          </a:r>
          <a:endParaRPr lang="ko-KR" altLang="en-US" sz="1400" b="1" kern="1200" spc="0" dirty="0" smtClean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b="1" kern="1200" spc="0" smtClean="0"/>
            <a:t>Bottom up </a:t>
          </a:r>
          <a:r>
            <a:rPr lang="ko-KR" altLang="en-US" sz="1400" b="1" kern="1200" spc="0" smtClean="0"/>
            <a:t>방식을 통해 숨겨져있던 브랜드 검출</a:t>
          </a:r>
          <a:endParaRPr lang="ko-KR" altLang="en-US" sz="1400" b="1" kern="1200" spc="0" dirty="0" smtClean="0"/>
        </a:p>
      </dsp:txBody>
      <dsp:txXfrm rot="-5400000">
        <a:off x="2497116" y="3219704"/>
        <a:ext cx="4401111" cy="706227"/>
      </dsp:txXfrm>
    </dsp:sp>
    <dsp:sp modelId="{9D2955F8-2960-4285-9B1E-8D85C597F790}">
      <dsp:nvSpPr>
        <dsp:cNvPr id="0" name=""/>
        <dsp:cNvSpPr/>
      </dsp:nvSpPr>
      <dsp:spPr>
        <a:xfrm>
          <a:off x="0" y="3083669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b="1" kern="1200" spc="0" smtClean="0"/>
            <a:t>Bottom up</a:t>
          </a:r>
          <a:endParaRPr lang="ko-KR" altLang="en-US" sz="2700" b="1" kern="1200" spc="0" dirty="0" smtClean="0"/>
        </a:p>
      </dsp:txBody>
      <dsp:txXfrm>
        <a:off x="47756" y="3131425"/>
        <a:ext cx="2401603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22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smtClean="0">
                <a:solidFill>
                  <a:schemeClr val="bg1"/>
                </a:solidFill>
              </a:rPr>
              <a:t> </a:t>
            </a:r>
            <a:r>
              <a:rPr lang="en-US" altLang="ko-KR" sz="4400" b="1" spc="-150" smtClean="0">
                <a:solidFill>
                  <a:schemeClr val="bg1"/>
                </a:solidFill>
              </a:rPr>
              <a:t>CI : brand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smtClean="0">
                <a:solidFill>
                  <a:schemeClr val="bg1"/>
                </a:solidFill>
              </a:rPr>
              <a:t>박지훈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smtClean="0">
                <a:solidFill>
                  <a:schemeClr val="tx2">
                    <a:lumMod val="50000"/>
                  </a:schemeClr>
                </a:solidFill>
              </a:rPr>
              <a:t>2018.08.16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</a:rPr>
              <a:t>EPOPCON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4500" y="3493457"/>
            <a:ext cx="5256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spc="-150" smtClean="0">
                <a:sym typeface="Wingdings" pitchFamily="2" charset="2"/>
              </a:rPr>
              <a:t></a:t>
            </a:r>
            <a:r>
              <a:rPr lang="ko-KR" altLang="en-US" sz="6000" b="1" spc="-150" smtClean="0">
                <a:sym typeface="Wingdings" pitchFamily="2" charset="2"/>
              </a:rPr>
              <a:t>브랜</a:t>
            </a:r>
            <a:r>
              <a:rPr lang="ko-KR" altLang="en-US" sz="6000" b="1" spc="-150">
                <a:sym typeface="Wingdings" pitchFamily="2" charset="2"/>
              </a:rPr>
              <a:t>드</a:t>
            </a:r>
            <a:endParaRPr lang="ko-KR" altLang="en-US" sz="6000" b="1" spc="-150" dirty="0"/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EPOPCON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89289" y="2509819"/>
            <a:ext cx="5347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‘~</a:t>
            </a:r>
            <a:r>
              <a:rPr lang="ko-KR" altLang="en-US" sz="2800" b="1" spc="-15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점</a:t>
            </a:r>
            <a:r>
              <a:rPr lang="en-US" altLang="ko-KR" sz="2800" b="1" spc="-15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’</a:t>
            </a:r>
            <a:r>
              <a:rPr lang="ko-KR" altLang="en-US" sz="28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이</a:t>
            </a:r>
            <a:r>
              <a:rPr lang="ko-KR" altLang="en-US" sz="2800" b="1" spc="-15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sz="2800" b="1" spc="-150" smtClean="0">
                <a:solidFill>
                  <a:srgbClr val="FF0000"/>
                </a:solidFill>
                <a:latin typeface="+mj-ea"/>
              </a:rPr>
              <a:t>3</a:t>
            </a:r>
            <a:r>
              <a:rPr lang="ko-KR" altLang="en-US" sz="2800" b="1" spc="-150" smtClean="0">
                <a:solidFill>
                  <a:srgbClr val="FF0000"/>
                </a:solidFill>
                <a:latin typeface="+mj-ea"/>
              </a:rPr>
              <a:t>개 상점 이상 </a:t>
            </a:r>
            <a:r>
              <a:rPr lang="ko-KR" altLang="en-US" sz="2800" b="1" spc="-15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묶이면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</a:rPr>
              <a:t>EPOPCON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10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EPOPCON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70650" y="1215623"/>
            <a:ext cx="4461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결</a:t>
            </a:r>
            <a:r>
              <a:rPr lang="ko-KR" altLang="en-US" sz="36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과</a:t>
            </a:r>
            <a:endParaRPr lang="ko-KR" altLang="en-US" sz="36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</a:rPr>
              <a:t>EPOPCON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021" y="501317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smtClean="0"/>
              <a:t>BUT) </a:t>
            </a:r>
            <a:r>
              <a:rPr lang="ko-KR" altLang="en-US" sz="2400" b="1" spc="-150" smtClean="0"/>
              <a:t>같은 브랜드에 대해서 한글명 브랜드와 </a:t>
            </a:r>
            <a:endParaRPr lang="en-US" altLang="ko-KR" sz="2400" b="1" spc="-150" smtClean="0"/>
          </a:p>
          <a:p>
            <a:pPr algn="ctr"/>
            <a:r>
              <a:rPr lang="ko-KR" altLang="en-US" sz="2400" b="1" spc="-150" smtClean="0"/>
              <a:t>영어명 브랜드가 묶이지 않는 문제 발생</a:t>
            </a:r>
            <a:endParaRPr lang="ko-KR" altLang="en-US" sz="2400" b="1" spc="-15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6696743" cy="215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2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EPOPCON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16612" y="1723683"/>
            <a:ext cx="59357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상점 결제 문자 정보 이용</a:t>
            </a:r>
            <a:endParaRPr lang="ko-KR" altLang="en-US" sz="36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</a:rPr>
              <a:t>EPOPCON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731" y="3033543"/>
            <a:ext cx="429577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220072" y="2924944"/>
            <a:ext cx="648072" cy="3185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07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r>
              <a:rPr lang="en-US" altLang="ko-KR" b="1" smtClean="0"/>
              <a:t>) </a:t>
            </a:r>
            <a:r>
              <a:rPr lang="ko-KR" altLang="en-US" b="1" smtClean="0"/>
              <a:t>브랜드 사전 생성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결과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EPOPCON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</a:rPr>
              <a:t>EPOPCON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16088"/>
            <a:ext cx="4905375" cy="288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812" y="1728952"/>
            <a:ext cx="37433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301208"/>
            <a:ext cx="24765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886" y="2390369"/>
            <a:ext cx="448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718" y="3967302"/>
            <a:ext cx="15906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76056" y="1195922"/>
            <a:ext cx="3240360" cy="11415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r>
              <a:rPr lang="en-US" altLang="ko-KR" b="1" smtClean="0"/>
              <a:t>) </a:t>
            </a:r>
            <a:r>
              <a:rPr lang="ko-KR" altLang="en-US" b="1" smtClean="0"/>
              <a:t>자동 수정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7435" y="787351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결과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3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64088" y="1530470"/>
            <a:ext cx="28083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300" smtClean="0"/>
              <a:t>① </a:t>
            </a:r>
            <a:r>
              <a:rPr lang="ko-KR" altLang="en-US" sz="1400" b="1" spc="-300" smtClean="0"/>
              <a:t>해당 브랜드에 대한 일괄 처리 용이</a:t>
            </a:r>
            <a:endParaRPr lang="ko-KR" altLang="en-US" sz="1400" spc="-3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EPOPCON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</a:rPr>
              <a:t>EPOPCON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5" y="2708920"/>
            <a:ext cx="66770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2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20072" y="919359"/>
            <a:ext cx="3240360" cy="10067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r>
              <a:rPr lang="en-US" altLang="ko-KR" b="1" smtClean="0"/>
              <a:t>) </a:t>
            </a:r>
            <a:r>
              <a:rPr lang="ko-KR" altLang="en-US" b="1" smtClean="0"/>
              <a:t>수</a:t>
            </a:r>
            <a:r>
              <a:rPr lang="ko-KR" altLang="en-US" b="1"/>
              <a:t>동</a:t>
            </a:r>
            <a:r>
              <a:rPr lang="ko-KR" altLang="en-US" b="1" smtClean="0"/>
              <a:t> 수정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7435" y="787351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결과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3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36096" y="1282401"/>
            <a:ext cx="28083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300" smtClean="0"/>
              <a:t>① </a:t>
            </a:r>
            <a:r>
              <a:rPr lang="en-US" altLang="ko-KR" sz="1400" b="1" spc="-150" smtClean="0"/>
              <a:t>DashBoard</a:t>
            </a:r>
            <a:r>
              <a:rPr lang="ko-KR" altLang="en-US" sz="1400" b="1" spc="-150" smtClean="0"/>
              <a:t>를 이용한 수동수정</a:t>
            </a:r>
            <a:endParaRPr lang="ko-KR" altLang="en-US" sz="1400" spc="-15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EPOPCON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</a:rPr>
              <a:t>EPOPCON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2" descr="https://epopcon.atlassian.net/wiki/download/thumbnails/515866670/image2018-8-16_15-9-57.png?version=1&amp;modificationDate=1534399801534&amp;cacheVersion=1&amp;api=v2&amp;height=400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" y="2060848"/>
            <a:ext cx="7164288" cy="431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54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EPOPCON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</a:rPr>
              <a:t>EPOPCON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2" descr="https://epopcon.atlassian.net/wiki/download/thumbnails/515866670/image2018-8-16_15-9-57.png?version=1&amp;modificationDate=1534399801534&amp;cacheVersion=1&amp;api=v2&amp;height=400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799672"/>
              </p:ext>
            </p:extLst>
          </p:nvPr>
        </p:nvGraphicFramePr>
        <p:xfrm>
          <a:off x="611694" y="1606153"/>
          <a:ext cx="7992888" cy="45591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/>
                <a:gridCol w="6249266"/>
              </a:tblGrid>
              <a:tr h="1927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문제점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상세 설명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지점명을 포함하지 않은 상점에 대한 검출 불가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/>
                        <a:t>‘CU’ </a:t>
                      </a:r>
                      <a:r>
                        <a:rPr lang="ko-KR" altLang="en-US" sz="1100" smtClean="0"/>
                        <a:t>라고 브랜드 이름으로만 저장된 상점에 대한 추출 불가</a:t>
                      </a:r>
                      <a:endParaRPr lang="en-US" altLang="ko-KR" sz="1100" smtClean="0"/>
                    </a:p>
                    <a:p>
                      <a:pPr algn="ctr"/>
                      <a:r>
                        <a:rPr lang="en-US" altLang="ko-KR" sz="1100" smtClean="0"/>
                        <a:t>-&gt; </a:t>
                      </a:r>
                      <a:r>
                        <a:rPr lang="ko-KR" altLang="en-US" sz="1100" smtClean="0"/>
                        <a:t>브랜드 리스트 생성 후</a:t>
                      </a:r>
                      <a:r>
                        <a:rPr lang="ko-KR" altLang="en-US" sz="1100" baseline="0" smtClean="0"/>
                        <a:t> 브랜드이름만 이용해 검출</a:t>
                      </a:r>
                      <a:endParaRPr lang="en-US" altLang="ko-KR" sz="1100" dirty="0" smtClean="0"/>
                    </a:p>
                  </a:txBody>
                  <a:tcPr marL="41624" marR="41624" marT="11508" marB="11508" anchor="ctr"/>
                </a:tc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지점명</a:t>
                      </a:r>
                      <a:r>
                        <a:rPr lang="ko-KR" altLang="en-US" sz="1100" b="1" kern="0" spc="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리스트 불완전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/>
                        <a:t>지점명 리스트 </a:t>
                      </a:r>
                      <a:r>
                        <a:rPr lang="en-US" altLang="ko-KR" sz="1200" smtClean="0"/>
                        <a:t>(ex. </a:t>
                      </a:r>
                      <a:r>
                        <a:rPr lang="ko-KR" altLang="en-US" sz="1200" smtClean="0"/>
                        <a:t>교대점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강남점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홍제</a:t>
                      </a:r>
                      <a:r>
                        <a:rPr lang="en-US" altLang="ko-KR" sz="1200" smtClean="0"/>
                        <a:t>2</a:t>
                      </a:r>
                      <a:r>
                        <a:rPr lang="ko-KR" altLang="en-US" sz="1200" smtClean="0"/>
                        <a:t>호점</a:t>
                      </a:r>
                      <a:r>
                        <a:rPr lang="en-US" altLang="ko-KR" sz="1200" smtClean="0"/>
                        <a:t>…)</a:t>
                      </a:r>
                      <a:r>
                        <a:rPr lang="ko-KR" altLang="en-US" sz="1200" smtClean="0"/>
                        <a:t>가 불완전</a:t>
                      </a:r>
                      <a:endParaRPr lang="en-US" altLang="ko-KR" sz="1200" smtClean="0"/>
                    </a:p>
                    <a:p>
                      <a:pPr algn="ctr"/>
                      <a:r>
                        <a:rPr lang="en-US" altLang="ko-KR" sz="1200" smtClean="0"/>
                        <a:t>-&gt; </a:t>
                      </a:r>
                      <a:r>
                        <a:rPr lang="ko-KR" altLang="en-US" sz="1200" smtClean="0"/>
                        <a:t>차후 로직 수정 필요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</a:tr>
              <a:tr h="12889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문자정보 유사도 비교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문자정보를 통해 비교 연산 수행시 불용어</a:t>
                      </a:r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/>
                        <a:t>주</a:t>
                      </a:r>
                      <a:r>
                        <a:rPr lang="en-US" altLang="ko-KR" sz="1400" smtClean="0"/>
                        <a:t>, </a:t>
                      </a:r>
                      <a:r>
                        <a:rPr lang="ko-KR" altLang="en-US" sz="1400" smtClean="0"/>
                        <a:t>할인</a:t>
                      </a:r>
                      <a:r>
                        <a:rPr lang="en-US" altLang="ko-KR" sz="1400" smtClean="0"/>
                        <a:t>, </a:t>
                      </a:r>
                      <a:r>
                        <a:rPr lang="ko-KR" altLang="en-US" sz="1400" smtClean="0"/>
                        <a:t>스타샵</a:t>
                      </a:r>
                      <a:r>
                        <a:rPr lang="en-US" altLang="ko-KR" sz="1400" smtClean="0"/>
                        <a:t>…)</a:t>
                      </a:r>
                      <a:r>
                        <a:rPr lang="ko-KR" altLang="en-US" sz="1400" smtClean="0"/>
                        <a:t>의 </a:t>
                      </a:r>
                      <a:endParaRPr lang="en-US" altLang="ko-KR" sz="1400" smtClean="0"/>
                    </a:p>
                    <a:p>
                      <a:pPr algn="ctr"/>
                      <a:r>
                        <a:rPr lang="ko-KR" altLang="en-US" sz="1400" smtClean="0"/>
                        <a:t>유사도로 인한 </a:t>
                      </a:r>
                      <a:r>
                        <a:rPr lang="en-US" altLang="ko-KR" sz="1400" smtClean="0"/>
                        <a:t>miss match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baseline="0" smtClean="0"/>
                        <a:t>발생</a:t>
                      </a:r>
                      <a:endParaRPr lang="en-US" altLang="ko-KR" sz="1400" baseline="0" smtClean="0"/>
                    </a:p>
                    <a:p>
                      <a:pPr algn="ctr"/>
                      <a:r>
                        <a:rPr lang="en-US" altLang="ko-KR" sz="1400" baseline="0" smtClean="0"/>
                        <a:t>-&gt; </a:t>
                      </a:r>
                      <a:r>
                        <a:rPr lang="ko-KR" altLang="en-US" sz="1400" baseline="0" smtClean="0"/>
                        <a:t>유용한 단어 위주의 정제 작업로직 필요</a:t>
                      </a:r>
                      <a:endParaRPr lang="en-US" altLang="ko-KR" sz="1400" baseline="0" smtClean="0"/>
                    </a:p>
                  </a:txBody>
                  <a:tcPr marL="41624" marR="41624" marT="11508" marB="11508" anchor="ctr"/>
                </a:tc>
              </a:tr>
              <a:tr h="158417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브랜드 와 상점 매핑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smtClean="0"/>
                        <a:t>브랜드 와 해당 브랜드의 상점을 매핑시 </a:t>
                      </a:r>
                      <a:endParaRPr lang="en-US" altLang="ko-KR" sz="1100" smtClean="0"/>
                    </a:p>
                    <a:p>
                      <a:pPr algn="ctr"/>
                      <a:r>
                        <a:rPr lang="ko-KR" altLang="en-US" sz="1100" smtClean="0"/>
                        <a:t>앞단계 파이프 라인에서 매핑 되지 못한 상점을</a:t>
                      </a:r>
                      <a:endParaRPr lang="en-US" altLang="ko-KR" sz="1100" smtClean="0"/>
                    </a:p>
                    <a:p>
                      <a:pPr algn="ctr"/>
                      <a:r>
                        <a:rPr lang="ko-KR" altLang="en-US" sz="1100" smtClean="0"/>
                        <a:t>검출 불가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문제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점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상세설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명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EPOPCON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smtClean="0">
                <a:solidFill>
                  <a:schemeClr val="tx2">
                    <a:lumMod val="50000"/>
                  </a:schemeClr>
                </a:solidFill>
              </a:rPr>
              <a:t>발표자 </a:t>
            </a:r>
            <a:r>
              <a:rPr lang="ko-KR" altLang="en-US" sz="1600" b="1" smtClean="0">
                <a:solidFill>
                  <a:schemeClr val="tx2">
                    <a:lumMod val="50000"/>
                  </a:schemeClr>
                </a:solidFill>
              </a:rPr>
              <a:t>박지</a:t>
            </a:r>
            <a:r>
              <a:rPr lang="ko-KR" altLang="en-US" sz="1600" b="1">
                <a:solidFill>
                  <a:schemeClr val="tx2">
                    <a:lumMod val="50000"/>
                  </a:schemeClr>
                </a:solidFill>
              </a:rPr>
              <a:t>훈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smtClean="0">
                <a:solidFill>
                  <a:schemeClr val="bg1"/>
                </a:solidFill>
                <a:latin typeface="+mj-ea"/>
                <a:ea typeface="+mj-ea"/>
              </a:rPr>
              <a:t>what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smtClean="0"/>
              <a:t>- </a:t>
            </a:r>
            <a:r>
              <a:rPr lang="ko-KR" altLang="en-US" b="1" spc="-150" smtClean="0"/>
              <a:t>한 일</a:t>
            </a:r>
            <a:endParaRPr lang="ko-KR" altLang="en-US" b="1" spc="-15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smtClean="0"/>
              <a:t>- </a:t>
            </a:r>
            <a:r>
              <a:rPr lang="ko-KR" altLang="en-US" b="1" spc="-150" smtClean="0"/>
              <a:t>필요</a:t>
            </a:r>
            <a:r>
              <a:rPr lang="ko-KR" altLang="en-US" b="1" spc="-150"/>
              <a:t>성</a:t>
            </a:r>
            <a:endParaRPr lang="en-US" altLang="ko-KR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600" b="1" spc="-150"/>
              <a:t>기대효과</a:t>
            </a:r>
            <a:endParaRPr lang="ko-KR" altLang="en-US" sz="1600" b="1" spc="-150" dirty="0"/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b="1" spc="-150" smtClean="0"/>
              <a:t>과</a:t>
            </a:r>
            <a:r>
              <a:rPr lang="ko-KR" altLang="en-US" b="1" spc="-150"/>
              <a:t>정</a:t>
            </a:r>
            <a:endParaRPr lang="en-US" altLang="ko-KR" b="1" spc="-150" smtClean="0"/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b="1" spc="-150" smtClean="0"/>
              <a:t>결과</a:t>
            </a:r>
            <a:endParaRPr lang="en-US" altLang="ko-KR" b="1" spc="-150" smtClean="0"/>
          </a:p>
          <a:p>
            <a:pPr marL="171450" indent="-171450">
              <a:buFontTx/>
              <a:buChar char="-"/>
            </a:pPr>
            <a:r>
              <a:rPr lang="ko-KR" altLang="en-US" b="1" spc="-150" smtClean="0"/>
              <a:t>문제점</a:t>
            </a:r>
            <a:endParaRPr lang="en-US" altLang="ko-KR" b="1" spc="-15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smtClean="0">
                <a:solidFill>
                  <a:schemeClr val="bg1"/>
                </a:solidFill>
                <a:latin typeface="+mj-ea"/>
              </a:rPr>
              <a:t>Why?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bg1"/>
                </a:solidFill>
                <a:latin typeface="+mj-ea"/>
              </a:rPr>
              <a:t>기대효</a:t>
            </a:r>
            <a:r>
              <a:rPr lang="ko-KR" altLang="en-US" b="1" spc="-150">
                <a:solidFill>
                  <a:schemeClr val="bg1"/>
                </a:solidFill>
                <a:latin typeface="+mj-ea"/>
              </a:rPr>
              <a:t>과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smtClean="0">
                <a:solidFill>
                  <a:schemeClr val="bg1"/>
                </a:solidFill>
                <a:latin typeface="+mj-ea"/>
              </a:rPr>
              <a:t>How?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lang="en-US" altLang="ko-KR" b="1" spc="-150" smtClean="0">
                <a:solidFill>
                  <a:schemeClr val="bg1"/>
                </a:solidFill>
                <a:latin typeface="+mj-ea"/>
              </a:rPr>
              <a:t>etc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MINHEEBLOG</a:t>
            </a: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smtClean="0">
                <a:solidFill>
                  <a:schemeClr val="bg1"/>
                </a:solidFill>
              </a:rPr>
              <a:t>여기에 로고를 넣어주세요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4000" b="1" smtClean="0">
                <a:solidFill>
                  <a:schemeClr val="tx1"/>
                </a:solidFill>
              </a:rPr>
              <a:t>상점</a:t>
            </a:r>
            <a:r>
              <a:rPr lang="ko-KR" altLang="en-US" sz="4000" b="1" smtClean="0">
                <a:solidFill>
                  <a:schemeClr val="tx1"/>
                </a:solidFill>
              </a:rPr>
              <a:t>들</a:t>
            </a:r>
            <a:r>
              <a:rPr lang="ko-KR" altLang="en-US" sz="4000" b="1" smtClean="0">
                <a:solidFill>
                  <a:schemeClr val="tx1"/>
                </a:solidFill>
              </a:rPr>
              <a:t>로부터</a:t>
            </a:r>
            <a:endParaRPr lang="en-US" altLang="ko-KR" sz="4000" b="1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800" b="1" smtClean="0">
                <a:solidFill>
                  <a:schemeClr val="tx2"/>
                </a:solidFill>
              </a:rPr>
              <a:t>BRAND</a:t>
            </a:r>
            <a:r>
              <a:rPr lang="en-US" altLang="ko-KR" sz="4000" b="1" smtClean="0">
                <a:solidFill>
                  <a:schemeClr val="tx1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4000" b="1" smtClean="0">
                <a:solidFill>
                  <a:schemeClr val="tx1"/>
                </a:solidFill>
              </a:rPr>
              <a:t>추출</a:t>
            </a:r>
            <a:endParaRPr lang="en-US" altLang="ko-KR" sz="4000" b="1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7245" y="271681"/>
            <a:ext cx="11015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mtClean="0">
                <a:solidFill>
                  <a:schemeClr val="bg1"/>
                </a:solidFill>
              </a:rPr>
              <a:t>Chap 1. </a:t>
            </a:r>
            <a:r>
              <a:rPr lang="ko-KR" altLang="en-US" sz="1200" b="1" smtClean="0">
                <a:solidFill>
                  <a:schemeClr val="bg1"/>
                </a:solidFill>
              </a:rPr>
              <a:t>한일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EPOPCON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36593" y="3157107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713582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smtClean="0"/>
              <a:t>  </a:t>
            </a:r>
            <a:r>
              <a:rPr lang="ko-KR" altLang="en-US" sz="2400" spc="-150" smtClean="0"/>
              <a:t>기존의 방식</a:t>
            </a:r>
            <a:r>
              <a:rPr lang="en-US" altLang="ko-KR" sz="2400" b="1" spc="-150" smtClean="0"/>
              <a:t>: </a:t>
            </a:r>
            <a:r>
              <a:rPr lang="en-US" altLang="ko-KR" sz="2400" b="1" spc="-150"/>
              <a:t>“MEUMS_MER_CHANTS</a:t>
            </a:r>
            <a:r>
              <a:rPr lang="en-US" altLang="ko-KR" sz="2400" b="1" spc="-150"/>
              <a:t>”</a:t>
            </a:r>
            <a:r>
              <a:rPr lang="ko-KR" altLang="en-US" sz="2400" spc="-150"/>
              <a:t> </a:t>
            </a:r>
            <a:r>
              <a:rPr lang="ko-KR" altLang="en-US" sz="2400" spc="-150" smtClean="0"/>
              <a:t>테이블에 </a:t>
            </a:r>
            <a:endParaRPr lang="en-US" altLang="ko-KR" sz="2400" spc="-150" smtClean="0"/>
          </a:p>
          <a:p>
            <a:r>
              <a:rPr lang="en-US" altLang="ko-KR" sz="2400" b="1" spc="-150"/>
              <a:t>	 </a:t>
            </a:r>
            <a:r>
              <a:rPr lang="en-US" altLang="ko-KR" sz="2400" b="1" spc="-150" smtClean="0"/>
              <a:t>          </a:t>
            </a:r>
            <a:r>
              <a:rPr lang="ko-KR" altLang="en-US" sz="2400" b="1" smtClean="0"/>
              <a:t>수동</a:t>
            </a:r>
            <a:r>
              <a:rPr lang="ko-KR" altLang="en-US" sz="2400" smtClean="0"/>
              <a:t>으로 </a:t>
            </a:r>
            <a:r>
              <a:rPr lang="ko-KR" altLang="en-US" sz="2400"/>
              <a:t>하나하나 관리</a:t>
            </a:r>
            <a:endParaRPr lang="en-US" altLang="ko-KR" sz="2400" spc="-150"/>
          </a:p>
          <a:p>
            <a:endParaRPr lang="ko-KR" altLang="en-US" sz="2400" b="1" spc="-15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47389" y="3818657"/>
            <a:ext cx="6192688" cy="180717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516613" y="315837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과</a:t>
            </a:r>
            <a:r>
              <a:rPr lang="ko-KR" altLang="en-US" b="1">
                <a:solidFill>
                  <a:schemeClr val="bg1"/>
                </a:solidFill>
              </a:rPr>
              <a:t>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716" y="3933056"/>
            <a:ext cx="597255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1. </a:t>
            </a:r>
            <a:r>
              <a:rPr lang="ko-KR" altLang="en-US" sz="2400" smtClean="0"/>
              <a:t>브랜드의 존재 파악</a:t>
            </a:r>
            <a:endParaRPr lang="en-US" altLang="ko-KR" sz="2400" b="1" smtClean="0"/>
          </a:p>
          <a:p>
            <a:r>
              <a:rPr lang="en-US" altLang="ko-KR" sz="2400" smtClean="0"/>
              <a:t>2. </a:t>
            </a:r>
            <a:r>
              <a:rPr lang="ko-KR" altLang="en-US" sz="2400" smtClean="0"/>
              <a:t>각 브랜드에 속하는 상점 파악</a:t>
            </a:r>
            <a:endParaRPr lang="en-US" altLang="ko-KR" sz="2400" b="1" smtClean="0"/>
          </a:p>
          <a:p>
            <a:r>
              <a:rPr lang="en-US" altLang="ko-KR" sz="2400" smtClean="0"/>
              <a:t>3. </a:t>
            </a:r>
            <a:r>
              <a:rPr lang="ko-KR" altLang="en-US" sz="2400" smtClean="0"/>
              <a:t>이 모든 것들을 매번 </a:t>
            </a:r>
            <a:endParaRPr lang="en-US" altLang="ko-KR" sz="2400" smtClean="0"/>
          </a:p>
          <a:p>
            <a:r>
              <a:rPr lang="en-US" altLang="ko-KR" sz="2400" b="1">
                <a:solidFill>
                  <a:schemeClr val="tx2"/>
                </a:solidFill>
              </a:rPr>
              <a:t> </a:t>
            </a:r>
            <a:r>
              <a:rPr lang="en-US" altLang="ko-KR" sz="2400" b="1" smtClean="0">
                <a:solidFill>
                  <a:schemeClr val="tx2"/>
                </a:solidFill>
              </a:rPr>
              <a:t>  </a:t>
            </a:r>
            <a:r>
              <a:rPr lang="ko-KR" altLang="en-US" sz="3200" b="1" smtClean="0">
                <a:solidFill>
                  <a:schemeClr val="tx2"/>
                </a:solidFill>
              </a:rPr>
              <a:t>수동</a:t>
            </a:r>
            <a:r>
              <a:rPr lang="ko-KR" altLang="en-US" sz="2400" smtClean="0"/>
              <a:t>으로 </a:t>
            </a:r>
            <a:r>
              <a:rPr lang="en-US" altLang="ko-KR" sz="2400" b="1" smtClean="0"/>
              <a:t>UPDATE</a:t>
            </a:r>
            <a:r>
              <a:rPr lang="en-US" altLang="ko-KR" sz="2400" smtClean="0"/>
              <a:t>!</a:t>
            </a:r>
            <a:endParaRPr lang="en-US" altLang="ko-KR" sz="2400"/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EPOPCON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필요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성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기존의 방식과의 차별성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</a:rPr>
              <a:t>EPOPCON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8877" y="505913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목</a:t>
            </a:r>
            <a:r>
              <a:rPr lang="ko-KR" altLang="en-US" b="1">
                <a:solidFill>
                  <a:schemeClr val="bg1"/>
                </a:solidFill>
              </a:rPr>
              <a:t>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36593" y="2152477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16613" y="215374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해결책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EPOPCON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기존의 방식과의 차별성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</a:rPr>
              <a:t>EPOPCON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해결책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440516" y="2814026"/>
            <a:ext cx="6192688" cy="169509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TextBox 38"/>
          <p:cNvSpPr txBox="1"/>
          <p:nvPr/>
        </p:nvSpPr>
        <p:spPr>
          <a:xfrm>
            <a:off x="1585720" y="2928426"/>
            <a:ext cx="597255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altLang="ko-KR" sz="2000" smtClean="0"/>
              <a:t>BOTTOM-UP </a:t>
            </a:r>
            <a:r>
              <a:rPr lang="ko-KR" altLang="en-US" sz="2000" smtClean="0"/>
              <a:t>방식을 통한 브랜드 </a:t>
            </a:r>
            <a:r>
              <a:rPr lang="ko-KR" altLang="en-US" sz="2800" b="1" smtClean="0"/>
              <a:t>자동</a:t>
            </a:r>
            <a:r>
              <a:rPr lang="ko-KR" altLang="en-US" sz="2000" b="1" smtClean="0"/>
              <a:t> </a:t>
            </a:r>
            <a:r>
              <a:rPr lang="ko-KR" altLang="en-US" sz="2000" smtClean="0"/>
              <a:t>추출</a:t>
            </a:r>
            <a:r>
              <a:rPr lang="en-US" altLang="ko-KR" sz="2000" b="1"/>
              <a:t/>
            </a:r>
            <a:br>
              <a:rPr lang="en-US" altLang="ko-KR" sz="2000" b="1"/>
            </a:br>
            <a:r>
              <a:rPr lang="en-US" altLang="ko-KR" sz="2000" b="1" smtClean="0"/>
              <a:t>-&gt;</a:t>
            </a:r>
            <a:r>
              <a:rPr lang="ko-KR" altLang="en-US" sz="2000" smtClean="0"/>
              <a:t>브랜드 별 상점 또한 자동으로 묶임</a:t>
            </a:r>
            <a:endParaRPr lang="en-US" altLang="ko-KR" sz="2000" b="1" smtClean="0"/>
          </a:p>
          <a:p>
            <a:r>
              <a:rPr lang="en-US" altLang="ko-KR" sz="2000" smtClean="0"/>
              <a:t>2</a:t>
            </a:r>
            <a:r>
              <a:rPr lang="en-US" altLang="ko-KR" sz="2000" b="1" smtClean="0"/>
              <a:t>. </a:t>
            </a:r>
            <a:r>
              <a:rPr lang="en-US" altLang="ko-KR" sz="2000" b="1" smtClean="0"/>
              <a:t> </a:t>
            </a:r>
            <a:r>
              <a:rPr lang="ko-KR" altLang="en-US" sz="2000" smtClean="0"/>
              <a:t>자동 </a:t>
            </a:r>
            <a:r>
              <a:rPr lang="en-US" altLang="ko-KR" sz="2000" smtClean="0"/>
              <a:t>UPDATE</a:t>
            </a:r>
            <a:r>
              <a:rPr lang="ko-KR" altLang="en-US" sz="2000"/>
              <a:t> </a:t>
            </a:r>
            <a:r>
              <a:rPr lang="ko-KR" altLang="en-US" sz="2000" smtClean="0"/>
              <a:t> </a:t>
            </a:r>
            <a:r>
              <a:rPr lang="en-US" altLang="ko-KR" sz="2000" b="1" smtClean="0"/>
              <a:t>batch</a:t>
            </a:r>
            <a:r>
              <a:rPr lang="ko-KR" altLang="en-US" sz="2000" b="1" smtClean="0"/>
              <a:t> </a:t>
            </a:r>
            <a:r>
              <a:rPr lang="en-US" altLang="ko-KR" sz="2000" b="1" smtClean="0"/>
              <a:t>job process</a:t>
            </a:r>
            <a:r>
              <a:rPr lang="en-US" altLang="ko-KR" sz="2000" smtClean="0"/>
              <a:t> </a:t>
            </a:r>
            <a:r>
              <a:rPr lang="ko-KR" altLang="en-US" sz="2000" smtClean="0"/>
              <a:t>구축</a:t>
            </a:r>
            <a:r>
              <a:rPr lang="en-US" altLang="ko-KR" sz="2000" smtClean="0"/>
              <a:t>!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407602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16613" y="215374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해결책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EPOPCON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</a:rPr>
              <a:t>EPOPCON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8" name="다이어그램 17"/>
          <p:cNvGraphicFramePr/>
          <p:nvPr>
            <p:extLst>
              <p:ext uri="{D42A27DB-BD31-4B8C-83A1-F6EECF244321}">
                <p14:modId xmlns:p14="http://schemas.microsoft.com/office/powerpoint/2010/main" val="252588997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smtClean="0">
                <a:solidFill>
                  <a:schemeClr val="tx2"/>
                </a:solidFill>
              </a:rPr>
              <a:t>[   </a:t>
            </a:r>
            <a:r>
              <a:rPr lang="ko-KR" altLang="en-US" b="1" spc="-150" smtClean="0">
                <a:solidFill>
                  <a:schemeClr val="tx2"/>
                </a:solidFill>
              </a:rPr>
              <a:t>기대 효과</a:t>
            </a:r>
            <a:r>
              <a:rPr lang="ko-KR" altLang="en-US" b="1" spc="-150" smtClean="0">
                <a:solidFill>
                  <a:schemeClr val="tx2"/>
                </a:solidFill>
              </a:rPr>
              <a:t>   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6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16613" y="215374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해결책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EPOPCON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</a:rPr>
              <a:t>EPOPCON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600" y="2708920"/>
            <a:ext cx="7200800" cy="3456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843" y="2825931"/>
            <a:ext cx="5857875" cy="32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/>
              <a:t>자주와 어플 </a:t>
            </a:r>
            <a:r>
              <a:rPr lang="en-US" altLang="ko-KR" b="1" spc="-150" smtClean="0"/>
              <a:t>S</a:t>
            </a:r>
            <a:r>
              <a:rPr lang="ko-KR" altLang="en-US" b="1" spc="-150"/>
              <a:t> </a:t>
            </a:r>
            <a:r>
              <a:rPr lang="en-US" altLang="ko-KR" b="1" spc="-150" smtClean="0"/>
              <a:t>D K </a:t>
            </a:r>
            <a:r>
              <a:rPr lang="ko-KR" altLang="en-US" b="1" spc="-150" smtClean="0"/>
              <a:t>를 통한 문자정보와 기존의 상점명을 통해 정제</a:t>
            </a:r>
            <a:endParaRPr lang="en-US" altLang="ko-KR" b="1" spc="-15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How?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4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EPOPCON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7604" y="2885745"/>
            <a:ext cx="70567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spc="-150" smtClean="0">
                <a:latin typeface="+mj-ea"/>
              </a:rPr>
              <a:t>브랜드란</a:t>
            </a:r>
            <a:r>
              <a:rPr lang="en-US" altLang="ko-KR" sz="8800" b="1" spc="-150" smtClean="0">
                <a:latin typeface="+mj-ea"/>
              </a:rPr>
              <a:t>?</a:t>
            </a:r>
            <a:endParaRPr lang="ko-KR" altLang="en-US" sz="8800" b="1" spc="-150" dirty="0">
              <a:latin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</a:rPr>
              <a:t>EPOPCON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1762360"/>
            <a:ext cx="77048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b="1" spc="-150" smtClean="0">
                <a:solidFill>
                  <a:schemeClr val="tx2"/>
                </a:solidFill>
              </a:rPr>
              <a:t>지점</a:t>
            </a:r>
            <a:endParaRPr lang="en-US" altLang="ko-KR" sz="6000" b="1" spc="-150" smtClean="0">
              <a:solidFill>
                <a:schemeClr val="tx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4800" b="1" spc="-150" smtClean="0"/>
              <a:t>을 가지고 있는 </a:t>
            </a:r>
            <a:endParaRPr lang="en-US" altLang="ko-KR" sz="4800" b="1" spc="-150" smtClean="0"/>
          </a:p>
          <a:p>
            <a:pPr algn="ctr">
              <a:lnSpc>
                <a:spcPct val="150000"/>
              </a:lnSpc>
            </a:pPr>
            <a:r>
              <a:rPr lang="ko-KR" altLang="en-US" sz="4800" b="1" spc="-150" smtClean="0"/>
              <a:t>상점의 묶음</a:t>
            </a:r>
            <a:endParaRPr lang="ko-KR" altLang="en-US" sz="4800" b="1" spc="-150" dirty="0"/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EPOPCON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</a:rPr>
              <a:t>EPOPCON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56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</TotalTime>
  <Words>463</Words>
  <Application>Microsoft Office PowerPoint</Application>
  <PresentationFormat>화면 슬라이드 쇼(4:3)</PresentationFormat>
  <Paragraphs>182</Paragraphs>
  <Slides>17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lenovo</cp:lastModifiedBy>
  <cp:revision>41</cp:revision>
  <dcterms:created xsi:type="dcterms:W3CDTF">2016-11-03T20:47:04Z</dcterms:created>
  <dcterms:modified xsi:type="dcterms:W3CDTF">2018-08-17T05:54:32Z</dcterms:modified>
</cp:coreProperties>
</file>