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74" r:id="rId5"/>
    <p:sldId id="258" r:id="rId6"/>
    <p:sldId id="259" r:id="rId7"/>
    <p:sldId id="263" r:id="rId8"/>
    <p:sldId id="266" r:id="rId9"/>
    <p:sldId id="260" r:id="rId10"/>
    <p:sldId id="271" r:id="rId11"/>
    <p:sldId id="272" r:id="rId12"/>
    <p:sldId id="273" r:id="rId13"/>
    <p:sldId id="269" r:id="rId14"/>
    <p:sldId id="268" r:id="rId15"/>
    <p:sldId id="261" r:id="rId16"/>
    <p:sldId id="265" r:id="rId17"/>
    <p:sldId id="270" r:id="rId18"/>
    <p:sldId id="264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3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F7CFE87-1DDE-4066-807F-7A0B939088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122551-D581-4C92-8240-CEFBDCF963B4}" type="datetimeFigureOut">
              <a:rPr lang="en-US" smtClean="0"/>
              <a:t>12/5/2013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benjaminwaters.m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benjaminwaters.me/" TargetMode="External"/><Relationship Id="rId2" Type="http://schemas.openxmlformats.org/officeDocument/2006/relationships/hyperlink" Target="mailto:bwaters3@gm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Geospatial Topic Modeling of the Yelp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By: Ben Waters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26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Results: Quadrant 2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398669"/>
              </p:ext>
            </p:extLst>
          </p:nvPr>
        </p:nvGraphicFramePr>
        <p:xfrm>
          <a:off x="280416" y="1937267"/>
          <a:ext cx="7924797" cy="380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49"/>
                <a:gridCol w="775061"/>
                <a:gridCol w="786247"/>
                <a:gridCol w="786247"/>
                <a:gridCol w="786247"/>
                <a:gridCol w="786247"/>
                <a:gridCol w="786247"/>
                <a:gridCol w="786247"/>
                <a:gridCol w="786247"/>
                <a:gridCol w="860558"/>
              </a:tblGrid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7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Don’t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Sauce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Pizza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Sushi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2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Service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Market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2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Drink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Lunch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Fajiitas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Cheese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Didn’t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Seamus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Friendly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2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Breakfast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Something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Sandwich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Beef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People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088" y="5788676"/>
            <a:ext cx="8126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Key Words: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Service, Mexican, Bar, Drink, Night, Burger, Pizza, Sushi, Coffee, Friendly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Results: Quadrant 3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39260"/>
              </p:ext>
            </p:extLst>
          </p:nvPr>
        </p:nvGraphicFramePr>
        <p:xfrm>
          <a:off x="457200" y="1447800"/>
          <a:ext cx="7543800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7687"/>
                <a:gridCol w="737799"/>
                <a:gridCol w="748447"/>
                <a:gridCol w="748447"/>
                <a:gridCol w="748447"/>
                <a:gridCol w="748447"/>
                <a:gridCol w="748447"/>
                <a:gridCol w="748447"/>
                <a:gridCol w="748447"/>
                <a:gridCol w="819185"/>
              </a:tblGrid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7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Waffles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Waffles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Cheese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Always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Waffles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Waffles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Waffles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Cheese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Waffles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Pizza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6200745"/>
            <a:ext cx="5242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Key Words: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Fried Chicken, Waffles, Cheese Pizza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Results: Quadrant 4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46279"/>
              </p:ext>
            </p:extLst>
          </p:nvPr>
        </p:nvGraphicFramePr>
        <p:xfrm>
          <a:off x="609600" y="1371600"/>
          <a:ext cx="73914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582"/>
                <a:gridCol w="722894"/>
                <a:gridCol w="733327"/>
                <a:gridCol w="733327"/>
                <a:gridCol w="733327"/>
                <a:gridCol w="733327"/>
                <a:gridCol w="733327"/>
                <a:gridCol w="733327"/>
                <a:gridCol w="733327"/>
                <a:gridCol w="802635"/>
              </a:tblGrid>
              <a:tr h="295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7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Pizza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Mexican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Sandwich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Sauce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Chocolate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Tacos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Crust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Breakfast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Burrito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Don’t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Minutes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Chicken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Flavors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Taco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Service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Fresh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I’m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Sushi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Sauce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Little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Cake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Happy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Cheese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Didn’t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Bbq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Nice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Menu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0" y="6336268"/>
            <a:ext cx="58928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Key Words: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Chicken, Thai, Mexican, Service, Pizza, Hot Dogs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latitude and longitude math on the fly</a:t>
            </a:r>
          </a:p>
          <a:p>
            <a:r>
              <a:rPr lang="en-US" dirty="0" smtClean="0"/>
              <a:t>Deciding how to do the database</a:t>
            </a:r>
          </a:p>
          <a:p>
            <a:r>
              <a:rPr lang="en-US" dirty="0" smtClean="0"/>
              <a:t>Learning API’s</a:t>
            </a:r>
          </a:p>
          <a:p>
            <a:r>
              <a:rPr lang="en-US" dirty="0" smtClean="0"/>
              <a:t>Slow I/O times even with costly EC2 Instances</a:t>
            </a:r>
          </a:p>
          <a:p>
            <a:r>
              <a:rPr lang="en-US" dirty="0" smtClean="0"/>
              <a:t>Will take hours to complete full 4 levels</a:t>
            </a:r>
          </a:p>
          <a:p>
            <a:r>
              <a:rPr lang="en-US" dirty="0" smtClean="0"/>
              <a:t>Getting comfortable with web design</a:t>
            </a:r>
          </a:p>
          <a:p>
            <a:r>
              <a:rPr lang="en-US" dirty="0" smtClean="0"/>
              <a:t>Needed to increase stop word list SIGNIFICANTLY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feedback on website</a:t>
            </a:r>
          </a:p>
          <a:p>
            <a:pPr lvl="1"/>
            <a:r>
              <a:rPr lang="en-US" dirty="0" smtClean="0"/>
              <a:t>Users will submit forms, voting on if they think the keywords fit the area</a:t>
            </a:r>
          </a:p>
          <a:p>
            <a:pPr lvl="1"/>
            <a:r>
              <a:rPr lang="en-US" dirty="0" smtClean="0"/>
              <a:t>Users will also vote on if the information if useful or not</a:t>
            </a:r>
          </a:p>
          <a:p>
            <a:r>
              <a:rPr lang="en-US" dirty="0" smtClean="0"/>
              <a:t>General feel on topics manually</a:t>
            </a:r>
          </a:p>
          <a:p>
            <a:pPr lvl="1"/>
            <a:r>
              <a:rPr lang="en-US" dirty="0" smtClean="0"/>
              <a:t>Going through categories of restaurants in geographical areas and manually getting a feel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http://research.benjaminwaters.me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working tree script</a:t>
            </a:r>
          </a:p>
          <a:p>
            <a:r>
              <a:rPr lang="en-US" dirty="0" smtClean="0"/>
              <a:t>Fully analyzed four level structure</a:t>
            </a:r>
          </a:p>
          <a:p>
            <a:r>
              <a:rPr lang="en-US" dirty="0" smtClean="0"/>
              <a:t>API tie in for real time analysis</a:t>
            </a:r>
          </a:p>
          <a:p>
            <a:r>
              <a:rPr lang="en-US" dirty="0" smtClean="0"/>
              <a:t>Outreach past dataset</a:t>
            </a:r>
          </a:p>
          <a:p>
            <a:r>
              <a:rPr lang="en-US" dirty="0" smtClean="0"/>
              <a:t>More website features</a:t>
            </a:r>
          </a:p>
          <a:p>
            <a:r>
              <a:rPr lang="en-US" dirty="0" smtClean="0"/>
              <a:t>Release to </a:t>
            </a:r>
            <a:r>
              <a:rPr lang="en-US" dirty="0" err="1" smtClean="0"/>
              <a:t>GitHub</a:t>
            </a:r>
            <a:r>
              <a:rPr lang="en-US" dirty="0" smtClean="0"/>
              <a:t> for replication</a:t>
            </a:r>
          </a:p>
          <a:p>
            <a:pPr lvl="1"/>
            <a:r>
              <a:rPr lang="en-US" dirty="0" smtClean="0"/>
              <a:t>VERY SOON</a:t>
            </a:r>
          </a:p>
          <a:p>
            <a:r>
              <a:rPr lang="en-US" dirty="0" smtClean="0"/>
              <a:t>Complete documentation</a:t>
            </a:r>
          </a:p>
          <a:p>
            <a:r>
              <a:rPr lang="en-US" dirty="0" smtClean="0"/>
              <a:t>Full academic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Wang</a:t>
            </a:r>
          </a:p>
          <a:p>
            <a:pPr lvl="1"/>
            <a:r>
              <a:rPr lang="en-US" dirty="0" smtClean="0"/>
              <a:t>For your effort in helping me get set up and for guidance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Rangwala</a:t>
            </a:r>
            <a:endParaRPr lang="en-US" dirty="0" smtClean="0"/>
          </a:p>
          <a:p>
            <a:pPr lvl="1"/>
            <a:r>
              <a:rPr lang="en-US" dirty="0" smtClean="0"/>
              <a:t>For your enthusiasm and technical knowledge and putting me in the right direction</a:t>
            </a:r>
          </a:p>
          <a:p>
            <a:r>
              <a:rPr lang="en-US" dirty="0" smtClean="0"/>
              <a:t>The rest of the CS professors that presented</a:t>
            </a:r>
          </a:p>
          <a:p>
            <a:pPr lvl="1"/>
            <a:r>
              <a:rPr lang="en-US" dirty="0" smtClean="0"/>
              <a:t>For the awesome and quite interesting presentations</a:t>
            </a:r>
          </a:p>
          <a:p>
            <a:r>
              <a:rPr lang="en-US" sz="2000" dirty="0" smtClean="0"/>
              <a:t>Yelp – For the dataset of course!</a:t>
            </a:r>
          </a:p>
          <a:p>
            <a:r>
              <a:rPr lang="en-US" sz="2000" dirty="0" smtClean="0"/>
              <a:t>Amazon</a:t>
            </a:r>
          </a:p>
          <a:p>
            <a:pPr lvl="1"/>
            <a:r>
              <a:rPr lang="en-US" sz="1800" dirty="0" smtClean="0"/>
              <a:t>For having kick ass, low cost, computation servers</a:t>
            </a:r>
          </a:p>
          <a:p>
            <a:r>
              <a:rPr lang="en-US" sz="2000" dirty="0" smtClean="0"/>
              <a:t>Digital Ocean</a:t>
            </a:r>
          </a:p>
          <a:p>
            <a:pPr lvl="1"/>
            <a:r>
              <a:rPr lang="en-US" sz="1800" dirty="0" smtClean="0"/>
              <a:t>For cheap, reliable VPS hosting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04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bwaters3@gmu.edu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http://research.benjaminwaters.me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Topic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Problem : Are topics generated by topic modeling relative to their geographical location?</a:t>
            </a:r>
            <a:endParaRPr lang="en-US" dirty="0" smtClean="0"/>
          </a:p>
          <a:p>
            <a:r>
              <a:rPr lang="en-US" dirty="0" smtClean="0"/>
              <a:t>A concept within the Machine Learning field</a:t>
            </a:r>
          </a:p>
          <a:p>
            <a:r>
              <a:rPr lang="en-US" dirty="0" smtClean="0"/>
              <a:t>Statistical model looking for probability of words within “documents”</a:t>
            </a:r>
          </a:p>
          <a:p>
            <a:r>
              <a:rPr lang="en-US" dirty="0" smtClean="0"/>
              <a:t>Documents can vary between different forms of media</a:t>
            </a:r>
          </a:p>
          <a:p>
            <a:pPr lvl="1"/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Papers</a:t>
            </a:r>
          </a:p>
          <a:p>
            <a:pPr lvl="1"/>
            <a:r>
              <a:rPr lang="en-US" dirty="0" smtClean="0"/>
              <a:t>DNA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Common topic model algorithms</a:t>
            </a:r>
          </a:p>
          <a:p>
            <a:pPr lvl="1"/>
            <a:r>
              <a:rPr lang="en-US" dirty="0" smtClean="0"/>
              <a:t>PLSI (Probabilistic latent semantic indexing)</a:t>
            </a:r>
          </a:p>
          <a:p>
            <a:pPr lvl="1"/>
            <a:r>
              <a:rPr lang="en-US" dirty="0" smtClean="0"/>
              <a:t>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Yelp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large file of JSON objects relating to Scottsdale, Arizona and the surrounding area.</a:t>
            </a:r>
          </a:p>
          <a:p>
            <a:r>
              <a:rPr lang="en-US" dirty="0" smtClean="0"/>
              <a:t>Yelp is a website that reviews everything from restaurants to universities, to the dry cleaners.</a:t>
            </a:r>
          </a:p>
          <a:p>
            <a:r>
              <a:rPr lang="en-US" dirty="0" smtClean="0"/>
              <a:t>Yelp has three main types of data: </a:t>
            </a:r>
          </a:p>
          <a:p>
            <a:pPr lvl="1"/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Check-ins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The main dataset contains</a:t>
            </a:r>
          </a:p>
          <a:p>
            <a:pPr lvl="1"/>
            <a:r>
              <a:rPr lang="en-US" dirty="0" smtClean="0"/>
              <a:t>11,537 Businesses</a:t>
            </a:r>
          </a:p>
          <a:p>
            <a:pPr lvl="1"/>
            <a:r>
              <a:rPr lang="en-US" dirty="0" smtClean="0"/>
              <a:t>8,282 Check-ins</a:t>
            </a:r>
          </a:p>
          <a:p>
            <a:pPr lvl="1"/>
            <a:r>
              <a:rPr lang="en-US" dirty="0" smtClean="0"/>
              <a:t>43,837 Users</a:t>
            </a:r>
          </a:p>
          <a:p>
            <a:pPr lvl="1"/>
            <a:r>
              <a:rPr lang="en-US" dirty="0" smtClean="0"/>
              <a:t>229,907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just at restaurants to narrow down dataset</a:t>
            </a:r>
          </a:p>
          <a:p>
            <a:pPr lvl="1"/>
            <a:r>
              <a:rPr lang="en-US" dirty="0" smtClean="0"/>
              <a:t>4986 ACTIVE businesses</a:t>
            </a:r>
          </a:p>
          <a:p>
            <a:pPr lvl="1"/>
            <a:r>
              <a:rPr lang="en-US" dirty="0" smtClean="0"/>
              <a:t>166,825 related reviews</a:t>
            </a:r>
          </a:p>
          <a:p>
            <a:pPr lvl="1"/>
            <a:r>
              <a:rPr lang="en-US" dirty="0" smtClean="0"/>
              <a:t>~6901.6 Square Miles</a:t>
            </a:r>
          </a:p>
          <a:p>
            <a:r>
              <a:rPr lang="en-US" dirty="0" smtClean="0"/>
              <a:t>Wrote a python script that creates a geospatial tree</a:t>
            </a:r>
          </a:p>
          <a:p>
            <a:pPr lvl="1"/>
            <a:r>
              <a:rPr lang="en-US" dirty="0" smtClean="0"/>
              <a:t>User fed levels</a:t>
            </a:r>
          </a:p>
          <a:p>
            <a:pPr lvl="1"/>
            <a:r>
              <a:rPr lang="en-US" dirty="0" smtClean="0"/>
              <a:t>Splits map into grid</a:t>
            </a:r>
          </a:p>
          <a:p>
            <a:r>
              <a:rPr lang="en-US" dirty="0" smtClean="0"/>
              <a:t>Looking at different “zoom levels” on the map</a:t>
            </a:r>
          </a:p>
          <a:p>
            <a:r>
              <a:rPr lang="en-US" dirty="0" smtClean="0"/>
              <a:t>Split reviews based on geographical region on grid</a:t>
            </a:r>
          </a:p>
          <a:p>
            <a:r>
              <a:rPr lang="en-US" dirty="0" smtClean="0"/>
              <a:t>Created giant text files of multiple regions’ reviews</a:t>
            </a:r>
          </a:p>
          <a:p>
            <a:r>
              <a:rPr lang="en-US" dirty="0" err="1" smtClean="0"/>
              <a:t>Gensim</a:t>
            </a:r>
            <a:r>
              <a:rPr lang="en-US" dirty="0" smtClean="0"/>
              <a:t> python statistics package (LDA)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Web/ Database Server</a:t>
            </a:r>
          </a:p>
          <a:p>
            <a:pPr lvl="1"/>
            <a:r>
              <a:rPr lang="en-US" dirty="0" smtClean="0"/>
              <a:t>VSE took to long </a:t>
            </a:r>
          </a:p>
          <a:p>
            <a:pPr lvl="2"/>
            <a:r>
              <a:rPr lang="en-US" dirty="0" smtClean="0"/>
              <a:t>Using private alternative for future use</a:t>
            </a:r>
          </a:p>
          <a:p>
            <a:pPr lvl="1"/>
            <a:r>
              <a:rPr lang="en-US" dirty="0" err="1" smtClean="0"/>
              <a:t>Nginx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2"/>
            <a:r>
              <a:rPr lang="en-US" dirty="0" smtClean="0"/>
              <a:t>South</a:t>
            </a:r>
          </a:p>
          <a:p>
            <a:pPr lvl="2"/>
            <a:r>
              <a:rPr lang="en-US" dirty="0" smtClean="0"/>
              <a:t>Leaflet JS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Computation Servers</a:t>
            </a:r>
          </a:p>
          <a:p>
            <a:pPr lvl="1"/>
            <a:r>
              <a:rPr lang="en-US" dirty="0" smtClean="0"/>
              <a:t>Amazon High Computation EC2 Instances</a:t>
            </a:r>
          </a:p>
          <a:p>
            <a:pPr lvl="1"/>
            <a:r>
              <a:rPr lang="en-US" dirty="0" err="1" smtClean="0"/>
              <a:t>Gensim</a:t>
            </a:r>
            <a:endParaRPr lang="en-US" dirty="0" smtClean="0"/>
          </a:p>
          <a:p>
            <a:pPr lvl="1"/>
            <a:r>
              <a:rPr lang="en-US" dirty="0" smtClean="0"/>
              <a:t>Lots of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1300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</a:p>
          <a:p>
            <a:pPr lvl="1"/>
            <a:r>
              <a:rPr lang="en-US" dirty="0" smtClean="0"/>
              <a:t>Python scripts to remove stop words, single occurrences, empty space</a:t>
            </a:r>
          </a:p>
          <a:p>
            <a:pPr lvl="1"/>
            <a:r>
              <a:rPr lang="en-US" dirty="0" smtClean="0"/>
              <a:t>Python scripts to organize geographically</a:t>
            </a:r>
          </a:p>
          <a:p>
            <a:pPr lvl="1"/>
            <a:r>
              <a:rPr lang="en-US" dirty="0" smtClean="0"/>
              <a:t>Python scripts for formatting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3 hours per quadrant</a:t>
            </a:r>
          </a:p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20+ hours</a:t>
            </a:r>
          </a:p>
        </p:txBody>
      </p:sp>
    </p:spTree>
    <p:extLst>
      <p:ext uri="{BB962C8B-B14F-4D97-AF65-F5344CB8AC3E}">
        <p14:creationId xmlns:p14="http://schemas.microsoft.com/office/powerpoint/2010/main" val="15935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Results: Quadrant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</TotalTime>
  <Words>924</Words>
  <Application>Microsoft Office PowerPoint</Application>
  <PresentationFormat>On-screen Show (4:3)</PresentationFormat>
  <Paragraphs>443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Geospatial Topic Modeling of the Yelp Dataset</vt:lpstr>
      <vt:lpstr>What is Topic Modeling?</vt:lpstr>
      <vt:lpstr>Tutorial</vt:lpstr>
      <vt:lpstr>Tutorial Cont.</vt:lpstr>
      <vt:lpstr>What is the Yelp Dataset?</vt:lpstr>
      <vt:lpstr>Case Study</vt:lpstr>
      <vt:lpstr>Set Up</vt:lpstr>
      <vt:lpstr>Process</vt:lpstr>
      <vt:lpstr>Results: Quadrant 1</vt:lpstr>
      <vt:lpstr>Results: Quadrant 2 </vt:lpstr>
      <vt:lpstr>Results: Quadrant 3 </vt:lpstr>
      <vt:lpstr>Results: Quadrant 4 </vt:lpstr>
      <vt:lpstr>Issues</vt:lpstr>
      <vt:lpstr>Evaluation</vt:lpstr>
      <vt:lpstr>Demo</vt:lpstr>
      <vt:lpstr>Future</vt:lpstr>
      <vt:lpstr>Thank You</vt:lpstr>
      <vt:lpstr>Bibliography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Topic Modeling of the Yelp Dataset</dc:title>
  <dc:creator>Ben</dc:creator>
  <cp:lastModifiedBy>Ben</cp:lastModifiedBy>
  <cp:revision>18</cp:revision>
  <dcterms:created xsi:type="dcterms:W3CDTF">2013-11-21T10:29:35Z</dcterms:created>
  <dcterms:modified xsi:type="dcterms:W3CDTF">2013-12-05T09:10:42Z</dcterms:modified>
</cp:coreProperties>
</file>