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7" r:id="rId2"/>
    <p:sldId id="258" r:id="rId3"/>
    <p:sldId id="259" r:id="rId4"/>
    <p:sldId id="260" r:id="rId5"/>
    <p:sldId id="261" r:id="rId6"/>
    <p:sldId id="267" r:id="rId7"/>
    <p:sldId id="266"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14"/>
    <p:restoredTop sz="71754"/>
  </p:normalViewPr>
  <p:slideViewPr>
    <p:cSldViewPr snapToGrid="0" snapToObjects="1">
      <p:cViewPr varScale="1">
        <p:scale>
          <a:sx n="71" d="100"/>
          <a:sy n="71" d="100"/>
        </p:scale>
        <p:origin x="1544" y="168"/>
      </p:cViewPr>
      <p:guideLst/>
    </p:cSldViewPr>
  </p:slideViewPr>
  <p:notesTextViewPr>
    <p:cViewPr>
      <p:scale>
        <a:sx n="85" d="100"/>
        <a:sy n="8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65D63C-7228-F244-AEF8-2C49957D6801}" type="datetimeFigureOut">
              <a:rPr lang="en-US" smtClean="0"/>
              <a:t>8/28/19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2FCBE-EF98-8645-ACA0-B89C8A5FDF80}" type="slidenum">
              <a:rPr lang="en-US" smtClean="0"/>
              <a:t>‹#›</a:t>
            </a:fld>
            <a:endParaRPr lang="en-US"/>
          </a:p>
        </p:txBody>
      </p:sp>
    </p:spTree>
    <p:extLst>
      <p:ext uri="{BB962C8B-B14F-4D97-AF65-F5344CB8AC3E}">
        <p14:creationId xmlns:p14="http://schemas.microsoft.com/office/powerpoint/2010/main" val="324983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1496AD-A592-0940-9BED-08C2A1E86F87}" type="slidenum">
              <a:rPr lang="en-US" smtClean="0"/>
              <a:t>1</a:t>
            </a:fld>
            <a:endParaRPr lang="en-US"/>
          </a:p>
        </p:txBody>
      </p:sp>
      <p:sp>
        <p:nvSpPr>
          <p:cNvPr id="5" name="Footer Placeholder 4"/>
          <p:cNvSpPr>
            <a:spLocks noGrp="1"/>
          </p:cNvSpPr>
          <p:nvPr>
            <p:ph type="ftr" sz="quarter" idx="11"/>
          </p:nvPr>
        </p:nvSpPr>
        <p:spPr/>
        <p:txBody>
          <a:bodyPr/>
          <a:lstStyle/>
          <a:p>
            <a:r>
              <a:rPr lang="en-US"/>
              <a:t>Benyamin Eslami</a:t>
            </a:r>
          </a:p>
        </p:txBody>
      </p:sp>
    </p:spTree>
    <p:extLst>
      <p:ext uri="{BB962C8B-B14F-4D97-AF65-F5344CB8AC3E}">
        <p14:creationId xmlns:p14="http://schemas.microsoft.com/office/powerpoint/2010/main" val="917541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1496AD-A592-0940-9BED-08C2A1E86F87}" type="slidenum">
              <a:rPr lang="en-US" smtClean="0"/>
              <a:t>10</a:t>
            </a:fld>
            <a:endParaRPr lang="en-US"/>
          </a:p>
        </p:txBody>
      </p:sp>
      <p:sp>
        <p:nvSpPr>
          <p:cNvPr id="5" name="Footer Placeholder 4"/>
          <p:cNvSpPr>
            <a:spLocks noGrp="1"/>
          </p:cNvSpPr>
          <p:nvPr>
            <p:ph type="ftr" sz="quarter" idx="11"/>
          </p:nvPr>
        </p:nvSpPr>
        <p:spPr/>
        <p:txBody>
          <a:bodyPr/>
          <a:lstStyle/>
          <a:p>
            <a:r>
              <a:rPr lang="en-US"/>
              <a:t>Benyamin Eslami</a:t>
            </a:r>
          </a:p>
        </p:txBody>
      </p:sp>
    </p:spTree>
    <p:extLst>
      <p:ext uri="{BB962C8B-B14F-4D97-AF65-F5344CB8AC3E}">
        <p14:creationId xmlns:p14="http://schemas.microsoft.com/office/powerpoint/2010/main" val="2704380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1496AD-A592-0940-9BED-08C2A1E86F87}" type="slidenum">
              <a:rPr lang="en-US" smtClean="0"/>
              <a:t>11</a:t>
            </a:fld>
            <a:endParaRPr lang="en-US"/>
          </a:p>
        </p:txBody>
      </p:sp>
      <p:sp>
        <p:nvSpPr>
          <p:cNvPr id="5" name="Footer Placeholder 4"/>
          <p:cNvSpPr>
            <a:spLocks noGrp="1"/>
          </p:cNvSpPr>
          <p:nvPr>
            <p:ph type="ftr" sz="quarter" idx="11"/>
          </p:nvPr>
        </p:nvSpPr>
        <p:spPr/>
        <p:txBody>
          <a:bodyPr/>
          <a:lstStyle/>
          <a:p>
            <a:r>
              <a:rPr lang="en-US"/>
              <a:t>Benyamin Eslami</a:t>
            </a:r>
          </a:p>
        </p:txBody>
      </p:sp>
    </p:spTree>
    <p:extLst>
      <p:ext uri="{BB962C8B-B14F-4D97-AF65-F5344CB8AC3E}">
        <p14:creationId xmlns:p14="http://schemas.microsoft.com/office/powerpoint/2010/main" val="3601476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1496AD-A592-0940-9BED-08C2A1E86F87}" type="slidenum">
              <a:rPr lang="en-US" smtClean="0"/>
              <a:t>2</a:t>
            </a:fld>
            <a:endParaRPr lang="en-US"/>
          </a:p>
        </p:txBody>
      </p:sp>
      <p:sp>
        <p:nvSpPr>
          <p:cNvPr id="5" name="Footer Placeholder 4"/>
          <p:cNvSpPr>
            <a:spLocks noGrp="1"/>
          </p:cNvSpPr>
          <p:nvPr>
            <p:ph type="ftr" sz="quarter" idx="11"/>
          </p:nvPr>
        </p:nvSpPr>
        <p:spPr/>
        <p:txBody>
          <a:bodyPr/>
          <a:lstStyle/>
          <a:p>
            <a:r>
              <a:rPr lang="en-US"/>
              <a:t>Benyamin Eslami</a:t>
            </a:r>
          </a:p>
        </p:txBody>
      </p:sp>
    </p:spTree>
    <p:extLst>
      <p:ext uri="{BB962C8B-B14F-4D97-AF65-F5344CB8AC3E}">
        <p14:creationId xmlns:p14="http://schemas.microsoft.com/office/powerpoint/2010/main" val="289260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 Processing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logical entity which can provide one or more service processing functions for packets/frames such as firewall, DPI (Deep Packet Inspection), LI (Lawful Intercept) and etc. Usually these processing functions are computation intensive. </a:t>
            </a:r>
            <a:endParaRPr lang="en-US" dirty="0">
              <a:effectLst/>
            </a:endParaRPr>
          </a:p>
          <a:p>
            <a:endParaRPr lang="en-US" dirty="0"/>
          </a:p>
          <a:p>
            <a:r>
              <a:rPr lang="en-US" dirty="0"/>
              <a:t>Service Chain: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one or more service processing functions in a specific order which are chained to provide a composite service, and packets/frames from one or more service flow should follow </a:t>
            </a:r>
            <a:endParaRPr lang="en-US" dirty="0">
              <a:effectLst/>
            </a:endParaRPr>
          </a:p>
          <a:p>
            <a:endParaRPr lang="en-US" dirty="0"/>
          </a:p>
          <a:p>
            <a:r>
              <a:rPr lang="en-US" dirty="0"/>
              <a:t>Service Chaining: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mechanism of building service chains and forwarding packets/frames of service flows through them </a:t>
            </a:r>
            <a:endParaRPr lang="en-US" dirty="0">
              <a:effectLst/>
            </a:endParaRPr>
          </a:p>
          <a:p>
            <a:endParaRPr lang="en-US" dirty="0"/>
          </a:p>
          <a:p>
            <a:r>
              <a:rPr lang="en-US" dirty="0"/>
              <a:t>Service Path: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path that traffic flows are forwarded through in a service chain. There might be multiple paths in a service chain. </a:t>
            </a:r>
            <a:endParaRPr lang="en-US" dirty="0">
              <a:effectLst/>
            </a:endParaRPr>
          </a:p>
          <a:p>
            <a:endParaRPr lang="en-US" dirty="0"/>
          </a:p>
          <a:p>
            <a:r>
              <a:rPr lang="en-US" dirty="0"/>
              <a:t>Service 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packets/frames with specific service characteristics (e.g., packets matching a specific tuple of fields in Ethernet, IP, TCP, HTTP headers and etc.) or determined by some service policies (such as access port and etc.) </a:t>
            </a:r>
            <a:endParaRPr lang="fa-I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a-IR" sz="1200" kern="1200" dirty="0">
              <a:solidFill>
                <a:schemeClr val="tx1"/>
              </a:solidFill>
              <a:effectLst/>
              <a:latin typeface="+mn-lt"/>
              <a:ea typeface="+mn-ea"/>
              <a:cs typeface="+mn-cs"/>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fa-IR" sz="1200" kern="1200" dirty="0">
                <a:solidFill>
                  <a:schemeClr val="tx1"/>
                </a:solidFill>
                <a:effectLst/>
                <a:latin typeface="+mn-lt"/>
                <a:ea typeface="+mn-ea"/>
                <a:cs typeface="+mn-cs"/>
              </a:rPr>
              <a:t>در </a:t>
            </a:r>
            <a:r>
              <a:rPr lang="en-US" sz="1200" kern="1200" dirty="0">
                <a:solidFill>
                  <a:schemeClr val="tx1"/>
                </a:solidFill>
                <a:effectLst/>
                <a:latin typeface="+mn-lt"/>
                <a:ea typeface="+mn-ea"/>
                <a:cs typeface="+mn-cs"/>
              </a:rPr>
              <a:t>multi tenant data center</a:t>
            </a:r>
            <a:r>
              <a:rPr lang="fa-IR" sz="1200" kern="1200" dirty="0">
                <a:solidFill>
                  <a:schemeClr val="tx1"/>
                </a:solidFill>
                <a:effectLst/>
                <a:latin typeface="+mn-lt"/>
                <a:ea typeface="+mn-ea"/>
                <a:cs typeface="+mn-cs"/>
              </a:rPr>
              <a:t> ها ، هر </a:t>
            </a:r>
            <a:r>
              <a:rPr lang="en-US" sz="1200" kern="1200" dirty="0">
                <a:solidFill>
                  <a:schemeClr val="tx1"/>
                </a:solidFill>
                <a:effectLst/>
                <a:latin typeface="+mn-lt"/>
                <a:ea typeface="+mn-ea"/>
                <a:cs typeface="+mn-cs"/>
              </a:rPr>
              <a:t>tenant</a:t>
            </a:r>
            <a:r>
              <a:rPr lang="fa-IR" sz="1200" kern="1200" dirty="0">
                <a:solidFill>
                  <a:schemeClr val="tx1"/>
                </a:solidFill>
                <a:effectLst/>
                <a:latin typeface="+mn-lt"/>
                <a:ea typeface="+mn-ea"/>
                <a:cs typeface="+mn-cs"/>
              </a:rPr>
              <a:t> یک درخواست سرویس به همراه یک </a:t>
            </a:r>
            <a:r>
              <a:rPr lang="en-US" sz="1200" kern="1200" dirty="0">
                <a:solidFill>
                  <a:schemeClr val="tx1"/>
                </a:solidFill>
                <a:effectLst/>
                <a:latin typeface="+mn-lt"/>
                <a:ea typeface="+mn-ea"/>
                <a:cs typeface="+mn-cs"/>
              </a:rPr>
              <a:t>SLA</a:t>
            </a:r>
            <a:r>
              <a:rPr lang="fa-IR" sz="1200" kern="1200" dirty="0">
                <a:solidFill>
                  <a:schemeClr val="tx1"/>
                </a:solidFill>
                <a:effectLst/>
                <a:latin typeface="+mn-lt"/>
                <a:ea typeface="+mn-ea"/>
                <a:cs typeface="+mn-cs"/>
              </a:rPr>
              <a:t> می دهد. این درخواست برای راه اندازی احتیاج به تعدادی ماشین دارد. تعیین مکان مناسب برای </a:t>
            </a:r>
            <a:r>
              <a:rPr lang="fa-IR" sz="1200" kern="1200" dirty="0" err="1">
                <a:solidFill>
                  <a:schemeClr val="tx1"/>
                </a:solidFill>
                <a:effectLst/>
                <a:latin typeface="+mn-lt"/>
                <a:ea typeface="+mn-ea"/>
                <a:cs typeface="+mn-cs"/>
              </a:rPr>
              <a:t>استفرار</a:t>
            </a:r>
            <a:r>
              <a:rPr lang="fa-IR" sz="1200" kern="1200" dirty="0">
                <a:solidFill>
                  <a:schemeClr val="tx1"/>
                </a:solidFill>
                <a:effectLst/>
                <a:latin typeface="+mn-lt"/>
                <a:ea typeface="+mn-ea"/>
                <a:cs typeface="+mn-cs"/>
              </a:rPr>
              <a:t> ماشین ها و میزان فاصله ماشین ها از یکدیگر، تعیین کننده پارامتر های اصلی قید شده در این پایان نامه است. </a:t>
            </a:r>
            <a:endParaRPr lang="en-US" dirty="0">
              <a:effectLst/>
            </a:endParaRPr>
          </a:p>
          <a:p>
            <a:endParaRPr lang="en-US" dirty="0"/>
          </a:p>
          <a:p>
            <a:r>
              <a:rPr lang="en-US" dirty="0"/>
              <a:t>Service chaining tradeoffs:</a:t>
            </a:r>
          </a:p>
          <a:p>
            <a:r>
              <a:rPr lang="en-US" dirty="0"/>
              <a:t>1- </a:t>
            </a:r>
            <a:r>
              <a:rPr lang="en-US" sz="1200" b="0" i="0" u="none" strike="noStrike" kern="1200" dirty="0">
                <a:solidFill>
                  <a:schemeClr val="tx1"/>
                </a:solidFill>
                <a:effectLst/>
                <a:latin typeface="+mn-lt"/>
                <a:ea typeface="+mn-ea"/>
                <a:cs typeface="+mn-cs"/>
              </a:rPr>
              <a:t> increased stretch through the network   -&gt; more injected traffic into the data center network</a:t>
            </a:r>
          </a:p>
          <a:p>
            <a:r>
              <a:rPr lang="en-US" sz="1200" b="0" i="0" u="none" strike="noStrike" kern="1200" dirty="0">
                <a:solidFill>
                  <a:schemeClr val="tx1"/>
                </a:solidFill>
                <a:effectLst/>
                <a:latin typeface="+mn-lt"/>
                <a:ea typeface="+mn-ea"/>
                <a:cs typeface="+mn-cs"/>
              </a:rPr>
              <a:t>2-  additional latency and delay through the network -&gt; increase response time </a:t>
            </a:r>
          </a:p>
          <a:p>
            <a:r>
              <a:rPr lang="en-US" sz="1200" b="0" i="0" u="none" strike="noStrike" kern="1200" dirty="0">
                <a:solidFill>
                  <a:schemeClr val="tx1"/>
                </a:solidFill>
                <a:effectLst/>
                <a:latin typeface="+mn-lt"/>
                <a:ea typeface="+mn-ea"/>
                <a:cs typeface="+mn-cs"/>
              </a:rPr>
              <a:t>May cause SLA violations and increase in the amount of overall energy consumption</a:t>
            </a:r>
            <a:endParaRPr lang="fa-IR" sz="1200" b="0" i="0" u="none" strike="noStrike" kern="1200" dirty="0">
              <a:solidFill>
                <a:schemeClr val="tx1"/>
              </a:solidFill>
              <a:effectLst/>
              <a:latin typeface="+mn-lt"/>
              <a:ea typeface="+mn-ea"/>
              <a:cs typeface="+mn-cs"/>
            </a:endParaRPr>
          </a:p>
          <a:p>
            <a:endParaRPr lang="fa-IR"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These VMs communicate with each other to execute distributed processing. The performance of such distributed processing depends on the amount of traffic communicated by the VMs because the increase in traffic volume causes network congestion, which leads to packet losses and high transmission delay. </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should consider the capacities of physical servers. VMs are assigned to and removed from physical servers according to resource requirements of tenants, which are stochastically generated with time and use the resources of the physical servers in a certain period of time. In such dynamic situations, it is often the case that VMs for other tenants already exist when new VMs for a tenant are assigned to physical servers. In this case, the residual capacities of physical servers, i.e., the numbers of VMs that can be assigned to the physical servers, are probably uneven. </a:t>
            </a:r>
            <a:endParaRPr lang="en-US" dirty="0"/>
          </a:p>
          <a:p>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B1496AD-A592-0940-9BED-08C2A1E86F87}" type="slidenum">
              <a:rPr lang="en-US" smtClean="0"/>
              <a:t>3</a:t>
            </a:fld>
            <a:endParaRPr lang="en-US"/>
          </a:p>
        </p:txBody>
      </p:sp>
      <p:sp>
        <p:nvSpPr>
          <p:cNvPr id="5" name="Footer Placeholder 4"/>
          <p:cNvSpPr>
            <a:spLocks noGrp="1"/>
          </p:cNvSpPr>
          <p:nvPr>
            <p:ph type="ftr" sz="quarter" idx="11"/>
          </p:nvPr>
        </p:nvSpPr>
        <p:spPr/>
        <p:txBody>
          <a:bodyPr/>
          <a:lstStyle/>
          <a:p>
            <a:r>
              <a:rPr lang="en-US"/>
              <a:t>Benyamin Eslami</a:t>
            </a:r>
          </a:p>
        </p:txBody>
      </p:sp>
    </p:spTree>
    <p:extLst>
      <p:ext uri="{BB962C8B-B14F-4D97-AF65-F5344CB8AC3E}">
        <p14:creationId xmlns:p14="http://schemas.microsoft.com/office/powerpoint/2010/main" val="2354926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1496AD-A592-0940-9BED-08C2A1E86F87}" type="slidenum">
              <a:rPr lang="en-US" smtClean="0"/>
              <a:t>4</a:t>
            </a:fld>
            <a:endParaRPr lang="en-US"/>
          </a:p>
        </p:txBody>
      </p:sp>
      <p:sp>
        <p:nvSpPr>
          <p:cNvPr id="5" name="Footer Placeholder 4"/>
          <p:cNvSpPr>
            <a:spLocks noGrp="1"/>
          </p:cNvSpPr>
          <p:nvPr>
            <p:ph type="ftr" sz="quarter" idx="11"/>
          </p:nvPr>
        </p:nvSpPr>
        <p:spPr/>
        <p:txBody>
          <a:bodyPr/>
          <a:lstStyle/>
          <a:p>
            <a:r>
              <a:rPr lang="en-US"/>
              <a:t>Benyamin Eslami</a:t>
            </a:r>
          </a:p>
        </p:txBody>
      </p:sp>
    </p:spTree>
    <p:extLst>
      <p:ext uri="{BB962C8B-B14F-4D97-AF65-F5344CB8AC3E}">
        <p14:creationId xmlns:p14="http://schemas.microsoft.com/office/powerpoint/2010/main" val="3579568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a:p>
            <a:endParaRPr lang="en-US" dirty="0"/>
          </a:p>
        </p:txBody>
      </p:sp>
      <p:sp>
        <p:nvSpPr>
          <p:cNvPr id="4" name="Slide Number Placeholder 3"/>
          <p:cNvSpPr>
            <a:spLocks noGrp="1"/>
          </p:cNvSpPr>
          <p:nvPr>
            <p:ph type="sldNum" sz="quarter" idx="10"/>
          </p:nvPr>
        </p:nvSpPr>
        <p:spPr/>
        <p:txBody>
          <a:bodyPr/>
          <a:lstStyle/>
          <a:p>
            <a:fld id="{1B1496AD-A592-0940-9BED-08C2A1E86F87}" type="slidenum">
              <a:rPr lang="en-US" smtClean="0"/>
              <a:t>5</a:t>
            </a:fld>
            <a:endParaRPr lang="en-US"/>
          </a:p>
        </p:txBody>
      </p:sp>
      <p:sp>
        <p:nvSpPr>
          <p:cNvPr id="5" name="Footer Placeholder 4"/>
          <p:cNvSpPr>
            <a:spLocks noGrp="1"/>
          </p:cNvSpPr>
          <p:nvPr>
            <p:ph type="ftr" sz="quarter" idx="11"/>
          </p:nvPr>
        </p:nvSpPr>
        <p:spPr/>
        <p:txBody>
          <a:bodyPr/>
          <a:lstStyle/>
          <a:p>
            <a:r>
              <a:rPr lang="en-US"/>
              <a:t>Benyamin Eslami</a:t>
            </a:r>
          </a:p>
        </p:txBody>
      </p:sp>
    </p:spTree>
    <p:extLst>
      <p:ext uri="{BB962C8B-B14F-4D97-AF65-F5344CB8AC3E}">
        <p14:creationId xmlns:p14="http://schemas.microsoft.com/office/powerpoint/2010/main" val="1735056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A) Since the time line is divided into T timesteps in the problem formulation. For each timestep, there are multiple arrival user requests. At the beginning, SOVWin puts all the requests of this timestep into a waiting list. Next, SOVWin sorts the requests in a decreasing order by their sum of required capacities and then picks the top-priority one.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rPr>
              <a:t>B) </a:t>
            </a:r>
            <a:r>
              <a:rPr lang="en-US" sz="1200" kern="1200" dirty="0">
                <a:solidFill>
                  <a:schemeClr val="tx1"/>
                </a:solidFill>
                <a:effectLst/>
                <a:latin typeface="+mn-lt"/>
                <a:ea typeface="+mn-ea"/>
                <a:cs typeface="+mn-cs"/>
              </a:rPr>
              <a:t>The second key step of SOVWin is to compute the maximum value (</a:t>
            </a:r>
            <a:r>
              <a:rPr lang="en-US" sz="1200" b="0" kern="1200" dirty="0">
                <a:solidFill>
                  <a:schemeClr val="tx1"/>
                </a:solidFill>
                <a:effectLst/>
                <a:latin typeface="+mn-lt"/>
                <a:ea typeface="+mn-ea"/>
                <a:cs typeface="+mn-cs"/>
              </a:rPr>
              <a:t>max</a:t>
            </a:r>
            <a:r>
              <a:rPr lang="en-US" sz="1200" kern="1200" dirty="0">
                <a:solidFill>
                  <a:schemeClr val="tx1"/>
                </a:solidFill>
                <a:effectLst/>
                <a:latin typeface="+mn-lt"/>
                <a:ea typeface="+mn-ea"/>
                <a:cs typeface="+mn-cs"/>
              </a:rPr>
              <a:t>) for variable window-width for exploration. Before a legitimate service deployment can be derived in a window of a fixed width, its width needs to be known first. </a:t>
            </a:r>
            <a:endParaRPr lang="en-US" sz="14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 </a:t>
            </a:r>
            <a:r>
              <a:rPr lang="en-US" sz="1200" kern="1200" dirty="0">
                <a:solidFill>
                  <a:schemeClr val="tx1"/>
                </a:solidFill>
                <a:effectLst/>
                <a:latin typeface="+mn-lt"/>
                <a:ea typeface="+mn-ea"/>
                <a:cs typeface="+mn-cs"/>
              </a:rPr>
              <a:t>After the maximum value (</a:t>
            </a:r>
            <a:r>
              <a:rPr lang="en-US" sz="1200" b="0" kern="1200" dirty="0">
                <a:solidFill>
                  <a:schemeClr val="tx1"/>
                </a:solidFill>
                <a:effectLst/>
                <a:latin typeface="+mn-lt"/>
                <a:ea typeface="+mn-ea"/>
                <a:cs typeface="+mn-cs"/>
              </a:rPr>
              <a:t>max</a:t>
            </a:r>
            <a:r>
              <a:rPr lang="en-US" sz="1200" kern="1200" dirty="0">
                <a:solidFill>
                  <a:schemeClr val="tx1"/>
                </a:solidFill>
                <a:effectLst/>
                <a:latin typeface="+mn-lt"/>
                <a:ea typeface="+mn-ea"/>
                <a:cs typeface="+mn-cs"/>
              </a:rPr>
              <a:t>) for variable window-width is computed for a request, SOVWin explores all legitimate deployments within a window. After all solutions are obtained, we calculate the number of latency hops for each solution, and select the minimum one to allocate correspond VMs onto HM(s) </a:t>
            </a:r>
            <a:r>
              <a:rPr lang="en-US" sz="14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If no solution can be found from the above windowing process, a </a:t>
            </a:r>
            <a:r>
              <a:rPr lang="en-US" sz="1200" b="0" i="1" kern="1200" dirty="0">
                <a:solidFill>
                  <a:schemeClr val="tx1"/>
                </a:solidFill>
                <a:effectLst/>
                <a:latin typeface="+mn-lt"/>
                <a:ea typeface="+mn-ea"/>
                <a:cs typeface="+mn-cs"/>
              </a:rPr>
              <a:t>request violation </a:t>
            </a:r>
            <a:r>
              <a:rPr lang="en-US" sz="1200" kern="1200" dirty="0">
                <a:solidFill>
                  <a:schemeClr val="tx1"/>
                </a:solidFill>
                <a:effectLst/>
                <a:latin typeface="+mn-lt"/>
                <a:ea typeface="+mn-ea"/>
                <a:cs typeface="+mn-cs"/>
              </a:rPr>
              <a:t>occurs. </a:t>
            </a:r>
            <a:endParaRPr lang="en-US" sz="14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Measured parameters: User Acceptance Rate (UAR) and SLA violation rate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Measured parameters: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Network load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 </a:t>
            </a:r>
            <a:r>
              <a:rPr lang="en-US" sz="1200" kern="1200" dirty="0">
                <a:solidFill>
                  <a:schemeClr val="tx1"/>
                </a:solidFill>
                <a:effectLst/>
                <a:latin typeface="+mn-lt"/>
                <a:ea typeface="+mn-ea"/>
                <a:cs typeface="+mn-cs"/>
              </a:rPr>
              <a:t>RCA assigns the VM groups to server racks based on the network load. Note that RCA assigns not each VM to a physical server but each VM group to a server rack in order to reduce computational complexity. This procedure is done whenever a new resource requirement is submitted. We focus on assignment for new VMs and do not consider migration of VMs in this paper. </a:t>
            </a: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a-IR" sz="1400" dirty="0"/>
          </a:p>
          <a:p>
            <a:endParaRPr lang="en-US" sz="1400" dirty="0"/>
          </a:p>
        </p:txBody>
      </p:sp>
      <p:sp>
        <p:nvSpPr>
          <p:cNvPr id="4" name="Slide Number Placeholder 3"/>
          <p:cNvSpPr>
            <a:spLocks noGrp="1"/>
          </p:cNvSpPr>
          <p:nvPr>
            <p:ph type="sldNum" sz="quarter" idx="10"/>
          </p:nvPr>
        </p:nvSpPr>
        <p:spPr/>
        <p:txBody>
          <a:bodyPr/>
          <a:lstStyle/>
          <a:p>
            <a:fld id="{1B1496AD-A592-0940-9BED-08C2A1E86F87}" type="slidenum">
              <a:rPr lang="en-US" smtClean="0"/>
              <a:t>6</a:t>
            </a:fld>
            <a:endParaRPr lang="en-US"/>
          </a:p>
        </p:txBody>
      </p:sp>
      <p:sp>
        <p:nvSpPr>
          <p:cNvPr id="5" name="Footer Placeholder 4"/>
          <p:cNvSpPr>
            <a:spLocks noGrp="1"/>
          </p:cNvSpPr>
          <p:nvPr>
            <p:ph type="ftr" sz="quarter" idx="11"/>
          </p:nvPr>
        </p:nvSpPr>
        <p:spPr/>
        <p:txBody>
          <a:bodyPr/>
          <a:lstStyle/>
          <a:p>
            <a:r>
              <a:rPr lang="en-US"/>
              <a:t>Benyamin Eslami</a:t>
            </a:r>
          </a:p>
        </p:txBody>
      </p:sp>
    </p:spTree>
    <p:extLst>
      <p:ext uri="{BB962C8B-B14F-4D97-AF65-F5344CB8AC3E}">
        <p14:creationId xmlns:p14="http://schemas.microsoft.com/office/powerpoint/2010/main" val="2060195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1496AD-A592-0940-9BED-08C2A1E86F87}" type="slidenum">
              <a:rPr lang="en-US" smtClean="0"/>
              <a:t>7</a:t>
            </a:fld>
            <a:endParaRPr lang="en-US"/>
          </a:p>
        </p:txBody>
      </p:sp>
      <p:sp>
        <p:nvSpPr>
          <p:cNvPr id="5" name="Footer Placeholder 4"/>
          <p:cNvSpPr>
            <a:spLocks noGrp="1"/>
          </p:cNvSpPr>
          <p:nvPr>
            <p:ph type="ftr" sz="quarter" idx="11"/>
          </p:nvPr>
        </p:nvSpPr>
        <p:spPr/>
        <p:txBody>
          <a:bodyPr/>
          <a:lstStyle/>
          <a:p>
            <a:r>
              <a:rPr lang="en-US"/>
              <a:t>Benyamin Eslami</a:t>
            </a:r>
          </a:p>
        </p:txBody>
      </p:sp>
    </p:spTree>
    <p:extLst>
      <p:ext uri="{BB962C8B-B14F-4D97-AF65-F5344CB8AC3E}">
        <p14:creationId xmlns:p14="http://schemas.microsoft.com/office/powerpoint/2010/main" val="436083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1496AD-A592-0940-9BED-08C2A1E86F87}" type="slidenum">
              <a:rPr lang="en-US" smtClean="0"/>
              <a:t>8</a:t>
            </a:fld>
            <a:endParaRPr lang="en-US"/>
          </a:p>
        </p:txBody>
      </p:sp>
      <p:sp>
        <p:nvSpPr>
          <p:cNvPr id="5" name="Footer Placeholder 4"/>
          <p:cNvSpPr>
            <a:spLocks noGrp="1"/>
          </p:cNvSpPr>
          <p:nvPr>
            <p:ph type="ftr" sz="quarter" idx="11"/>
          </p:nvPr>
        </p:nvSpPr>
        <p:spPr/>
        <p:txBody>
          <a:bodyPr/>
          <a:lstStyle/>
          <a:p>
            <a:r>
              <a:rPr lang="en-US"/>
              <a:t>Benyamin Eslami</a:t>
            </a:r>
          </a:p>
        </p:txBody>
      </p:sp>
    </p:spTree>
    <p:extLst>
      <p:ext uri="{BB962C8B-B14F-4D97-AF65-F5344CB8AC3E}">
        <p14:creationId xmlns:p14="http://schemas.microsoft.com/office/powerpoint/2010/main" val="11977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sz="1600" dirty="0"/>
              <a:t>Cloudlet</a:t>
            </a:r>
            <a:r>
              <a:rPr lang="fa-IR" sz="1600" dirty="0"/>
              <a:t>: </a:t>
            </a:r>
            <a:r>
              <a:rPr lang="fa-IR" sz="1600" kern="1200" dirty="0">
                <a:solidFill>
                  <a:schemeClr val="tx1"/>
                </a:solidFill>
                <a:effectLst/>
                <a:latin typeface="+mn-lt"/>
                <a:ea typeface="+mn-ea"/>
                <a:cs typeface="+mn-cs"/>
              </a:rPr>
              <a:t>این کلاس، کار مدل کردن انواع وظایف که وارد سیستم می­شود را انجام می­دهد. هر برنامه در شبیه ساز </a:t>
            </a:r>
            <a:r>
              <a:rPr lang="en-US" sz="1600" kern="1200" dirty="0">
                <a:solidFill>
                  <a:schemeClr val="tx1"/>
                </a:solidFill>
                <a:effectLst/>
                <a:latin typeface="+mn-lt"/>
                <a:ea typeface="+mn-ea"/>
                <a:cs typeface="+mn-cs"/>
              </a:rPr>
              <a:t>Cloudsim</a:t>
            </a:r>
            <a:r>
              <a:rPr lang="fa-IR" sz="1600" kern="1200" dirty="0">
                <a:solidFill>
                  <a:schemeClr val="tx1"/>
                </a:solidFill>
                <a:effectLst/>
                <a:latin typeface="+mn-lt"/>
                <a:ea typeface="+mn-ea"/>
                <a:cs typeface="+mn-cs"/>
              </a:rPr>
              <a:t>، توسط مشخصاتی از قبیل حجم انتقال داده، حجم پردازش و ... قبل از اجراء مشخص می</a:t>
            </a:r>
            <a:r>
              <a:rPr lang="en-US" sz="1600" kern="1200" dirty="0">
                <a:solidFill>
                  <a:schemeClr val="tx1"/>
                </a:solidFill>
                <a:effectLst/>
                <a:latin typeface="+mn-lt"/>
                <a:ea typeface="+mn-ea"/>
                <a:cs typeface="+mn-cs"/>
              </a:rPr>
              <a:t>­</a:t>
            </a:r>
            <a:r>
              <a:rPr lang="fa-IR" sz="1600" kern="1200" dirty="0">
                <a:solidFill>
                  <a:schemeClr val="tx1"/>
                </a:solidFill>
                <a:effectLst/>
                <a:latin typeface="+mn-lt"/>
                <a:ea typeface="+mn-ea"/>
                <a:cs typeface="+mn-cs"/>
              </a:rPr>
              <a:t>شود. در واقع تکه ابرها همان کارها یا وظایفی هستند که قرار است در محیط ابری انجام شوند.</a:t>
            </a:r>
            <a:r>
              <a:rPr lang="en-US" sz="1600" dirty="0">
                <a:effectLst/>
              </a:rPr>
              <a:t> </a:t>
            </a:r>
            <a:endParaRPr lang="fa-IR" sz="1600" dirty="0">
              <a:effectLst/>
            </a:endParaRPr>
          </a:p>
          <a:p>
            <a:pPr algn="r" rtl="1"/>
            <a:r>
              <a:rPr lang="fa-IR" sz="1600" kern="1200" dirty="0">
                <a:solidFill>
                  <a:schemeClr val="tx1"/>
                </a:solidFill>
                <a:effectLst/>
                <a:latin typeface="+mn-lt"/>
                <a:ea typeface="+mn-ea"/>
                <a:cs typeface="+mn-cs"/>
              </a:rPr>
              <a:t>1-</a:t>
            </a:r>
            <a:r>
              <a:rPr lang="en-US" sz="1600" kern="1200" dirty="0" err="1">
                <a:solidFill>
                  <a:schemeClr val="tx1"/>
                </a:solidFill>
                <a:effectLst/>
                <a:latin typeface="+mn-lt"/>
                <a:ea typeface="+mn-ea"/>
                <a:cs typeface="+mn-cs"/>
              </a:rPr>
              <a:t>length_task</a:t>
            </a:r>
            <a:r>
              <a:rPr lang="fa-IR" sz="1600" kern="1200" dirty="0">
                <a:solidFill>
                  <a:schemeClr val="tx1"/>
                </a:solidFill>
                <a:effectLst/>
                <a:latin typeface="+mn-lt"/>
                <a:ea typeface="+mn-ea"/>
                <a:cs typeface="+mn-cs"/>
              </a:rPr>
              <a:t> : تعداد محاسباتی که یک تکه ابر برای اجرا لازم دارد.</a:t>
            </a:r>
            <a:endParaRPr lang="en-US" sz="1600" kern="1200" dirty="0">
              <a:solidFill>
                <a:schemeClr val="tx1"/>
              </a:solidFill>
              <a:effectLst/>
              <a:latin typeface="+mn-lt"/>
              <a:ea typeface="+mn-ea"/>
              <a:cs typeface="+mn-cs"/>
            </a:endParaRPr>
          </a:p>
          <a:p>
            <a:pPr algn="r" rtl="1"/>
            <a:r>
              <a:rPr lang="fa-IR" sz="1600" kern="1200" dirty="0">
                <a:solidFill>
                  <a:schemeClr val="tx1"/>
                </a:solidFill>
                <a:effectLst/>
                <a:latin typeface="+mn-lt"/>
                <a:ea typeface="+mn-ea"/>
                <a:cs typeface="+mn-cs"/>
              </a:rPr>
              <a:t>2-</a:t>
            </a:r>
            <a:r>
              <a:rPr lang="en-US" sz="1600" kern="1200" dirty="0" err="1">
                <a:solidFill>
                  <a:schemeClr val="tx1"/>
                </a:solidFill>
                <a:effectLst/>
                <a:latin typeface="+mn-lt"/>
                <a:ea typeface="+mn-ea"/>
                <a:cs typeface="+mn-cs"/>
              </a:rPr>
              <a:t>fileSize_task</a:t>
            </a:r>
            <a:r>
              <a:rPr lang="en-US" sz="1600" kern="1200" dirty="0">
                <a:solidFill>
                  <a:schemeClr val="tx1"/>
                </a:solidFill>
                <a:effectLst/>
                <a:latin typeface="+mn-lt"/>
                <a:ea typeface="+mn-ea"/>
                <a:cs typeface="+mn-cs"/>
              </a:rPr>
              <a:t> </a:t>
            </a:r>
            <a:r>
              <a:rPr lang="fa-IR" sz="1600" kern="1200" dirty="0">
                <a:solidFill>
                  <a:schemeClr val="tx1"/>
                </a:solidFill>
                <a:effectLst/>
                <a:latin typeface="+mn-lt"/>
                <a:ea typeface="+mn-ea"/>
                <a:cs typeface="+mn-cs"/>
              </a:rPr>
              <a:t> : سایز تکه ابر را مشخص می کند که همان داده ورودی ابر می باشد.</a:t>
            </a:r>
            <a:endParaRPr lang="en-US" sz="1600" kern="1200" dirty="0">
              <a:solidFill>
                <a:schemeClr val="tx1"/>
              </a:solidFill>
              <a:effectLst/>
              <a:latin typeface="+mn-lt"/>
              <a:ea typeface="+mn-ea"/>
              <a:cs typeface="+mn-cs"/>
            </a:endParaRPr>
          </a:p>
          <a:p>
            <a:pPr algn="r" rtl="1"/>
            <a:r>
              <a:rPr lang="fa-IR" sz="1600" kern="1200" dirty="0">
                <a:solidFill>
                  <a:schemeClr val="tx1"/>
                </a:solidFill>
                <a:effectLst/>
                <a:latin typeface="+mn-lt"/>
                <a:ea typeface="+mn-ea"/>
                <a:cs typeface="+mn-cs"/>
              </a:rPr>
              <a:t>3-</a:t>
            </a:r>
            <a:r>
              <a:rPr lang="en-US" sz="1600" kern="1200" dirty="0" err="1">
                <a:solidFill>
                  <a:schemeClr val="tx1"/>
                </a:solidFill>
                <a:effectLst/>
                <a:latin typeface="+mn-lt"/>
                <a:ea typeface="+mn-ea"/>
                <a:cs typeface="+mn-cs"/>
              </a:rPr>
              <a:t>outputSize_task</a:t>
            </a:r>
            <a:r>
              <a:rPr lang="fa-IR" sz="1600" kern="1200" dirty="0">
                <a:solidFill>
                  <a:schemeClr val="tx1"/>
                </a:solidFill>
                <a:effectLst/>
                <a:latin typeface="+mn-lt"/>
                <a:ea typeface="+mn-ea"/>
                <a:cs typeface="+mn-cs"/>
              </a:rPr>
              <a:t> : سایز خروجی تکه ابر را مشخص می­کند که در واقع تکه ابر در این سایز خروجی می دهد.</a:t>
            </a:r>
            <a:endParaRPr lang="en-US" sz="1600" kern="1200" dirty="0">
              <a:solidFill>
                <a:schemeClr val="tx1"/>
              </a:solidFill>
              <a:effectLst/>
              <a:latin typeface="+mn-lt"/>
              <a:ea typeface="+mn-ea"/>
              <a:cs typeface="+mn-cs"/>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fa-IR" sz="1600" kern="1200" dirty="0">
                <a:solidFill>
                  <a:schemeClr val="tx1"/>
                </a:solidFill>
                <a:effectLst/>
                <a:latin typeface="+mn-lt"/>
                <a:ea typeface="+mn-ea"/>
                <a:cs typeface="+mn-cs"/>
              </a:rPr>
              <a:t>تخصیص </a:t>
            </a:r>
            <a:r>
              <a:rPr lang="en-US" sz="1600" kern="1200" dirty="0">
                <a:solidFill>
                  <a:schemeClr val="tx1"/>
                </a:solidFill>
                <a:effectLst/>
                <a:latin typeface="+mn-lt"/>
                <a:ea typeface="+mn-ea"/>
                <a:cs typeface="+mn-cs"/>
              </a:rPr>
              <a:t>cloudelet </a:t>
            </a:r>
            <a:r>
              <a:rPr lang="fa-IR" sz="1600" kern="1200" dirty="0">
                <a:solidFill>
                  <a:schemeClr val="tx1"/>
                </a:solidFill>
                <a:effectLst/>
                <a:latin typeface="+mn-lt"/>
                <a:ea typeface="+mn-ea"/>
                <a:cs typeface="+mn-cs"/>
              </a:rPr>
              <a:t>ها به ماشین های مجازی از آیتم های مهمی می باشد که در مدیریت منابع از اهمیت برخوردار است. با توجه به خصوصیات متفاوتی که هر ابر و هر ماشین مجازی دارد باید بهترین ماشین برای هر ابر در نظر گرفته شود، که با این تخصیص درست می توان میزان مصرف انرژی و زمان پاسخ دهی را کاهش داد.</a:t>
            </a:r>
            <a:endParaRPr lang="en-US" sz="1600" kern="1200" dirty="0">
              <a:solidFill>
                <a:schemeClr val="tx1"/>
              </a:solidFill>
              <a:effectLst/>
              <a:latin typeface="+mn-lt"/>
              <a:ea typeface="+mn-ea"/>
              <a:cs typeface="+mn-cs"/>
            </a:endParaRPr>
          </a:p>
          <a:p>
            <a:pPr algn="r" rtl="1"/>
            <a:endParaRPr lang="fa-IR" sz="1600" dirty="0"/>
          </a:p>
          <a:p>
            <a:pPr algn="r" rtl="1"/>
            <a:endParaRPr lang="fa-IR" sz="1600" dirty="0"/>
          </a:p>
          <a:p>
            <a:pPr algn="r" rtl="1"/>
            <a:r>
              <a:rPr lang="en-US" sz="1600" dirty="0"/>
              <a:t>Broker</a:t>
            </a:r>
            <a:r>
              <a:rPr lang="fa-IR" sz="1600" dirty="0"/>
              <a:t>:  </a:t>
            </a:r>
            <a:r>
              <a:rPr lang="fa-IR" sz="1600" kern="1200" dirty="0">
                <a:solidFill>
                  <a:schemeClr val="tx1"/>
                </a:solidFill>
                <a:effectLst/>
                <a:latin typeface="+mn-lt"/>
                <a:ea typeface="+mn-ea"/>
                <a:cs typeface="+mn-cs"/>
              </a:rPr>
              <a:t>کارها (</a:t>
            </a:r>
            <a:r>
              <a:rPr lang="en-US" sz="1600" kern="1200" dirty="0">
                <a:solidFill>
                  <a:schemeClr val="tx1"/>
                </a:solidFill>
                <a:effectLst/>
                <a:latin typeface="+mn-lt"/>
                <a:ea typeface="+mn-ea"/>
                <a:cs typeface="+mn-cs"/>
              </a:rPr>
              <a:t>cloudlet</a:t>
            </a:r>
            <a:r>
              <a:rPr lang="fa-IR" sz="1600" kern="1200" dirty="0">
                <a:solidFill>
                  <a:schemeClr val="tx1"/>
                </a:solidFill>
                <a:effectLst/>
                <a:latin typeface="+mn-lt"/>
                <a:ea typeface="+mn-ea"/>
                <a:cs typeface="+mn-cs"/>
              </a:rPr>
              <a:t>) را برای اجرا به ماشین­های مجازی بدهد.</a:t>
            </a:r>
            <a:r>
              <a:rPr lang="en-US" sz="1600" dirty="0">
                <a:effectLst/>
              </a:rPr>
              <a:t> </a:t>
            </a:r>
            <a:endParaRPr lang="fa-IR" sz="1600" dirty="0">
              <a:effectLst/>
            </a:endParaRPr>
          </a:p>
          <a:p>
            <a:pPr algn="r" rtl="1"/>
            <a:endParaRPr lang="fa-IR" sz="1600" dirty="0">
              <a:effectLst/>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Datacenter</a:t>
            </a:r>
            <a:r>
              <a:rPr lang="fa-IR" sz="1600" kern="1200" dirty="0">
                <a:solidFill>
                  <a:schemeClr val="tx1"/>
                </a:solidFill>
                <a:effectLst/>
                <a:latin typeface="+mn-lt"/>
                <a:ea typeface="+mn-ea"/>
                <a:cs typeface="+mn-cs"/>
              </a:rPr>
              <a:t>: برای تعریف دستگاه­های فیزیکی که استفاده می شوند، به کار می­رود . در این بخش از مدل، مقدار حافظه و قدرت پردازش و تعداد </a:t>
            </a:r>
            <a:r>
              <a:rPr lang="en-US" sz="1600" kern="1200" dirty="0">
                <a:solidFill>
                  <a:schemeClr val="tx1"/>
                </a:solidFill>
                <a:effectLst/>
                <a:latin typeface="+mn-lt"/>
                <a:ea typeface="+mn-ea"/>
                <a:cs typeface="+mn-cs"/>
              </a:rPr>
              <a:t>CPU</a:t>
            </a:r>
            <a:r>
              <a:rPr lang="fa-IR" sz="1600" kern="1200" dirty="0">
                <a:solidFill>
                  <a:schemeClr val="tx1"/>
                </a:solidFill>
                <a:effectLst/>
                <a:latin typeface="+mn-lt"/>
                <a:ea typeface="+mn-ea"/>
                <a:cs typeface="+mn-cs"/>
              </a:rPr>
              <a:t> و... تعریف می­گردند. موجودیت </a:t>
            </a:r>
            <a:r>
              <a:rPr lang="en-US" sz="1600" kern="1200" dirty="0">
                <a:solidFill>
                  <a:schemeClr val="tx1"/>
                </a:solidFill>
                <a:effectLst/>
                <a:latin typeface="+mn-lt"/>
                <a:ea typeface="+mn-ea"/>
                <a:cs typeface="+mn-cs"/>
              </a:rPr>
              <a:t>Datacenter</a:t>
            </a:r>
            <a:r>
              <a:rPr lang="fa-IR" sz="1600" kern="1200" dirty="0">
                <a:solidFill>
                  <a:schemeClr val="tx1"/>
                </a:solidFill>
                <a:effectLst/>
                <a:latin typeface="+mn-lt"/>
                <a:ea typeface="+mn-ea"/>
                <a:cs typeface="+mn-cs"/>
              </a:rPr>
              <a:t> یک تعداد از موجودیت ­های میزبان را مدل می­کند.</a:t>
            </a:r>
            <a:endParaRPr lang="en-US" sz="1600" kern="1200" dirty="0">
              <a:solidFill>
                <a:schemeClr val="tx1"/>
              </a:solidFill>
              <a:effectLst/>
              <a:latin typeface="+mn-lt"/>
              <a:ea typeface="+mn-ea"/>
              <a:cs typeface="+mn-cs"/>
            </a:endParaRPr>
          </a:p>
          <a:p>
            <a:pPr algn="r" rtl="1"/>
            <a:r>
              <a:rPr lang="en-US" sz="1600" dirty="0"/>
              <a:t>Host</a:t>
            </a:r>
            <a:r>
              <a:rPr lang="fa-IR" sz="1600" dirty="0"/>
              <a:t>: </a:t>
            </a:r>
            <a:r>
              <a:rPr lang="fa-IR" sz="1600" kern="1200" dirty="0">
                <a:solidFill>
                  <a:schemeClr val="tx1"/>
                </a:solidFill>
                <a:effectLst/>
                <a:latin typeface="+mn-lt"/>
                <a:ea typeface="+mn-ea"/>
                <a:cs typeface="+mn-cs"/>
              </a:rPr>
              <a:t>در این کلاس منابع فیزیکی را مدل می­کنیم، پارامترهایی مانند مقدار حافظه جانبی و حافظه دائمی و یک لیست از </a:t>
            </a:r>
            <a:r>
              <a:rPr lang="fa-IR" sz="1600" kern="1200" dirty="0" err="1">
                <a:solidFill>
                  <a:schemeClr val="tx1"/>
                </a:solidFill>
                <a:effectLst/>
                <a:latin typeface="+mn-lt"/>
                <a:ea typeface="+mn-ea"/>
                <a:cs typeface="+mn-cs"/>
              </a:rPr>
              <a:t>پردازنده­ها</a:t>
            </a:r>
            <a:r>
              <a:rPr lang="fa-IR" sz="1600" kern="1200" dirty="0">
                <a:solidFill>
                  <a:schemeClr val="tx1"/>
                </a:solidFill>
                <a:effectLst/>
                <a:latin typeface="+mn-lt"/>
                <a:ea typeface="+mn-ea"/>
                <a:cs typeface="+mn-cs"/>
              </a:rPr>
              <a:t> و تعداد </a:t>
            </a:r>
            <a:r>
              <a:rPr lang="fa-IR" sz="1600" kern="1200" dirty="0" err="1">
                <a:solidFill>
                  <a:schemeClr val="tx1"/>
                </a:solidFill>
                <a:effectLst/>
                <a:latin typeface="+mn-lt"/>
                <a:ea typeface="+mn-ea"/>
                <a:cs typeface="+mn-cs"/>
              </a:rPr>
              <a:t>هسته­های</a:t>
            </a:r>
            <a:r>
              <a:rPr lang="fa-IR" sz="1600" kern="1200" dirty="0">
                <a:solidFill>
                  <a:schemeClr val="tx1"/>
                </a:solidFill>
                <a:effectLst/>
                <a:latin typeface="+mn-lt"/>
                <a:ea typeface="+mn-ea"/>
                <a:cs typeface="+mn-cs"/>
              </a:rPr>
              <a:t> آن­ها</a:t>
            </a:r>
            <a:r>
              <a:rPr lang="en-US" sz="1600" dirty="0">
                <a:effectLst/>
              </a:rPr>
              <a:t> </a:t>
            </a:r>
            <a:endParaRPr lang="en-US" sz="1600" dirty="0"/>
          </a:p>
        </p:txBody>
      </p:sp>
      <p:sp>
        <p:nvSpPr>
          <p:cNvPr id="4" name="Slide Number Placeholder 3"/>
          <p:cNvSpPr>
            <a:spLocks noGrp="1"/>
          </p:cNvSpPr>
          <p:nvPr>
            <p:ph type="sldNum" sz="quarter" idx="10"/>
          </p:nvPr>
        </p:nvSpPr>
        <p:spPr/>
        <p:txBody>
          <a:bodyPr/>
          <a:lstStyle/>
          <a:p>
            <a:fld id="{1B1496AD-A592-0940-9BED-08C2A1E86F87}" type="slidenum">
              <a:rPr lang="en-US" smtClean="0"/>
              <a:t>9</a:t>
            </a:fld>
            <a:endParaRPr lang="en-US"/>
          </a:p>
        </p:txBody>
      </p:sp>
      <p:sp>
        <p:nvSpPr>
          <p:cNvPr id="5" name="Footer Placeholder 4"/>
          <p:cNvSpPr>
            <a:spLocks noGrp="1"/>
          </p:cNvSpPr>
          <p:nvPr>
            <p:ph type="ftr" sz="quarter" idx="11"/>
          </p:nvPr>
        </p:nvSpPr>
        <p:spPr/>
        <p:txBody>
          <a:bodyPr/>
          <a:lstStyle/>
          <a:p>
            <a:r>
              <a:rPr lang="en-US"/>
              <a:t>Benyamin Eslami</a:t>
            </a:r>
          </a:p>
        </p:txBody>
      </p:sp>
    </p:spTree>
    <p:extLst>
      <p:ext uri="{BB962C8B-B14F-4D97-AF65-F5344CB8AC3E}">
        <p14:creationId xmlns:p14="http://schemas.microsoft.com/office/powerpoint/2010/main" val="2163967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A1AF4-A582-BD46-AB9F-CD9C5FEF44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2D4774-2DBB-8A4F-9F8B-9CCE5483AA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12A8B5-C6CF-C947-A195-0934B706A989}"/>
              </a:ext>
            </a:extLst>
          </p:cNvPr>
          <p:cNvSpPr>
            <a:spLocks noGrp="1"/>
          </p:cNvSpPr>
          <p:nvPr>
            <p:ph type="dt" sz="half" idx="10"/>
          </p:nvPr>
        </p:nvSpPr>
        <p:spPr/>
        <p:txBody>
          <a:bodyPr/>
          <a:lstStyle/>
          <a:p>
            <a:r>
              <a:rPr lang="en-US"/>
              <a:t>25/8/2019</a:t>
            </a:r>
          </a:p>
        </p:txBody>
      </p:sp>
      <p:sp>
        <p:nvSpPr>
          <p:cNvPr id="5" name="Footer Placeholder 4">
            <a:extLst>
              <a:ext uri="{FF2B5EF4-FFF2-40B4-BE49-F238E27FC236}">
                <a16:creationId xmlns:a16="http://schemas.microsoft.com/office/drawing/2014/main" id="{661D13E8-20B1-5A4A-8294-5CDC1E35BAAD}"/>
              </a:ext>
            </a:extLst>
          </p:cNvPr>
          <p:cNvSpPr>
            <a:spLocks noGrp="1"/>
          </p:cNvSpPr>
          <p:nvPr>
            <p:ph type="ftr" sz="quarter" idx="11"/>
          </p:nvPr>
        </p:nvSpPr>
        <p:spPr/>
        <p:txBody>
          <a:bodyPr/>
          <a:lstStyle/>
          <a:p>
            <a:r>
              <a:rPr lang="en-US"/>
              <a:t>University of Tehran</a:t>
            </a:r>
          </a:p>
        </p:txBody>
      </p:sp>
      <p:sp>
        <p:nvSpPr>
          <p:cNvPr id="6" name="Slide Number Placeholder 5">
            <a:extLst>
              <a:ext uri="{FF2B5EF4-FFF2-40B4-BE49-F238E27FC236}">
                <a16:creationId xmlns:a16="http://schemas.microsoft.com/office/drawing/2014/main" id="{23671939-97E6-DB4D-B8E4-C7D32FF40711}"/>
              </a:ext>
            </a:extLst>
          </p:cNvPr>
          <p:cNvSpPr>
            <a:spLocks noGrp="1"/>
          </p:cNvSpPr>
          <p:nvPr>
            <p:ph type="sldNum" sz="quarter" idx="12"/>
          </p:nvPr>
        </p:nvSpPr>
        <p:spPr/>
        <p:txBody>
          <a:bodyPr/>
          <a:lstStyle/>
          <a:p>
            <a:fld id="{E23BB795-5FCB-0E45-9B88-51E0B5DC9D6F}" type="slidenum">
              <a:rPr lang="en-US" smtClean="0"/>
              <a:t>‹#›</a:t>
            </a:fld>
            <a:endParaRPr lang="en-US"/>
          </a:p>
        </p:txBody>
      </p:sp>
    </p:spTree>
    <p:extLst>
      <p:ext uri="{BB962C8B-B14F-4D97-AF65-F5344CB8AC3E}">
        <p14:creationId xmlns:p14="http://schemas.microsoft.com/office/powerpoint/2010/main" val="2328856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DD920-CBAF-D24D-B4F9-EFBD1BF226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E5FCE2-40B7-FE4D-B9F9-CDBCF6746F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2A4D48-D029-4B48-BCFA-DA18BA3AD7FC}"/>
              </a:ext>
            </a:extLst>
          </p:cNvPr>
          <p:cNvSpPr>
            <a:spLocks noGrp="1"/>
          </p:cNvSpPr>
          <p:nvPr>
            <p:ph type="dt" sz="half" idx="10"/>
          </p:nvPr>
        </p:nvSpPr>
        <p:spPr/>
        <p:txBody>
          <a:bodyPr/>
          <a:lstStyle/>
          <a:p>
            <a:r>
              <a:rPr lang="en-US"/>
              <a:t>25/8/2019</a:t>
            </a:r>
          </a:p>
        </p:txBody>
      </p:sp>
      <p:sp>
        <p:nvSpPr>
          <p:cNvPr id="5" name="Footer Placeholder 4">
            <a:extLst>
              <a:ext uri="{FF2B5EF4-FFF2-40B4-BE49-F238E27FC236}">
                <a16:creationId xmlns:a16="http://schemas.microsoft.com/office/drawing/2014/main" id="{6A18892D-0F32-DE45-85D6-2DDAAEF54CB6}"/>
              </a:ext>
            </a:extLst>
          </p:cNvPr>
          <p:cNvSpPr>
            <a:spLocks noGrp="1"/>
          </p:cNvSpPr>
          <p:nvPr>
            <p:ph type="ftr" sz="quarter" idx="11"/>
          </p:nvPr>
        </p:nvSpPr>
        <p:spPr/>
        <p:txBody>
          <a:bodyPr/>
          <a:lstStyle/>
          <a:p>
            <a:r>
              <a:rPr lang="en-US"/>
              <a:t>University of Tehran</a:t>
            </a:r>
          </a:p>
        </p:txBody>
      </p:sp>
      <p:sp>
        <p:nvSpPr>
          <p:cNvPr id="6" name="Slide Number Placeholder 5">
            <a:extLst>
              <a:ext uri="{FF2B5EF4-FFF2-40B4-BE49-F238E27FC236}">
                <a16:creationId xmlns:a16="http://schemas.microsoft.com/office/drawing/2014/main" id="{DD131E52-FF39-164C-9940-CD8ED84EADB3}"/>
              </a:ext>
            </a:extLst>
          </p:cNvPr>
          <p:cNvSpPr>
            <a:spLocks noGrp="1"/>
          </p:cNvSpPr>
          <p:nvPr>
            <p:ph type="sldNum" sz="quarter" idx="12"/>
          </p:nvPr>
        </p:nvSpPr>
        <p:spPr/>
        <p:txBody>
          <a:bodyPr/>
          <a:lstStyle/>
          <a:p>
            <a:fld id="{E23BB795-5FCB-0E45-9B88-51E0B5DC9D6F}" type="slidenum">
              <a:rPr lang="en-US" smtClean="0"/>
              <a:t>‹#›</a:t>
            </a:fld>
            <a:endParaRPr lang="en-US"/>
          </a:p>
        </p:txBody>
      </p:sp>
    </p:spTree>
    <p:extLst>
      <p:ext uri="{BB962C8B-B14F-4D97-AF65-F5344CB8AC3E}">
        <p14:creationId xmlns:p14="http://schemas.microsoft.com/office/powerpoint/2010/main" val="2349659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8C3852-1B53-C24F-98CD-7A21334159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CFB229-5BB0-2340-9B4C-8DE9416A98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4B7726-1776-D64E-B287-B35247E91A6F}"/>
              </a:ext>
            </a:extLst>
          </p:cNvPr>
          <p:cNvSpPr>
            <a:spLocks noGrp="1"/>
          </p:cNvSpPr>
          <p:nvPr>
            <p:ph type="dt" sz="half" idx="10"/>
          </p:nvPr>
        </p:nvSpPr>
        <p:spPr/>
        <p:txBody>
          <a:bodyPr/>
          <a:lstStyle/>
          <a:p>
            <a:r>
              <a:rPr lang="en-US"/>
              <a:t>25/8/2019</a:t>
            </a:r>
          </a:p>
        </p:txBody>
      </p:sp>
      <p:sp>
        <p:nvSpPr>
          <p:cNvPr id="5" name="Footer Placeholder 4">
            <a:extLst>
              <a:ext uri="{FF2B5EF4-FFF2-40B4-BE49-F238E27FC236}">
                <a16:creationId xmlns:a16="http://schemas.microsoft.com/office/drawing/2014/main" id="{9AC71105-FFE0-7044-A207-38D5699F9E0B}"/>
              </a:ext>
            </a:extLst>
          </p:cNvPr>
          <p:cNvSpPr>
            <a:spLocks noGrp="1"/>
          </p:cNvSpPr>
          <p:nvPr>
            <p:ph type="ftr" sz="quarter" idx="11"/>
          </p:nvPr>
        </p:nvSpPr>
        <p:spPr/>
        <p:txBody>
          <a:bodyPr/>
          <a:lstStyle/>
          <a:p>
            <a:r>
              <a:rPr lang="en-US"/>
              <a:t>University of Tehran</a:t>
            </a:r>
          </a:p>
        </p:txBody>
      </p:sp>
      <p:sp>
        <p:nvSpPr>
          <p:cNvPr id="6" name="Slide Number Placeholder 5">
            <a:extLst>
              <a:ext uri="{FF2B5EF4-FFF2-40B4-BE49-F238E27FC236}">
                <a16:creationId xmlns:a16="http://schemas.microsoft.com/office/drawing/2014/main" id="{9150200B-BF51-C847-81BF-794434BA412A}"/>
              </a:ext>
            </a:extLst>
          </p:cNvPr>
          <p:cNvSpPr>
            <a:spLocks noGrp="1"/>
          </p:cNvSpPr>
          <p:nvPr>
            <p:ph type="sldNum" sz="quarter" idx="12"/>
          </p:nvPr>
        </p:nvSpPr>
        <p:spPr/>
        <p:txBody>
          <a:bodyPr/>
          <a:lstStyle/>
          <a:p>
            <a:fld id="{E23BB795-5FCB-0E45-9B88-51E0B5DC9D6F}" type="slidenum">
              <a:rPr lang="en-US" smtClean="0"/>
              <a:t>‹#›</a:t>
            </a:fld>
            <a:endParaRPr lang="en-US"/>
          </a:p>
        </p:txBody>
      </p:sp>
    </p:spTree>
    <p:extLst>
      <p:ext uri="{BB962C8B-B14F-4D97-AF65-F5344CB8AC3E}">
        <p14:creationId xmlns:p14="http://schemas.microsoft.com/office/powerpoint/2010/main" val="226292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5F1CA-9E15-AE47-9E08-C18F183FF6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97DFA3-7D07-6642-A26A-1C64593215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628D0-185B-0649-BBB5-2F860091629E}"/>
              </a:ext>
            </a:extLst>
          </p:cNvPr>
          <p:cNvSpPr>
            <a:spLocks noGrp="1"/>
          </p:cNvSpPr>
          <p:nvPr>
            <p:ph type="dt" sz="half" idx="10"/>
          </p:nvPr>
        </p:nvSpPr>
        <p:spPr/>
        <p:txBody>
          <a:bodyPr/>
          <a:lstStyle/>
          <a:p>
            <a:r>
              <a:rPr lang="en-US"/>
              <a:t>25/8/2019</a:t>
            </a:r>
          </a:p>
        </p:txBody>
      </p:sp>
      <p:sp>
        <p:nvSpPr>
          <p:cNvPr id="5" name="Footer Placeholder 4">
            <a:extLst>
              <a:ext uri="{FF2B5EF4-FFF2-40B4-BE49-F238E27FC236}">
                <a16:creationId xmlns:a16="http://schemas.microsoft.com/office/drawing/2014/main" id="{D8B884E4-6721-234A-9E2E-42B17A183F81}"/>
              </a:ext>
            </a:extLst>
          </p:cNvPr>
          <p:cNvSpPr>
            <a:spLocks noGrp="1"/>
          </p:cNvSpPr>
          <p:nvPr>
            <p:ph type="ftr" sz="quarter" idx="11"/>
          </p:nvPr>
        </p:nvSpPr>
        <p:spPr/>
        <p:txBody>
          <a:bodyPr/>
          <a:lstStyle/>
          <a:p>
            <a:r>
              <a:rPr lang="en-US"/>
              <a:t>University of Tehran</a:t>
            </a:r>
          </a:p>
        </p:txBody>
      </p:sp>
      <p:sp>
        <p:nvSpPr>
          <p:cNvPr id="6" name="Slide Number Placeholder 5">
            <a:extLst>
              <a:ext uri="{FF2B5EF4-FFF2-40B4-BE49-F238E27FC236}">
                <a16:creationId xmlns:a16="http://schemas.microsoft.com/office/drawing/2014/main" id="{E3917413-4B53-EC4B-8129-0E314D0E748F}"/>
              </a:ext>
            </a:extLst>
          </p:cNvPr>
          <p:cNvSpPr>
            <a:spLocks noGrp="1"/>
          </p:cNvSpPr>
          <p:nvPr>
            <p:ph type="sldNum" sz="quarter" idx="12"/>
          </p:nvPr>
        </p:nvSpPr>
        <p:spPr/>
        <p:txBody>
          <a:bodyPr/>
          <a:lstStyle/>
          <a:p>
            <a:fld id="{E23BB795-5FCB-0E45-9B88-51E0B5DC9D6F}" type="slidenum">
              <a:rPr lang="en-US" smtClean="0"/>
              <a:t>‹#›</a:t>
            </a:fld>
            <a:endParaRPr lang="en-US"/>
          </a:p>
        </p:txBody>
      </p:sp>
    </p:spTree>
    <p:extLst>
      <p:ext uri="{BB962C8B-B14F-4D97-AF65-F5344CB8AC3E}">
        <p14:creationId xmlns:p14="http://schemas.microsoft.com/office/powerpoint/2010/main" val="1261829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A2E8E-EA94-F043-80DB-95993BFB5A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73C73B-02E0-DF43-9BA8-2114752DD5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0D4B44-E9B8-934C-A785-652934D84D77}"/>
              </a:ext>
            </a:extLst>
          </p:cNvPr>
          <p:cNvSpPr>
            <a:spLocks noGrp="1"/>
          </p:cNvSpPr>
          <p:nvPr>
            <p:ph type="dt" sz="half" idx="10"/>
          </p:nvPr>
        </p:nvSpPr>
        <p:spPr/>
        <p:txBody>
          <a:bodyPr/>
          <a:lstStyle/>
          <a:p>
            <a:r>
              <a:rPr lang="en-US"/>
              <a:t>25/8/2019</a:t>
            </a:r>
          </a:p>
        </p:txBody>
      </p:sp>
      <p:sp>
        <p:nvSpPr>
          <p:cNvPr id="5" name="Footer Placeholder 4">
            <a:extLst>
              <a:ext uri="{FF2B5EF4-FFF2-40B4-BE49-F238E27FC236}">
                <a16:creationId xmlns:a16="http://schemas.microsoft.com/office/drawing/2014/main" id="{0FB6A011-AA61-3C47-A6F4-70263CCEEE9B}"/>
              </a:ext>
            </a:extLst>
          </p:cNvPr>
          <p:cNvSpPr>
            <a:spLocks noGrp="1"/>
          </p:cNvSpPr>
          <p:nvPr>
            <p:ph type="ftr" sz="quarter" idx="11"/>
          </p:nvPr>
        </p:nvSpPr>
        <p:spPr/>
        <p:txBody>
          <a:bodyPr/>
          <a:lstStyle/>
          <a:p>
            <a:r>
              <a:rPr lang="en-US"/>
              <a:t>University of Tehran</a:t>
            </a:r>
          </a:p>
        </p:txBody>
      </p:sp>
      <p:sp>
        <p:nvSpPr>
          <p:cNvPr id="6" name="Slide Number Placeholder 5">
            <a:extLst>
              <a:ext uri="{FF2B5EF4-FFF2-40B4-BE49-F238E27FC236}">
                <a16:creationId xmlns:a16="http://schemas.microsoft.com/office/drawing/2014/main" id="{FAE3455D-91EB-1246-B23F-16CA3B74B5A5}"/>
              </a:ext>
            </a:extLst>
          </p:cNvPr>
          <p:cNvSpPr>
            <a:spLocks noGrp="1"/>
          </p:cNvSpPr>
          <p:nvPr>
            <p:ph type="sldNum" sz="quarter" idx="12"/>
          </p:nvPr>
        </p:nvSpPr>
        <p:spPr/>
        <p:txBody>
          <a:bodyPr/>
          <a:lstStyle/>
          <a:p>
            <a:fld id="{E23BB795-5FCB-0E45-9B88-51E0B5DC9D6F}" type="slidenum">
              <a:rPr lang="en-US" smtClean="0"/>
              <a:t>‹#›</a:t>
            </a:fld>
            <a:endParaRPr lang="en-US"/>
          </a:p>
        </p:txBody>
      </p:sp>
    </p:spTree>
    <p:extLst>
      <p:ext uri="{BB962C8B-B14F-4D97-AF65-F5344CB8AC3E}">
        <p14:creationId xmlns:p14="http://schemas.microsoft.com/office/powerpoint/2010/main" val="909206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2CF5E-C133-D643-AD07-C6EA5548B6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B21205-A6FA-F94F-A695-1AF227D7E3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502242-01B1-F542-B564-BD59E258FB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7486E9-E93F-1E4D-BD2C-FDA0346F7011}"/>
              </a:ext>
            </a:extLst>
          </p:cNvPr>
          <p:cNvSpPr>
            <a:spLocks noGrp="1"/>
          </p:cNvSpPr>
          <p:nvPr>
            <p:ph type="dt" sz="half" idx="10"/>
          </p:nvPr>
        </p:nvSpPr>
        <p:spPr/>
        <p:txBody>
          <a:bodyPr/>
          <a:lstStyle/>
          <a:p>
            <a:r>
              <a:rPr lang="en-US"/>
              <a:t>25/8/2019</a:t>
            </a:r>
          </a:p>
        </p:txBody>
      </p:sp>
      <p:sp>
        <p:nvSpPr>
          <p:cNvPr id="6" name="Footer Placeholder 5">
            <a:extLst>
              <a:ext uri="{FF2B5EF4-FFF2-40B4-BE49-F238E27FC236}">
                <a16:creationId xmlns:a16="http://schemas.microsoft.com/office/drawing/2014/main" id="{5068A57A-E401-A04C-8C71-AAC8B1770397}"/>
              </a:ext>
            </a:extLst>
          </p:cNvPr>
          <p:cNvSpPr>
            <a:spLocks noGrp="1"/>
          </p:cNvSpPr>
          <p:nvPr>
            <p:ph type="ftr" sz="quarter" idx="11"/>
          </p:nvPr>
        </p:nvSpPr>
        <p:spPr/>
        <p:txBody>
          <a:bodyPr/>
          <a:lstStyle/>
          <a:p>
            <a:r>
              <a:rPr lang="en-US"/>
              <a:t>University of Tehran</a:t>
            </a:r>
          </a:p>
        </p:txBody>
      </p:sp>
      <p:sp>
        <p:nvSpPr>
          <p:cNvPr id="7" name="Slide Number Placeholder 6">
            <a:extLst>
              <a:ext uri="{FF2B5EF4-FFF2-40B4-BE49-F238E27FC236}">
                <a16:creationId xmlns:a16="http://schemas.microsoft.com/office/drawing/2014/main" id="{7E27ED19-C45F-5D41-97F3-62EE2A022209}"/>
              </a:ext>
            </a:extLst>
          </p:cNvPr>
          <p:cNvSpPr>
            <a:spLocks noGrp="1"/>
          </p:cNvSpPr>
          <p:nvPr>
            <p:ph type="sldNum" sz="quarter" idx="12"/>
          </p:nvPr>
        </p:nvSpPr>
        <p:spPr/>
        <p:txBody>
          <a:bodyPr/>
          <a:lstStyle/>
          <a:p>
            <a:fld id="{E23BB795-5FCB-0E45-9B88-51E0B5DC9D6F}" type="slidenum">
              <a:rPr lang="en-US" smtClean="0"/>
              <a:t>‹#›</a:t>
            </a:fld>
            <a:endParaRPr lang="en-US"/>
          </a:p>
        </p:txBody>
      </p:sp>
    </p:spTree>
    <p:extLst>
      <p:ext uri="{BB962C8B-B14F-4D97-AF65-F5344CB8AC3E}">
        <p14:creationId xmlns:p14="http://schemas.microsoft.com/office/powerpoint/2010/main" val="1365575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B2227-274F-CD4B-88DA-A77B39CAFF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57D7B1-63A5-DE41-9846-C9BC6E28E9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10A80A-4805-1A4D-9915-3BA7AAFC7F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04D371-CF5A-8C4C-B51C-EC492F3213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C18AA7-7BCF-8044-BDC1-41AFD4E013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FC28ED-D210-A445-876C-6550C9D48840}"/>
              </a:ext>
            </a:extLst>
          </p:cNvPr>
          <p:cNvSpPr>
            <a:spLocks noGrp="1"/>
          </p:cNvSpPr>
          <p:nvPr>
            <p:ph type="dt" sz="half" idx="10"/>
          </p:nvPr>
        </p:nvSpPr>
        <p:spPr/>
        <p:txBody>
          <a:bodyPr/>
          <a:lstStyle/>
          <a:p>
            <a:r>
              <a:rPr lang="en-US"/>
              <a:t>25/8/2019</a:t>
            </a:r>
          </a:p>
        </p:txBody>
      </p:sp>
      <p:sp>
        <p:nvSpPr>
          <p:cNvPr id="8" name="Footer Placeholder 7">
            <a:extLst>
              <a:ext uri="{FF2B5EF4-FFF2-40B4-BE49-F238E27FC236}">
                <a16:creationId xmlns:a16="http://schemas.microsoft.com/office/drawing/2014/main" id="{DF497ACA-586D-6145-AAF5-6485CC13483F}"/>
              </a:ext>
            </a:extLst>
          </p:cNvPr>
          <p:cNvSpPr>
            <a:spLocks noGrp="1"/>
          </p:cNvSpPr>
          <p:nvPr>
            <p:ph type="ftr" sz="quarter" idx="11"/>
          </p:nvPr>
        </p:nvSpPr>
        <p:spPr/>
        <p:txBody>
          <a:bodyPr/>
          <a:lstStyle/>
          <a:p>
            <a:r>
              <a:rPr lang="en-US"/>
              <a:t>University of Tehran</a:t>
            </a:r>
          </a:p>
        </p:txBody>
      </p:sp>
      <p:sp>
        <p:nvSpPr>
          <p:cNvPr id="9" name="Slide Number Placeholder 8">
            <a:extLst>
              <a:ext uri="{FF2B5EF4-FFF2-40B4-BE49-F238E27FC236}">
                <a16:creationId xmlns:a16="http://schemas.microsoft.com/office/drawing/2014/main" id="{7392E1D1-CD57-DF4B-8B86-3F56C60D5D97}"/>
              </a:ext>
            </a:extLst>
          </p:cNvPr>
          <p:cNvSpPr>
            <a:spLocks noGrp="1"/>
          </p:cNvSpPr>
          <p:nvPr>
            <p:ph type="sldNum" sz="quarter" idx="12"/>
          </p:nvPr>
        </p:nvSpPr>
        <p:spPr/>
        <p:txBody>
          <a:bodyPr/>
          <a:lstStyle/>
          <a:p>
            <a:fld id="{E23BB795-5FCB-0E45-9B88-51E0B5DC9D6F}" type="slidenum">
              <a:rPr lang="en-US" smtClean="0"/>
              <a:t>‹#›</a:t>
            </a:fld>
            <a:endParaRPr lang="en-US"/>
          </a:p>
        </p:txBody>
      </p:sp>
    </p:spTree>
    <p:extLst>
      <p:ext uri="{BB962C8B-B14F-4D97-AF65-F5344CB8AC3E}">
        <p14:creationId xmlns:p14="http://schemas.microsoft.com/office/powerpoint/2010/main" val="3059846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A99BB-AF9B-574D-ADFC-0FCD0C0FD4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CE2632-AA60-7643-A20B-63B7878E9DB2}"/>
              </a:ext>
            </a:extLst>
          </p:cNvPr>
          <p:cNvSpPr>
            <a:spLocks noGrp="1"/>
          </p:cNvSpPr>
          <p:nvPr>
            <p:ph type="dt" sz="half" idx="10"/>
          </p:nvPr>
        </p:nvSpPr>
        <p:spPr/>
        <p:txBody>
          <a:bodyPr/>
          <a:lstStyle/>
          <a:p>
            <a:r>
              <a:rPr lang="en-US"/>
              <a:t>25/8/2019</a:t>
            </a:r>
          </a:p>
        </p:txBody>
      </p:sp>
      <p:sp>
        <p:nvSpPr>
          <p:cNvPr id="4" name="Footer Placeholder 3">
            <a:extLst>
              <a:ext uri="{FF2B5EF4-FFF2-40B4-BE49-F238E27FC236}">
                <a16:creationId xmlns:a16="http://schemas.microsoft.com/office/drawing/2014/main" id="{37EF342F-09C1-A04D-84F8-8D84F25A5A55}"/>
              </a:ext>
            </a:extLst>
          </p:cNvPr>
          <p:cNvSpPr>
            <a:spLocks noGrp="1"/>
          </p:cNvSpPr>
          <p:nvPr>
            <p:ph type="ftr" sz="quarter" idx="11"/>
          </p:nvPr>
        </p:nvSpPr>
        <p:spPr/>
        <p:txBody>
          <a:bodyPr/>
          <a:lstStyle/>
          <a:p>
            <a:r>
              <a:rPr lang="en-US"/>
              <a:t>University of Tehran</a:t>
            </a:r>
          </a:p>
        </p:txBody>
      </p:sp>
      <p:sp>
        <p:nvSpPr>
          <p:cNvPr id="5" name="Slide Number Placeholder 4">
            <a:extLst>
              <a:ext uri="{FF2B5EF4-FFF2-40B4-BE49-F238E27FC236}">
                <a16:creationId xmlns:a16="http://schemas.microsoft.com/office/drawing/2014/main" id="{E30E32C2-DC65-1A4E-95AC-04C977A2DAF3}"/>
              </a:ext>
            </a:extLst>
          </p:cNvPr>
          <p:cNvSpPr>
            <a:spLocks noGrp="1"/>
          </p:cNvSpPr>
          <p:nvPr>
            <p:ph type="sldNum" sz="quarter" idx="12"/>
          </p:nvPr>
        </p:nvSpPr>
        <p:spPr/>
        <p:txBody>
          <a:bodyPr/>
          <a:lstStyle/>
          <a:p>
            <a:fld id="{E23BB795-5FCB-0E45-9B88-51E0B5DC9D6F}" type="slidenum">
              <a:rPr lang="en-US" smtClean="0"/>
              <a:t>‹#›</a:t>
            </a:fld>
            <a:endParaRPr lang="en-US"/>
          </a:p>
        </p:txBody>
      </p:sp>
    </p:spTree>
    <p:extLst>
      <p:ext uri="{BB962C8B-B14F-4D97-AF65-F5344CB8AC3E}">
        <p14:creationId xmlns:p14="http://schemas.microsoft.com/office/powerpoint/2010/main" val="1415658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9FCE42-11A2-D240-958D-29EAB2E2C8AF}"/>
              </a:ext>
            </a:extLst>
          </p:cNvPr>
          <p:cNvSpPr>
            <a:spLocks noGrp="1"/>
          </p:cNvSpPr>
          <p:nvPr>
            <p:ph type="dt" sz="half" idx="10"/>
          </p:nvPr>
        </p:nvSpPr>
        <p:spPr/>
        <p:txBody>
          <a:bodyPr/>
          <a:lstStyle/>
          <a:p>
            <a:r>
              <a:rPr lang="en-US"/>
              <a:t>25/8/2019</a:t>
            </a:r>
          </a:p>
        </p:txBody>
      </p:sp>
      <p:sp>
        <p:nvSpPr>
          <p:cNvPr id="3" name="Footer Placeholder 2">
            <a:extLst>
              <a:ext uri="{FF2B5EF4-FFF2-40B4-BE49-F238E27FC236}">
                <a16:creationId xmlns:a16="http://schemas.microsoft.com/office/drawing/2014/main" id="{1FCE7AA3-40B7-C146-A562-1B670388C795}"/>
              </a:ext>
            </a:extLst>
          </p:cNvPr>
          <p:cNvSpPr>
            <a:spLocks noGrp="1"/>
          </p:cNvSpPr>
          <p:nvPr>
            <p:ph type="ftr" sz="quarter" idx="11"/>
          </p:nvPr>
        </p:nvSpPr>
        <p:spPr/>
        <p:txBody>
          <a:bodyPr/>
          <a:lstStyle/>
          <a:p>
            <a:r>
              <a:rPr lang="en-US"/>
              <a:t>University of Tehran</a:t>
            </a:r>
          </a:p>
        </p:txBody>
      </p:sp>
      <p:sp>
        <p:nvSpPr>
          <p:cNvPr id="4" name="Slide Number Placeholder 3">
            <a:extLst>
              <a:ext uri="{FF2B5EF4-FFF2-40B4-BE49-F238E27FC236}">
                <a16:creationId xmlns:a16="http://schemas.microsoft.com/office/drawing/2014/main" id="{DE2536F8-D410-F647-86A1-56E1DB1A3989}"/>
              </a:ext>
            </a:extLst>
          </p:cNvPr>
          <p:cNvSpPr>
            <a:spLocks noGrp="1"/>
          </p:cNvSpPr>
          <p:nvPr>
            <p:ph type="sldNum" sz="quarter" idx="12"/>
          </p:nvPr>
        </p:nvSpPr>
        <p:spPr/>
        <p:txBody>
          <a:bodyPr/>
          <a:lstStyle/>
          <a:p>
            <a:fld id="{E23BB795-5FCB-0E45-9B88-51E0B5DC9D6F}" type="slidenum">
              <a:rPr lang="en-US" smtClean="0"/>
              <a:t>‹#›</a:t>
            </a:fld>
            <a:endParaRPr lang="en-US"/>
          </a:p>
        </p:txBody>
      </p:sp>
    </p:spTree>
    <p:extLst>
      <p:ext uri="{BB962C8B-B14F-4D97-AF65-F5344CB8AC3E}">
        <p14:creationId xmlns:p14="http://schemas.microsoft.com/office/powerpoint/2010/main" val="118222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BC78F-3FE7-0944-B83B-63BFD89832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2BD829-F505-1648-8E83-4E4625B6D3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02E8E8-A7FC-4D41-836F-107FCAACBD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F2460-D7AD-AE4C-9D7A-465C0AA4A082}"/>
              </a:ext>
            </a:extLst>
          </p:cNvPr>
          <p:cNvSpPr>
            <a:spLocks noGrp="1"/>
          </p:cNvSpPr>
          <p:nvPr>
            <p:ph type="dt" sz="half" idx="10"/>
          </p:nvPr>
        </p:nvSpPr>
        <p:spPr/>
        <p:txBody>
          <a:bodyPr/>
          <a:lstStyle/>
          <a:p>
            <a:r>
              <a:rPr lang="en-US"/>
              <a:t>25/8/2019</a:t>
            </a:r>
          </a:p>
        </p:txBody>
      </p:sp>
      <p:sp>
        <p:nvSpPr>
          <p:cNvPr id="6" name="Footer Placeholder 5">
            <a:extLst>
              <a:ext uri="{FF2B5EF4-FFF2-40B4-BE49-F238E27FC236}">
                <a16:creationId xmlns:a16="http://schemas.microsoft.com/office/drawing/2014/main" id="{0AE1BDA7-68E5-BD41-834F-EF64C09215EE}"/>
              </a:ext>
            </a:extLst>
          </p:cNvPr>
          <p:cNvSpPr>
            <a:spLocks noGrp="1"/>
          </p:cNvSpPr>
          <p:nvPr>
            <p:ph type="ftr" sz="quarter" idx="11"/>
          </p:nvPr>
        </p:nvSpPr>
        <p:spPr/>
        <p:txBody>
          <a:bodyPr/>
          <a:lstStyle/>
          <a:p>
            <a:r>
              <a:rPr lang="en-US"/>
              <a:t>University of Tehran</a:t>
            </a:r>
          </a:p>
        </p:txBody>
      </p:sp>
      <p:sp>
        <p:nvSpPr>
          <p:cNvPr id="7" name="Slide Number Placeholder 6">
            <a:extLst>
              <a:ext uri="{FF2B5EF4-FFF2-40B4-BE49-F238E27FC236}">
                <a16:creationId xmlns:a16="http://schemas.microsoft.com/office/drawing/2014/main" id="{C72D30E7-2882-CB49-A4BC-F727694FCD10}"/>
              </a:ext>
            </a:extLst>
          </p:cNvPr>
          <p:cNvSpPr>
            <a:spLocks noGrp="1"/>
          </p:cNvSpPr>
          <p:nvPr>
            <p:ph type="sldNum" sz="quarter" idx="12"/>
          </p:nvPr>
        </p:nvSpPr>
        <p:spPr/>
        <p:txBody>
          <a:bodyPr/>
          <a:lstStyle/>
          <a:p>
            <a:fld id="{E23BB795-5FCB-0E45-9B88-51E0B5DC9D6F}" type="slidenum">
              <a:rPr lang="en-US" smtClean="0"/>
              <a:t>‹#›</a:t>
            </a:fld>
            <a:endParaRPr lang="en-US"/>
          </a:p>
        </p:txBody>
      </p:sp>
    </p:spTree>
    <p:extLst>
      <p:ext uri="{BB962C8B-B14F-4D97-AF65-F5344CB8AC3E}">
        <p14:creationId xmlns:p14="http://schemas.microsoft.com/office/powerpoint/2010/main" val="988943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FF58E-2341-8845-98D2-6AD5AC0C11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B8D900-9185-1E43-8EC8-C1DEABEDFE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8C73D8-BB75-EB46-9155-CC8DAE0E40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B5DA62-02D4-5E49-8508-AC6676A54C88}"/>
              </a:ext>
            </a:extLst>
          </p:cNvPr>
          <p:cNvSpPr>
            <a:spLocks noGrp="1"/>
          </p:cNvSpPr>
          <p:nvPr>
            <p:ph type="dt" sz="half" idx="10"/>
          </p:nvPr>
        </p:nvSpPr>
        <p:spPr/>
        <p:txBody>
          <a:bodyPr/>
          <a:lstStyle/>
          <a:p>
            <a:r>
              <a:rPr lang="en-US"/>
              <a:t>25/8/2019</a:t>
            </a:r>
          </a:p>
        </p:txBody>
      </p:sp>
      <p:sp>
        <p:nvSpPr>
          <p:cNvPr id="6" name="Footer Placeholder 5">
            <a:extLst>
              <a:ext uri="{FF2B5EF4-FFF2-40B4-BE49-F238E27FC236}">
                <a16:creationId xmlns:a16="http://schemas.microsoft.com/office/drawing/2014/main" id="{570E5B31-B383-164A-BED4-3D2C5E166C77}"/>
              </a:ext>
            </a:extLst>
          </p:cNvPr>
          <p:cNvSpPr>
            <a:spLocks noGrp="1"/>
          </p:cNvSpPr>
          <p:nvPr>
            <p:ph type="ftr" sz="quarter" idx="11"/>
          </p:nvPr>
        </p:nvSpPr>
        <p:spPr/>
        <p:txBody>
          <a:bodyPr/>
          <a:lstStyle/>
          <a:p>
            <a:r>
              <a:rPr lang="en-US"/>
              <a:t>University of Tehran</a:t>
            </a:r>
          </a:p>
        </p:txBody>
      </p:sp>
      <p:sp>
        <p:nvSpPr>
          <p:cNvPr id="7" name="Slide Number Placeholder 6">
            <a:extLst>
              <a:ext uri="{FF2B5EF4-FFF2-40B4-BE49-F238E27FC236}">
                <a16:creationId xmlns:a16="http://schemas.microsoft.com/office/drawing/2014/main" id="{16B67187-2488-FA4D-8D9E-A4C5968D11B2}"/>
              </a:ext>
            </a:extLst>
          </p:cNvPr>
          <p:cNvSpPr>
            <a:spLocks noGrp="1"/>
          </p:cNvSpPr>
          <p:nvPr>
            <p:ph type="sldNum" sz="quarter" idx="12"/>
          </p:nvPr>
        </p:nvSpPr>
        <p:spPr/>
        <p:txBody>
          <a:bodyPr/>
          <a:lstStyle/>
          <a:p>
            <a:fld id="{E23BB795-5FCB-0E45-9B88-51E0B5DC9D6F}" type="slidenum">
              <a:rPr lang="en-US" smtClean="0"/>
              <a:t>‹#›</a:t>
            </a:fld>
            <a:endParaRPr lang="en-US"/>
          </a:p>
        </p:txBody>
      </p:sp>
    </p:spTree>
    <p:extLst>
      <p:ext uri="{BB962C8B-B14F-4D97-AF65-F5344CB8AC3E}">
        <p14:creationId xmlns:p14="http://schemas.microsoft.com/office/powerpoint/2010/main" val="4037803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DA5B6D-C6BB-564F-A6F2-CFB2FA10EA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B9F1BC-F0E1-C749-9D15-A3F260A14D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5023F3-BFA3-E34B-ADC1-CE4F401BFC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25/8/2019</a:t>
            </a:r>
          </a:p>
        </p:txBody>
      </p:sp>
      <p:sp>
        <p:nvSpPr>
          <p:cNvPr id="5" name="Footer Placeholder 4">
            <a:extLst>
              <a:ext uri="{FF2B5EF4-FFF2-40B4-BE49-F238E27FC236}">
                <a16:creationId xmlns:a16="http://schemas.microsoft.com/office/drawing/2014/main" id="{0EA839F3-E342-584E-9EFA-1C802D5EBF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University of Tehran</a:t>
            </a:r>
          </a:p>
        </p:txBody>
      </p:sp>
      <p:sp>
        <p:nvSpPr>
          <p:cNvPr id="6" name="Slide Number Placeholder 5">
            <a:extLst>
              <a:ext uri="{FF2B5EF4-FFF2-40B4-BE49-F238E27FC236}">
                <a16:creationId xmlns:a16="http://schemas.microsoft.com/office/drawing/2014/main" id="{01BF5EB6-6076-1146-93F9-A9A1F58DC1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BB795-5FCB-0E45-9B88-51E0B5DC9D6F}" type="slidenum">
              <a:rPr lang="en-US" smtClean="0"/>
              <a:t>‹#›</a:t>
            </a:fld>
            <a:endParaRPr lang="en-US"/>
          </a:p>
        </p:txBody>
      </p:sp>
    </p:spTree>
    <p:extLst>
      <p:ext uri="{BB962C8B-B14F-4D97-AF65-F5344CB8AC3E}">
        <p14:creationId xmlns:p14="http://schemas.microsoft.com/office/powerpoint/2010/main" val="228969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jpe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10.png"/><Relationship Id="rId4" Type="http://schemas.openxmlformats.org/officeDocument/2006/relationships/image" Target="../media/image2.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Improving datacenter traffic pattern using VM locality in service chain deployments</a:t>
            </a:r>
          </a:p>
        </p:txBody>
      </p:sp>
      <p:sp>
        <p:nvSpPr>
          <p:cNvPr id="3" name="Subtitle 2"/>
          <p:cNvSpPr>
            <a:spLocks noGrp="1"/>
          </p:cNvSpPr>
          <p:nvPr>
            <p:ph type="subTitle" idx="1"/>
          </p:nvPr>
        </p:nvSpPr>
        <p:spPr>
          <a:xfrm>
            <a:off x="1524000" y="4002088"/>
            <a:ext cx="9144000" cy="1655762"/>
          </a:xfrm>
        </p:spPr>
        <p:txBody>
          <a:bodyPr/>
          <a:lstStyle/>
          <a:p>
            <a:r>
              <a:rPr lang="en-US" dirty="0"/>
              <a:t>By: Benyamin Eslami</a:t>
            </a:r>
          </a:p>
          <a:p>
            <a:r>
              <a:rPr lang="en-US" dirty="0"/>
              <a:t>Advisor: Prof. Nasser Yazdani</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0342" y="1"/>
            <a:ext cx="1051657" cy="807522"/>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378" y="10296"/>
            <a:ext cx="856607" cy="856607"/>
          </a:xfrm>
          <a:prstGeom prst="rect">
            <a:avLst/>
          </a:prstGeom>
        </p:spPr>
      </p:pic>
      <p:sp>
        <p:nvSpPr>
          <p:cNvPr id="7" name="Date Placeholder 6"/>
          <p:cNvSpPr>
            <a:spLocks noGrp="1"/>
          </p:cNvSpPr>
          <p:nvPr>
            <p:ph type="dt" sz="half" idx="10"/>
          </p:nvPr>
        </p:nvSpPr>
        <p:spPr/>
        <p:txBody>
          <a:bodyPr/>
          <a:lstStyle/>
          <a:p>
            <a:r>
              <a:rPr lang="en-US"/>
              <a:t>25/8/2019</a:t>
            </a:r>
            <a:endParaRPr lang="en-US" dirty="0"/>
          </a:p>
        </p:txBody>
      </p:sp>
      <p:sp>
        <p:nvSpPr>
          <p:cNvPr id="8" name="Slide Number Placeholder 7"/>
          <p:cNvSpPr>
            <a:spLocks noGrp="1"/>
          </p:cNvSpPr>
          <p:nvPr>
            <p:ph type="sldNum" sz="quarter" idx="12"/>
          </p:nvPr>
        </p:nvSpPr>
        <p:spPr/>
        <p:txBody>
          <a:bodyPr/>
          <a:lstStyle/>
          <a:p>
            <a:fld id="{68D71741-8892-44F2-88B5-3780E52BFD98}" type="slidenum">
              <a:rPr lang="en-US" smtClean="0"/>
              <a:t>1</a:t>
            </a:fld>
            <a:endParaRPr lang="en-US" dirty="0"/>
          </a:p>
        </p:txBody>
      </p:sp>
      <p:sp>
        <p:nvSpPr>
          <p:cNvPr id="9" name="Footer Placeholder 8"/>
          <p:cNvSpPr>
            <a:spLocks noGrp="1"/>
          </p:cNvSpPr>
          <p:nvPr>
            <p:ph type="ftr" sz="quarter" idx="11"/>
          </p:nvPr>
        </p:nvSpPr>
        <p:spPr/>
        <p:txBody>
          <a:bodyPr/>
          <a:lstStyle/>
          <a:p>
            <a:r>
              <a:rPr lang="en-US"/>
              <a:t>University of Tehran</a:t>
            </a:r>
          </a:p>
        </p:txBody>
      </p:sp>
    </p:spTree>
    <p:extLst>
      <p:ext uri="{BB962C8B-B14F-4D97-AF65-F5344CB8AC3E}">
        <p14:creationId xmlns:p14="http://schemas.microsoft.com/office/powerpoint/2010/main" val="1159611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0342" y="1"/>
            <a:ext cx="1051657" cy="807522"/>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378" y="10296"/>
            <a:ext cx="856607" cy="856607"/>
          </a:xfrm>
          <a:prstGeom prst="rect">
            <a:avLst/>
          </a:prstGeom>
        </p:spPr>
      </p:pic>
      <p:sp>
        <p:nvSpPr>
          <p:cNvPr id="6" name="Title 5">
            <a:extLst>
              <a:ext uri="{FF2B5EF4-FFF2-40B4-BE49-F238E27FC236}">
                <a16:creationId xmlns:a16="http://schemas.microsoft.com/office/drawing/2014/main" id="{8707FEBF-DC20-6D4C-A02E-2022BFA1828F}"/>
              </a:ext>
            </a:extLst>
          </p:cNvPr>
          <p:cNvSpPr>
            <a:spLocks noGrp="1"/>
          </p:cNvSpPr>
          <p:nvPr>
            <p:ph type="title"/>
          </p:nvPr>
        </p:nvSpPr>
        <p:spPr/>
        <p:txBody>
          <a:bodyPr/>
          <a:lstStyle/>
          <a:p>
            <a:r>
              <a:rPr lang="en-US" dirty="0"/>
              <a:t>Agenda</a:t>
            </a:r>
          </a:p>
        </p:txBody>
      </p:sp>
      <p:sp>
        <p:nvSpPr>
          <p:cNvPr id="10" name="Content Placeholder 9">
            <a:extLst>
              <a:ext uri="{FF2B5EF4-FFF2-40B4-BE49-F238E27FC236}">
                <a16:creationId xmlns:a16="http://schemas.microsoft.com/office/drawing/2014/main" id="{0959F1EB-D0F6-5C4F-986A-4DA4655CCD56}"/>
              </a:ext>
            </a:extLst>
          </p:cNvPr>
          <p:cNvSpPr>
            <a:spLocks noGrp="1"/>
          </p:cNvSpPr>
          <p:nvPr>
            <p:ph idx="1"/>
          </p:nvPr>
        </p:nvSpPr>
        <p:spPr/>
        <p:txBody>
          <a:bodyPr/>
          <a:lstStyle/>
          <a:p>
            <a:r>
              <a:rPr lang="en-US" dirty="0"/>
              <a:t>Network Service chaining in datacenter</a:t>
            </a:r>
          </a:p>
          <a:p>
            <a:endParaRPr lang="en-US" dirty="0"/>
          </a:p>
          <a:p>
            <a:r>
              <a:rPr lang="en-US" dirty="0"/>
              <a:t>Proposed mechanism</a:t>
            </a:r>
          </a:p>
          <a:p>
            <a:endParaRPr lang="en-US" dirty="0"/>
          </a:p>
          <a:p>
            <a:r>
              <a:rPr lang="en-US" dirty="0"/>
              <a:t>Simulation and Evaluation</a:t>
            </a:r>
          </a:p>
          <a:p>
            <a:endParaRPr lang="en-US" dirty="0"/>
          </a:p>
          <a:p>
            <a:r>
              <a:rPr lang="en-US" dirty="0"/>
              <a:t>Future works</a:t>
            </a:r>
          </a:p>
        </p:txBody>
      </p:sp>
      <p:sp>
        <p:nvSpPr>
          <p:cNvPr id="7" name="Date Placeholder 6"/>
          <p:cNvSpPr>
            <a:spLocks noGrp="1"/>
          </p:cNvSpPr>
          <p:nvPr>
            <p:ph type="dt" sz="half" idx="10"/>
          </p:nvPr>
        </p:nvSpPr>
        <p:spPr/>
        <p:txBody>
          <a:bodyPr/>
          <a:lstStyle/>
          <a:p>
            <a:r>
              <a:rPr lang="en-US"/>
              <a:t>25/8/2019</a:t>
            </a:r>
          </a:p>
        </p:txBody>
      </p:sp>
      <p:sp>
        <p:nvSpPr>
          <p:cNvPr id="9" name="Footer Placeholder 8"/>
          <p:cNvSpPr>
            <a:spLocks noGrp="1"/>
          </p:cNvSpPr>
          <p:nvPr>
            <p:ph type="ftr" sz="quarter" idx="11"/>
          </p:nvPr>
        </p:nvSpPr>
        <p:spPr/>
        <p:txBody>
          <a:bodyPr/>
          <a:lstStyle/>
          <a:p>
            <a:r>
              <a:rPr lang="en-US"/>
              <a:t>University of Tehran</a:t>
            </a:r>
          </a:p>
        </p:txBody>
      </p:sp>
      <p:sp>
        <p:nvSpPr>
          <p:cNvPr id="8" name="Slide Number Placeholder 7"/>
          <p:cNvSpPr>
            <a:spLocks noGrp="1"/>
          </p:cNvSpPr>
          <p:nvPr>
            <p:ph type="sldNum" sz="quarter" idx="12"/>
          </p:nvPr>
        </p:nvSpPr>
        <p:spPr/>
        <p:txBody>
          <a:bodyPr/>
          <a:lstStyle/>
          <a:p>
            <a:fld id="{68D71741-8892-44F2-88B5-3780E52BFD98}" type="slidenum">
              <a:rPr lang="en-US" smtClean="0"/>
              <a:t>10</a:t>
            </a:fld>
            <a:endParaRPr lang="en-US" dirty="0"/>
          </a:p>
        </p:txBody>
      </p:sp>
    </p:spTree>
    <p:extLst>
      <p:ext uri="{BB962C8B-B14F-4D97-AF65-F5344CB8AC3E}">
        <p14:creationId xmlns:p14="http://schemas.microsoft.com/office/powerpoint/2010/main" val="3274258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0342" y="1"/>
            <a:ext cx="1051657" cy="807522"/>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378" y="10296"/>
            <a:ext cx="856607" cy="856607"/>
          </a:xfrm>
          <a:prstGeom prst="rect">
            <a:avLst/>
          </a:prstGeom>
        </p:spPr>
      </p:pic>
      <p:sp>
        <p:nvSpPr>
          <p:cNvPr id="6" name="Title 5">
            <a:extLst>
              <a:ext uri="{FF2B5EF4-FFF2-40B4-BE49-F238E27FC236}">
                <a16:creationId xmlns:a16="http://schemas.microsoft.com/office/drawing/2014/main" id="{8707FEBF-DC20-6D4C-A02E-2022BFA1828F}"/>
              </a:ext>
            </a:extLst>
          </p:cNvPr>
          <p:cNvSpPr>
            <a:spLocks noGrp="1"/>
          </p:cNvSpPr>
          <p:nvPr>
            <p:ph type="title"/>
          </p:nvPr>
        </p:nvSpPr>
        <p:spPr/>
        <p:txBody>
          <a:bodyPr/>
          <a:lstStyle/>
          <a:p>
            <a:r>
              <a:rPr lang="en-US" dirty="0"/>
              <a:t>Future works</a:t>
            </a:r>
          </a:p>
        </p:txBody>
      </p:sp>
      <p:sp>
        <p:nvSpPr>
          <p:cNvPr id="10" name="Content Placeholder 9">
            <a:extLst>
              <a:ext uri="{FF2B5EF4-FFF2-40B4-BE49-F238E27FC236}">
                <a16:creationId xmlns:a16="http://schemas.microsoft.com/office/drawing/2014/main" id="{0959F1EB-D0F6-5C4F-986A-4DA4655CCD56}"/>
              </a:ext>
            </a:extLst>
          </p:cNvPr>
          <p:cNvSpPr>
            <a:spLocks noGrp="1"/>
          </p:cNvSpPr>
          <p:nvPr>
            <p:ph idx="1"/>
          </p:nvPr>
        </p:nvSpPr>
        <p:spPr/>
        <p:txBody>
          <a:bodyPr>
            <a:normAutofit lnSpcReduction="10000"/>
          </a:bodyPr>
          <a:lstStyle/>
          <a:p>
            <a:r>
              <a:rPr lang="en-US" dirty="0"/>
              <a:t>Data Center simulation in CloudSim.</a:t>
            </a:r>
          </a:p>
          <a:p>
            <a:endParaRPr lang="en-US" dirty="0"/>
          </a:p>
          <a:p>
            <a:r>
              <a:rPr lang="en-US" dirty="0"/>
              <a:t>Measuring and comparing Response Time, SLA violation Rate and Overall Energy Consumption.</a:t>
            </a:r>
          </a:p>
          <a:p>
            <a:endParaRPr lang="en-US" dirty="0"/>
          </a:p>
          <a:p>
            <a:r>
              <a:rPr lang="en-US" dirty="0"/>
              <a:t>Use Statistics to find out correlations among RT, SLA and OEC.</a:t>
            </a:r>
          </a:p>
          <a:p>
            <a:endParaRPr lang="en-US" dirty="0"/>
          </a:p>
          <a:p>
            <a:r>
              <a:rPr lang="en-US" dirty="0"/>
              <a:t>Issues:</a:t>
            </a:r>
          </a:p>
          <a:p>
            <a:pPr lvl="1"/>
            <a:r>
              <a:rPr lang="en-US" dirty="0"/>
              <a:t>Datasets</a:t>
            </a:r>
          </a:p>
          <a:p>
            <a:pPr lvl="1"/>
            <a:r>
              <a:rPr lang="en-US" dirty="0"/>
              <a:t>Evaluation method</a:t>
            </a:r>
          </a:p>
        </p:txBody>
      </p:sp>
      <p:sp>
        <p:nvSpPr>
          <p:cNvPr id="7" name="Date Placeholder 6"/>
          <p:cNvSpPr>
            <a:spLocks noGrp="1"/>
          </p:cNvSpPr>
          <p:nvPr>
            <p:ph type="dt" sz="half" idx="10"/>
          </p:nvPr>
        </p:nvSpPr>
        <p:spPr/>
        <p:txBody>
          <a:bodyPr/>
          <a:lstStyle/>
          <a:p>
            <a:r>
              <a:rPr lang="en-US"/>
              <a:t>25/8/2019</a:t>
            </a:r>
          </a:p>
        </p:txBody>
      </p:sp>
      <p:sp>
        <p:nvSpPr>
          <p:cNvPr id="9" name="Footer Placeholder 8"/>
          <p:cNvSpPr>
            <a:spLocks noGrp="1"/>
          </p:cNvSpPr>
          <p:nvPr>
            <p:ph type="ftr" sz="quarter" idx="11"/>
          </p:nvPr>
        </p:nvSpPr>
        <p:spPr/>
        <p:txBody>
          <a:bodyPr/>
          <a:lstStyle/>
          <a:p>
            <a:r>
              <a:rPr lang="en-US"/>
              <a:t>University of Tehran</a:t>
            </a:r>
          </a:p>
        </p:txBody>
      </p:sp>
      <p:sp>
        <p:nvSpPr>
          <p:cNvPr id="8" name="Slide Number Placeholder 7"/>
          <p:cNvSpPr>
            <a:spLocks noGrp="1"/>
          </p:cNvSpPr>
          <p:nvPr>
            <p:ph type="sldNum" sz="quarter" idx="12"/>
          </p:nvPr>
        </p:nvSpPr>
        <p:spPr/>
        <p:txBody>
          <a:bodyPr/>
          <a:lstStyle/>
          <a:p>
            <a:fld id="{68D71741-8892-44F2-88B5-3780E52BFD98}" type="slidenum">
              <a:rPr lang="en-US" smtClean="0"/>
              <a:t>11</a:t>
            </a:fld>
            <a:endParaRPr lang="en-US" dirty="0"/>
          </a:p>
        </p:txBody>
      </p:sp>
    </p:spTree>
    <p:extLst>
      <p:ext uri="{BB962C8B-B14F-4D97-AF65-F5344CB8AC3E}">
        <p14:creationId xmlns:p14="http://schemas.microsoft.com/office/powerpoint/2010/main" val="33808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
                                            <p:txEl>
                                              <p:pRg st="2" end="2"/>
                                            </p:txEl>
                                          </p:spTgt>
                                        </p:tgtEl>
                                        <p:attrNameLst>
                                          <p:attrName>style.visibility</p:attrName>
                                        </p:attrNameLst>
                                      </p:cBhvr>
                                      <p:to>
                                        <p:strVal val="visible"/>
                                      </p:to>
                                    </p:set>
                                    <p:animEffect transition="in" filter="dissolve">
                                      <p:cBhvr>
                                        <p:cTn id="10" dur="500"/>
                                        <p:tgtEl>
                                          <p:spTgt spid="10">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animEffect transition="in" filter="dissolve">
                                      <p:cBhvr>
                                        <p:cTn id="13" dur="500"/>
                                        <p:tgtEl>
                                          <p:spTgt spid="10">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0">
                                            <p:txEl>
                                              <p:pRg st="6" end="6"/>
                                            </p:txEl>
                                          </p:spTgt>
                                        </p:tgtEl>
                                        <p:attrNameLst>
                                          <p:attrName>style.visibility</p:attrName>
                                        </p:attrNameLst>
                                      </p:cBhvr>
                                      <p:to>
                                        <p:strVal val="visible"/>
                                      </p:to>
                                    </p:set>
                                    <p:animEffect transition="in" filter="dissolve">
                                      <p:cBhvr>
                                        <p:cTn id="18" dur="500"/>
                                        <p:tgtEl>
                                          <p:spTgt spid="10">
                                            <p:txEl>
                                              <p:pRg st="6" end="6"/>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10">
                                            <p:txEl>
                                              <p:pRg st="7" end="7"/>
                                            </p:txEl>
                                          </p:spTgt>
                                        </p:tgtEl>
                                        <p:attrNameLst>
                                          <p:attrName>style.visibility</p:attrName>
                                        </p:attrNameLst>
                                      </p:cBhvr>
                                      <p:to>
                                        <p:strVal val="visible"/>
                                      </p:to>
                                    </p:set>
                                    <p:animEffect transition="in" filter="dissolve">
                                      <p:cBhvr>
                                        <p:cTn id="21" dur="500"/>
                                        <p:tgtEl>
                                          <p:spTgt spid="10">
                                            <p:txEl>
                                              <p:pRg st="7" end="7"/>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10">
                                            <p:txEl>
                                              <p:pRg st="8" end="8"/>
                                            </p:txEl>
                                          </p:spTgt>
                                        </p:tgtEl>
                                        <p:attrNameLst>
                                          <p:attrName>style.visibility</p:attrName>
                                        </p:attrNameLst>
                                      </p:cBhvr>
                                      <p:to>
                                        <p:strVal val="visible"/>
                                      </p:to>
                                    </p:set>
                                    <p:animEffect transition="in" filter="dissolve">
                                      <p:cBhvr>
                                        <p:cTn id="24"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0342" y="1"/>
            <a:ext cx="1051657" cy="807522"/>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378" y="10296"/>
            <a:ext cx="856607" cy="856607"/>
          </a:xfrm>
          <a:prstGeom prst="rect">
            <a:avLst/>
          </a:prstGeom>
        </p:spPr>
      </p:pic>
      <p:sp>
        <p:nvSpPr>
          <p:cNvPr id="6" name="Title 5">
            <a:extLst>
              <a:ext uri="{FF2B5EF4-FFF2-40B4-BE49-F238E27FC236}">
                <a16:creationId xmlns:a16="http://schemas.microsoft.com/office/drawing/2014/main" id="{8707FEBF-DC20-6D4C-A02E-2022BFA1828F}"/>
              </a:ext>
            </a:extLst>
          </p:cNvPr>
          <p:cNvSpPr>
            <a:spLocks noGrp="1"/>
          </p:cNvSpPr>
          <p:nvPr>
            <p:ph type="title"/>
          </p:nvPr>
        </p:nvSpPr>
        <p:spPr/>
        <p:txBody>
          <a:bodyPr/>
          <a:lstStyle/>
          <a:p>
            <a:r>
              <a:rPr lang="en-US" dirty="0"/>
              <a:t>Agenda</a:t>
            </a:r>
          </a:p>
        </p:txBody>
      </p:sp>
      <p:sp>
        <p:nvSpPr>
          <p:cNvPr id="10" name="Content Placeholder 9">
            <a:extLst>
              <a:ext uri="{FF2B5EF4-FFF2-40B4-BE49-F238E27FC236}">
                <a16:creationId xmlns:a16="http://schemas.microsoft.com/office/drawing/2014/main" id="{0959F1EB-D0F6-5C4F-986A-4DA4655CCD56}"/>
              </a:ext>
            </a:extLst>
          </p:cNvPr>
          <p:cNvSpPr>
            <a:spLocks noGrp="1"/>
          </p:cNvSpPr>
          <p:nvPr>
            <p:ph idx="1"/>
          </p:nvPr>
        </p:nvSpPr>
        <p:spPr/>
        <p:txBody>
          <a:bodyPr/>
          <a:lstStyle/>
          <a:p>
            <a:r>
              <a:rPr lang="en-US" dirty="0"/>
              <a:t>Network Service chaining in datacenter</a:t>
            </a:r>
          </a:p>
          <a:p>
            <a:endParaRPr lang="en-US" dirty="0"/>
          </a:p>
          <a:p>
            <a:r>
              <a:rPr lang="en-US" dirty="0"/>
              <a:t>Proposed mechanism</a:t>
            </a:r>
          </a:p>
          <a:p>
            <a:endParaRPr lang="en-US" dirty="0"/>
          </a:p>
          <a:p>
            <a:r>
              <a:rPr lang="en-US" dirty="0"/>
              <a:t>Simulation and Evaluation</a:t>
            </a:r>
          </a:p>
          <a:p>
            <a:endParaRPr lang="en-US" dirty="0"/>
          </a:p>
          <a:p>
            <a:r>
              <a:rPr lang="en-US" dirty="0"/>
              <a:t>Future works</a:t>
            </a:r>
          </a:p>
          <a:p>
            <a:pPr marL="0" indent="0">
              <a:buNone/>
            </a:pPr>
            <a:endParaRPr lang="en-US" dirty="0"/>
          </a:p>
        </p:txBody>
      </p:sp>
      <p:sp>
        <p:nvSpPr>
          <p:cNvPr id="7" name="Date Placeholder 6"/>
          <p:cNvSpPr>
            <a:spLocks noGrp="1"/>
          </p:cNvSpPr>
          <p:nvPr>
            <p:ph type="dt" sz="half" idx="10"/>
          </p:nvPr>
        </p:nvSpPr>
        <p:spPr/>
        <p:txBody>
          <a:bodyPr/>
          <a:lstStyle/>
          <a:p>
            <a:r>
              <a:rPr lang="en-US"/>
              <a:t>25/8/2019</a:t>
            </a:r>
          </a:p>
        </p:txBody>
      </p:sp>
      <p:sp>
        <p:nvSpPr>
          <p:cNvPr id="9" name="Footer Placeholder 8"/>
          <p:cNvSpPr>
            <a:spLocks noGrp="1"/>
          </p:cNvSpPr>
          <p:nvPr>
            <p:ph type="ftr" sz="quarter" idx="11"/>
          </p:nvPr>
        </p:nvSpPr>
        <p:spPr/>
        <p:txBody>
          <a:bodyPr/>
          <a:lstStyle/>
          <a:p>
            <a:r>
              <a:rPr lang="en-US"/>
              <a:t>University of Tehran</a:t>
            </a:r>
          </a:p>
        </p:txBody>
      </p:sp>
      <p:sp>
        <p:nvSpPr>
          <p:cNvPr id="8" name="Slide Number Placeholder 7"/>
          <p:cNvSpPr>
            <a:spLocks noGrp="1"/>
          </p:cNvSpPr>
          <p:nvPr>
            <p:ph type="sldNum" sz="quarter" idx="12"/>
          </p:nvPr>
        </p:nvSpPr>
        <p:spPr/>
        <p:txBody>
          <a:bodyPr/>
          <a:lstStyle/>
          <a:p>
            <a:fld id="{68D71741-8892-44F2-88B5-3780E52BFD98}" type="slidenum">
              <a:rPr lang="en-US" smtClean="0"/>
              <a:t>2</a:t>
            </a:fld>
            <a:endParaRPr lang="en-US" dirty="0"/>
          </a:p>
        </p:txBody>
      </p:sp>
    </p:spTree>
    <p:extLst>
      <p:ext uri="{BB962C8B-B14F-4D97-AF65-F5344CB8AC3E}">
        <p14:creationId xmlns:p14="http://schemas.microsoft.com/office/powerpoint/2010/main" val="281915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mph" presetSubtype="0" fill="hold" nodeType="clickEffect">
                                  <p:stCondLst>
                                    <p:cond delay="0"/>
                                  </p:stCondLst>
                                  <p:childTnLst>
                                    <p:animClr clrSpc="hsl" dir="cw">
                                      <p:cBhvr override="childStyle">
                                        <p:cTn id="6" dur="1000" fill="hold"/>
                                        <p:tgtEl>
                                          <p:spTgt spid="10">
                                            <p:txEl>
                                              <p:pRg st="2" end="2"/>
                                            </p:txEl>
                                          </p:spTgt>
                                        </p:tgtEl>
                                        <p:attrNameLst>
                                          <p:attrName>style.color</p:attrName>
                                        </p:attrNameLst>
                                      </p:cBhvr>
                                      <p:by>
                                        <p:hsl h="-7200000" s="0" l="0"/>
                                      </p:by>
                                    </p:animClr>
                                    <p:animClr clrSpc="hsl" dir="cw">
                                      <p:cBhvr>
                                        <p:cTn id="7" dur="1000" fill="hold"/>
                                        <p:tgtEl>
                                          <p:spTgt spid="10">
                                            <p:txEl>
                                              <p:pRg st="2" end="2"/>
                                            </p:txEl>
                                          </p:spTgt>
                                        </p:tgtEl>
                                        <p:attrNameLst>
                                          <p:attrName>fillcolor</p:attrName>
                                        </p:attrNameLst>
                                      </p:cBhvr>
                                      <p:by>
                                        <p:hsl h="-7200000" s="0" l="0"/>
                                      </p:by>
                                    </p:animClr>
                                    <p:animClr clrSpc="hsl" dir="cw">
                                      <p:cBhvr>
                                        <p:cTn id="8" dur="1000" fill="hold"/>
                                        <p:tgtEl>
                                          <p:spTgt spid="10">
                                            <p:txEl>
                                              <p:pRg st="2" end="2"/>
                                            </p:txEl>
                                          </p:spTgt>
                                        </p:tgtEl>
                                        <p:attrNameLst>
                                          <p:attrName>stroke.color</p:attrName>
                                        </p:attrNameLst>
                                      </p:cBhvr>
                                      <p:by>
                                        <p:hsl h="-7200000" s="0" l="0"/>
                                      </p:by>
                                    </p:animClr>
                                    <p:set>
                                      <p:cBhvr>
                                        <p:cTn id="9" dur="1000" fill="hold"/>
                                        <p:tgtEl>
                                          <p:spTgt spid="10">
                                            <p:txEl>
                                              <p:pRg st="2" end="2"/>
                                            </p:txEl>
                                          </p:spTgt>
                                        </p:tgtEl>
                                        <p:attrNameLst>
                                          <p:attrName>fill.type</p:attrName>
                                        </p:attrNameLst>
                                      </p:cBhvr>
                                      <p:to>
                                        <p:strVal val="solid"/>
                                      </p:to>
                                    </p:set>
                                  </p:childTnLst>
                                  <p:subTnLst>
                                    <p:animClr clrSpc="rgb" dir="cw">
                                      <p:cBhvr override="childStyle">
                                        <p:cTn dur="1" fill="hold" display="0" masterRel="nextClick" afterEffect="1"/>
                                        <p:tgtEl>
                                          <p:spTgt spid="10">
                                            <p:txEl>
                                              <p:pRg st="2" end="2"/>
                                            </p:txEl>
                                          </p:spTgt>
                                        </p:tgtEl>
                                        <p:attrNameLst>
                                          <p:attrName>ppt_c</p:attrName>
                                        </p:attrNameLst>
                                      </p:cBhvr>
                                      <p:to>
                                        <a:srgbClr val="C6C6C6"/>
                                      </p:to>
                                    </p:animClr>
                                  </p:subTnLst>
                                </p:cTn>
                              </p:par>
                              <p:par>
                                <p:cTn id="10" presetID="22" presetClass="emph" presetSubtype="0" fill="hold" nodeType="withEffect">
                                  <p:stCondLst>
                                    <p:cond delay="0"/>
                                  </p:stCondLst>
                                  <p:childTnLst>
                                    <p:animClr clrSpc="hsl" dir="cw">
                                      <p:cBhvr override="childStyle">
                                        <p:cTn id="11" dur="500" fill="hold"/>
                                        <p:tgtEl>
                                          <p:spTgt spid="10">
                                            <p:txEl>
                                              <p:pRg st="4" end="4"/>
                                            </p:txEl>
                                          </p:spTgt>
                                        </p:tgtEl>
                                        <p:attrNameLst>
                                          <p:attrName>style.color</p:attrName>
                                        </p:attrNameLst>
                                      </p:cBhvr>
                                      <p:by>
                                        <p:hsl h="-7200000" s="0" l="0"/>
                                      </p:by>
                                    </p:animClr>
                                    <p:animClr clrSpc="hsl" dir="cw">
                                      <p:cBhvr>
                                        <p:cTn id="12" dur="500" fill="hold"/>
                                        <p:tgtEl>
                                          <p:spTgt spid="10">
                                            <p:txEl>
                                              <p:pRg st="4" end="4"/>
                                            </p:txEl>
                                          </p:spTgt>
                                        </p:tgtEl>
                                        <p:attrNameLst>
                                          <p:attrName>fillcolor</p:attrName>
                                        </p:attrNameLst>
                                      </p:cBhvr>
                                      <p:by>
                                        <p:hsl h="-7200000" s="0" l="0"/>
                                      </p:by>
                                    </p:animClr>
                                    <p:animClr clrSpc="hsl" dir="cw">
                                      <p:cBhvr>
                                        <p:cTn id="13" dur="500" fill="hold"/>
                                        <p:tgtEl>
                                          <p:spTgt spid="10">
                                            <p:txEl>
                                              <p:pRg st="4" end="4"/>
                                            </p:txEl>
                                          </p:spTgt>
                                        </p:tgtEl>
                                        <p:attrNameLst>
                                          <p:attrName>stroke.color</p:attrName>
                                        </p:attrNameLst>
                                      </p:cBhvr>
                                      <p:by>
                                        <p:hsl h="-7200000" s="0" l="0"/>
                                      </p:by>
                                    </p:animClr>
                                    <p:set>
                                      <p:cBhvr>
                                        <p:cTn id="14" dur="500" fill="hold"/>
                                        <p:tgtEl>
                                          <p:spTgt spid="10">
                                            <p:txEl>
                                              <p:pRg st="4" end="4"/>
                                            </p:txEl>
                                          </p:spTgt>
                                        </p:tgtEl>
                                        <p:attrNameLst>
                                          <p:attrName>fill.type</p:attrName>
                                        </p:attrNameLst>
                                      </p:cBhvr>
                                      <p:to>
                                        <p:strVal val="solid"/>
                                      </p:to>
                                    </p:set>
                                  </p:childTnLst>
                                  <p:subTnLst>
                                    <p:animClr clrSpc="rgb" dir="cw">
                                      <p:cBhvr override="childStyle">
                                        <p:cTn dur="1" fill="hold" display="0" masterRel="nextClick" afterEffect="1"/>
                                        <p:tgtEl>
                                          <p:spTgt spid="10">
                                            <p:txEl>
                                              <p:pRg st="4" end="4"/>
                                            </p:txEl>
                                          </p:spTgt>
                                        </p:tgtEl>
                                        <p:attrNameLst>
                                          <p:attrName>ppt_c</p:attrName>
                                        </p:attrNameLst>
                                      </p:cBhvr>
                                      <p:to>
                                        <a:srgbClr val="C6C6C6"/>
                                      </p:to>
                                    </p:animClr>
                                  </p:subTnLst>
                                </p:cTn>
                              </p:par>
                              <p:par>
                                <p:cTn id="15" presetID="22" presetClass="emph" presetSubtype="0" fill="hold" nodeType="withEffect">
                                  <p:stCondLst>
                                    <p:cond delay="0"/>
                                  </p:stCondLst>
                                  <p:childTnLst>
                                    <p:animClr clrSpc="hsl" dir="cw">
                                      <p:cBhvr override="childStyle">
                                        <p:cTn id="16" dur="500" fill="hold"/>
                                        <p:tgtEl>
                                          <p:spTgt spid="10">
                                            <p:txEl>
                                              <p:pRg st="6" end="6"/>
                                            </p:txEl>
                                          </p:spTgt>
                                        </p:tgtEl>
                                        <p:attrNameLst>
                                          <p:attrName>style.color</p:attrName>
                                        </p:attrNameLst>
                                      </p:cBhvr>
                                      <p:by>
                                        <p:hsl h="-7200000" s="0" l="0"/>
                                      </p:by>
                                    </p:animClr>
                                    <p:animClr clrSpc="hsl" dir="cw">
                                      <p:cBhvr>
                                        <p:cTn id="17" dur="500" fill="hold"/>
                                        <p:tgtEl>
                                          <p:spTgt spid="10">
                                            <p:txEl>
                                              <p:pRg st="6" end="6"/>
                                            </p:txEl>
                                          </p:spTgt>
                                        </p:tgtEl>
                                        <p:attrNameLst>
                                          <p:attrName>fillcolor</p:attrName>
                                        </p:attrNameLst>
                                      </p:cBhvr>
                                      <p:by>
                                        <p:hsl h="-7200000" s="0" l="0"/>
                                      </p:by>
                                    </p:animClr>
                                    <p:animClr clrSpc="hsl" dir="cw">
                                      <p:cBhvr>
                                        <p:cTn id="18" dur="500" fill="hold"/>
                                        <p:tgtEl>
                                          <p:spTgt spid="10">
                                            <p:txEl>
                                              <p:pRg st="6" end="6"/>
                                            </p:txEl>
                                          </p:spTgt>
                                        </p:tgtEl>
                                        <p:attrNameLst>
                                          <p:attrName>stroke.color</p:attrName>
                                        </p:attrNameLst>
                                      </p:cBhvr>
                                      <p:by>
                                        <p:hsl h="-7200000" s="0" l="0"/>
                                      </p:by>
                                    </p:animClr>
                                    <p:set>
                                      <p:cBhvr>
                                        <p:cTn id="19" dur="500" fill="hold"/>
                                        <p:tgtEl>
                                          <p:spTgt spid="10">
                                            <p:txEl>
                                              <p:pRg st="6" end="6"/>
                                            </p:txEl>
                                          </p:spTgt>
                                        </p:tgtEl>
                                        <p:attrNameLst>
                                          <p:attrName>fill.type</p:attrName>
                                        </p:attrNameLst>
                                      </p:cBhvr>
                                      <p:to>
                                        <p:strVal val="solid"/>
                                      </p:to>
                                    </p:set>
                                  </p:childTnLst>
                                  <p:subTnLst>
                                    <p:animClr clrSpc="rgb" dir="cw">
                                      <p:cBhvr override="childStyle">
                                        <p:cTn dur="1" fill="hold" display="0" masterRel="nextClick" afterEffect="1"/>
                                        <p:tgtEl>
                                          <p:spTgt spid="10">
                                            <p:txEl>
                                              <p:pRg st="6" end="6"/>
                                            </p:txEl>
                                          </p:spTgt>
                                        </p:tgtEl>
                                        <p:attrNameLst>
                                          <p:attrName>ppt_c</p:attrName>
                                        </p:attrNameLst>
                                      </p:cBhvr>
                                      <p:to>
                                        <a:srgbClr val="C6C6C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0342" y="1"/>
            <a:ext cx="1051657" cy="807522"/>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378" y="10296"/>
            <a:ext cx="856607" cy="856607"/>
          </a:xfrm>
          <a:prstGeom prst="rect">
            <a:avLst/>
          </a:prstGeom>
        </p:spPr>
      </p:pic>
      <p:sp>
        <p:nvSpPr>
          <p:cNvPr id="6" name="Title 5">
            <a:extLst>
              <a:ext uri="{FF2B5EF4-FFF2-40B4-BE49-F238E27FC236}">
                <a16:creationId xmlns:a16="http://schemas.microsoft.com/office/drawing/2014/main" id="{8707FEBF-DC20-6D4C-A02E-2022BFA1828F}"/>
              </a:ext>
            </a:extLst>
          </p:cNvPr>
          <p:cNvSpPr>
            <a:spLocks noGrp="1"/>
          </p:cNvSpPr>
          <p:nvPr>
            <p:ph type="title"/>
          </p:nvPr>
        </p:nvSpPr>
        <p:spPr/>
        <p:txBody>
          <a:bodyPr/>
          <a:lstStyle/>
          <a:p>
            <a:r>
              <a:rPr lang="en-US" dirty="0"/>
              <a:t>Network Service chaining in datacenter</a:t>
            </a:r>
          </a:p>
        </p:txBody>
      </p:sp>
      <p:sp>
        <p:nvSpPr>
          <p:cNvPr id="10" name="Content Placeholder 9">
            <a:extLst>
              <a:ext uri="{FF2B5EF4-FFF2-40B4-BE49-F238E27FC236}">
                <a16:creationId xmlns:a16="http://schemas.microsoft.com/office/drawing/2014/main" id="{0959F1EB-D0F6-5C4F-986A-4DA4655CCD56}"/>
              </a:ext>
            </a:extLst>
          </p:cNvPr>
          <p:cNvSpPr>
            <a:spLocks noGrp="1"/>
          </p:cNvSpPr>
          <p:nvPr>
            <p:ph idx="1"/>
          </p:nvPr>
        </p:nvSpPr>
        <p:spPr/>
        <p:txBody>
          <a:bodyPr>
            <a:normAutofit lnSpcReduction="10000"/>
          </a:bodyPr>
          <a:lstStyle/>
          <a:p>
            <a:r>
              <a:rPr lang="en-US" dirty="0"/>
              <a:t>Service Chaining or Service Function Chaining  (SFC) is a capability which uses SDN capabilities to create a service chain of connected network services and connects them in a virtual chain.</a:t>
            </a:r>
          </a:p>
          <a:p>
            <a:pPr lvl="1"/>
            <a:r>
              <a:rPr lang="en-US" dirty="0"/>
              <a:t>Service Processing Function</a:t>
            </a:r>
          </a:p>
          <a:p>
            <a:pPr lvl="1"/>
            <a:r>
              <a:rPr lang="en-US" dirty="0"/>
              <a:t>Service Chain</a:t>
            </a:r>
          </a:p>
          <a:p>
            <a:pPr lvl="1"/>
            <a:r>
              <a:rPr lang="en-US" dirty="0"/>
              <a:t>Service Chaining</a:t>
            </a:r>
          </a:p>
          <a:p>
            <a:pPr lvl="1"/>
            <a:r>
              <a:rPr lang="en-US" dirty="0"/>
              <a:t>Service Path</a:t>
            </a:r>
          </a:p>
          <a:p>
            <a:pPr lvl="1"/>
            <a:r>
              <a:rPr lang="en-US" dirty="0"/>
              <a:t>Service Flow</a:t>
            </a:r>
          </a:p>
          <a:p>
            <a:r>
              <a:rPr lang="en-US" dirty="0"/>
              <a:t>Response Time</a:t>
            </a:r>
          </a:p>
          <a:p>
            <a:r>
              <a:rPr lang="en-US" dirty="0"/>
              <a:t>SLA violation ratio</a:t>
            </a:r>
          </a:p>
          <a:p>
            <a:r>
              <a:rPr lang="en-US" dirty="0"/>
              <a:t>Overall Energy consumption</a:t>
            </a:r>
          </a:p>
          <a:p>
            <a:endParaRPr lang="en-US" dirty="0"/>
          </a:p>
          <a:p>
            <a:endParaRPr lang="en-US" dirty="0"/>
          </a:p>
          <a:p>
            <a:endParaRPr lang="en-US" dirty="0"/>
          </a:p>
        </p:txBody>
      </p:sp>
      <p:sp>
        <p:nvSpPr>
          <p:cNvPr id="7" name="Date Placeholder 6"/>
          <p:cNvSpPr>
            <a:spLocks noGrp="1"/>
          </p:cNvSpPr>
          <p:nvPr>
            <p:ph type="dt" sz="half" idx="10"/>
          </p:nvPr>
        </p:nvSpPr>
        <p:spPr/>
        <p:txBody>
          <a:bodyPr/>
          <a:lstStyle/>
          <a:p>
            <a:r>
              <a:rPr lang="en-US"/>
              <a:t>25/8/2019</a:t>
            </a:r>
          </a:p>
        </p:txBody>
      </p:sp>
      <p:sp>
        <p:nvSpPr>
          <p:cNvPr id="9" name="Footer Placeholder 8"/>
          <p:cNvSpPr>
            <a:spLocks noGrp="1"/>
          </p:cNvSpPr>
          <p:nvPr>
            <p:ph type="ftr" sz="quarter" idx="11"/>
          </p:nvPr>
        </p:nvSpPr>
        <p:spPr/>
        <p:txBody>
          <a:bodyPr/>
          <a:lstStyle/>
          <a:p>
            <a:r>
              <a:rPr lang="en-US"/>
              <a:t>University of Tehran</a:t>
            </a:r>
          </a:p>
        </p:txBody>
      </p:sp>
      <p:sp>
        <p:nvSpPr>
          <p:cNvPr id="8" name="Slide Number Placeholder 7"/>
          <p:cNvSpPr>
            <a:spLocks noGrp="1"/>
          </p:cNvSpPr>
          <p:nvPr>
            <p:ph type="sldNum" sz="quarter" idx="12"/>
          </p:nvPr>
        </p:nvSpPr>
        <p:spPr/>
        <p:txBody>
          <a:bodyPr/>
          <a:lstStyle/>
          <a:p>
            <a:fld id="{68D71741-8892-44F2-88B5-3780E52BFD98}" type="slidenum">
              <a:rPr lang="en-US" smtClean="0"/>
              <a:t>3</a:t>
            </a:fld>
            <a:endParaRPr lang="en-US" dirty="0"/>
          </a:p>
        </p:txBody>
      </p:sp>
      <p:pic>
        <p:nvPicPr>
          <p:cNvPr id="3" name="Picture 2">
            <a:extLst>
              <a:ext uri="{FF2B5EF4-FFF2-40B4-BE49-F238E27FC236}">
                <a16:creationId xmlns:a16="http://schemas.microsoft.com/office/drawing/2014/main" id="{A9F94A62-BC81-3F4E-B3A4-1A7E726777EF}"/>
              </a:ext>
            </a:extLst>
          </p:cNvPr>
          <p:cNvPicPr>
            <a:picLocks noChangeAspect="1"/>
          </p:cNvPicPr>
          <p:nvPr/>
        </p:nvPicPr>
        <p:blipFill>
          <a:blip r:embed="rId5"/>
          <a:stretch>
            <a:fillRect/>
          </a:stretch>
        </p:blipFill>
        <p:spPr>
          <a:xfrm>
            <a:off x="5085347" y="2974080"/>
            <a:ext cx="7106652" cy="3202883"/>
          </a:xfrm>
          <a:prstGeom prst="rect">
            <a:avLst/>
          </a:prstGeom>
        </p:spPr>
      </p:pic>
      <p:pic>
        <p:nvPicPr>
          <p:cNvPr id="11" name="Picture 10">
            <a:extLst>
              <a:ext uri="{FF2B5EF4-FFF2-40B4-BE49-F238E27FC236}">
                <a16:creationId xmlns:a16="http://schemas.microsoft.com/office/drawing/2014/main" id="{79F62CAE-6D32-3C4E-A345-1420712ECFC1}"/>
              </a:ext>
            </a:extLst>
          </p:cNvPr>
          <p:cNvPicPr>
            <a:picLocks noChangeAspect="1"/>
          </p:cNvPicPr>
          <p:nvPr/>
        </p:nvPicPr>
        <p:blipFill>
          <a:blip r:embed="rId6"/>
          <a:stretch>
            <a:fillRect/>
          </a:stretch>
        </p:blipFill>
        <p:spPr>
          <a:xfrm>
            <a:off x="5085347" y="2853042"/>
            <a:ext cx="3822700" cy="2032000"/>
          </a:xfrm>
          <a:prstGeom prst="rect">
            <a:avLst/>
          </a:prstGeom>
        </p:spPr>
      </p:pic>
      <p:pic>
        <p:nvPicPr>
          <p:cNvPr id="13" name="Picture 12">
            <a:extLst>
              <a:ext uri="{FF2B5EF4-FFF2-40B4-BE49-F238E27FC236}">
                <a16:creationId xmlns:a16="http://schemas.microsoft.com/office/drawing/2014/main" id="{1D90A71F-C298-5E48-A9C9-D259BA240409}"/>
              </a:ext>
            </a:extLst>
          </p:cNvPr>
          <p:cNvPicPr>
            <a:picLocks noChangeAspect="1"/>
          </p:cNvPicPr>
          <p:nvPr/>
        </p:nvPicPr>
        <p:blipFill>
          <a:blip r:embed="rId7"/>
          <a:stretch>
            <a:fillRect/>
          </a:stretch>
        </p:blipFill>
        <p:spPr>
          <a:xfrm>
            <a:off x="8908047" y="2853042"/>
            <a:ext cx="3300577" cy="2032000"/>
          </a:xfrm>
          <a:prstGeom prst="rect">
            <a:avLst/>
          </a:prstGeom>
        </p:spPr>
      </p:pic>
      <p:pic>
        <p:nvPicPr>
          <p:cNvPr id="12" name="Picture 11">
            <a:extLst>
              <a:ext uri="{FF2B5EF4-FFF2-40B4-BE49-F238E27FC236}">
                <a16:creationId xmlns:a16="http://schemas.microsoft.com/office/drawing/2014/main" id="{DD6E3380-8D11-B042-B3C1-643832D4A578}"/>
              </a:ext>
            </a:extLst>
          </p:cNvPr>
          <p:cNvPicPr>
            <a:picLocks noChangeAspect="1"/>
          </p:cNvPicPr>
          <p:nvPr/>
        </p:nvPicPr>
        <p:blipFill>
          <a:blip r:embed="rId8"/>
          <a:stretch>
            <a:fillRect/>
          </a:stretch>
        </p:blipFill>
        <p:spPr>
          <a:xfrm>
            <a:off x="7065835" y="4885042"/>
            <a:ext cx="3492500" cy="1841500"/>
          </a:xfrm>
          <a:prstGeom prst="rect">
            <a:avLst/>
          </a:prstGeom>
        </p:spPr>
      </p:pic>
    </p:spTree>
    <p:extLst>
      <p:ext uri="{BB962C8B-B14F-4D97-AF65-F5344CB8AC3E}">
        <p14:creationId xmlns:p14="http://schemas.microsoft.com/office/powerpoint/2010/main" val="3614144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dissolve">
                                      <p:cBhvr>
                                        <p:cTn id="12" dur="500"/>
                                        <p:tgtEl>
                                          <p:spTgt spid="10">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dissolve">
                                      <p:cBhvr>
                                        <p:cTn id="15" dur="500"/>
                                        <p:tgtEl>
                                          <p:spTgt spid="10">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dissolve">
                                      <p:cBhvr>
                                        <p:cTn id="18" dur="500"/>
                                        <p:tgtEl>
                                          <p:spTgt spid="10">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Effect transition="in" filter="dissolve">
                                      <p:cBhvr>
                                        <p:cTn id="21" dur="500"/>
                                        <p:tgtEl>
                                          <p:spTgt spid="10">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10">
                                            <p:txEl>
                                              <p:pRg st="5" end="5"/>
                                            </p:txEl>
                                          </p:spTgt>
                                        </p:tgtEl>
                                        <p:attrNameLst>
                                          <p:attrName>style.visibility</p:attrName>
                                        </p:attrNameLst>
                                      </p:cBhvr>
                                      <p:to>
                                        <p:strVal val="visible"/>
                                      </p:to>
                                    </p:set>
                                    <p:animEffect transition="in" filter="dissolve">
                                      <p:cBhvr>
                                        <p:cTn id="24" dur="500"/>
                                        <p:tgtEl>
                                          <p:spTgt spid="10">
                                            <p:txEl>
                                              <p:pRg st="5" end="5"/>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dissolv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0">
                                            <p:txEl>
                                              <p:pRg st="6" end="6"/>
                                            </p:txEl>
                                          </p:spTgt>
                                        </p:tgtEl>
                                        <p:attrNameLst>
                                          <p:attrName>style.visibility</p:attrName>
                                        </p:attrNameLst>
                                      </p:cBhvr>
                                      <p:to>
                                        <p:strVal val="visible"/>
                                      </p:to>
                                    </p:set>
                                    <p:animEffect transition="in" filter="dissolve">
                                      <p:cBhvr>
                                        <p:cTn id="32" dur="500"/>
                                        <p:tgtEl>
                                          <p:spTgt spid="1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0">
                                            <p:txEl>
                                              <p:pRg st="7" end="7"/>
                                            </p:txEl>
                                          </p:spTgt>
                                        </p:tgtEl>
                                        <p:attrNameLst>
                                          <p:attrName>style.visibility</p:attrName>
                                        </p:attrNameLst>
                                      </p:cBhvr>
                                      <p:to>
                                        <p:strVal val="visible"/>
                                      </p:to>
                                    </p:set>
                                    <p:animEffect transition="in" filter="dissolve">
                                      <p:cBhvr>
                                        <p:cTn id="37" dur="500"/>
                                        <p:tgtEl>
                                          <p:spTgt spid="10">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0">
                                            <p:txEl>
                                              <p:pRg st="8" end="8"/>
                                            </p:txEl>
                                          </p:spTgt>
                                        </p:tgtEl>
                                        <p:attrNameLst>
                                          <p:attrName>style.visibility</p:attrName>
                                        </p:attrNameLst>
                                      </p:cBhvr>
                                      <p:to>
                                        <p:strVal val="visible"/>
                                      </p:to>
                                    </p:set>
                                    <p:animEffect transition="in" filter="dissolve">
                                      <p:cBhvr>
                                        <p:cTn id="42" dur="500"/>
                                        <p:tgtEl>
                                          <p:spTgt spid="10">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nodeType="clickEffect">
                                  <p:stCondLst>
                                    <p:cond delay="0"/>
                                  </p:stCondLst>
                                  <p:childTnLst>
                                    <p:animEffect transition="out" filter="blinds(horizontal)">
                                      <p:cBhvr>
                                        <p:cTn id="46" dur="500"/>
                                        <p:tgtEl>
                                          <p:spTgt spid="3"/>
                                        </p:tgtEl>
                                      </p:cBhvr>
                                    </p:animEffect>
                                    <p:set>
                                      <p:cBhvr>
                                        <p:cTn id="47" dur="1" fill="hold">
                                          <p:stCondLst>
                                            <p:cond delay="499"/>
                                          </p:stCondLst>
                                        </p:cTn>
                                        <p:tgtEl>
                                          <p:spTgt spid="3"/>
                                        </p:tgtEl>
                                        <p:attrNameLst>
                                          <p:attrName>style.visibility</p:attrName>
                                        </p:attrNameLst>
                                      </p:cBhvr>
                                      <p:to>
                                        <p:strVal val="hidden"/>
                                      </p:to>
                                    </p:set>
                                  </p:childTnLst>
                                </p:cTn>
                              </p:par>
                            </p:childTnLst>
                          </p:cTn>
                        </p:par>
                        <p:par>
                          <p:cTn id="48" fill="hold">
                            <p:stCondLst>
                              <p:cond delay="500"/>
                            </p:stCondLst>
                            <p:childTnLst>
                              <p:par>
                                <p:cTn id="49" presetID="9" presetClass="entr" presetSubtype="0" fill="hold"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dissolve">
                                      <p:cBhvr>
                                        <p:cTn id="51" dur="500"/>
                                        <p:tgtEl>
                                          <p:spTgt spid="13"/>
                                        </p:tgtEl>
                                      </p:cBhvr>
                                    </p:animEffect>
                                  </p:childTnLst>
                                </p:cTn>
                              </p:par>
                            </p:childTnLst>
                          </p:cTn>
                        </p:par>
                        <p:par>
                          <p:cTn id="52" fill="hold">
                            <p:stCondLst>
                              <p:cond delay="1000"/>
                            </p:stCondLst>
                            <p:childTnLst>
                              <p:par>
                                <p:cTn id="53" presetID="9" presetClass="entr" presetSubtype="0" fill="hold" nodeType="after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dissolve">
                                      <p:cBhvr>
                                        <p:cTn id="55" dur="500"/>
                                        <p:tgtEl>
                                          <p:spTgt spid="11"/>
                                        </p:tgtEl>
                                      </p:cBhvr>
                                    </p:animEffect>
                                  </p:childTnLst>
                                </p:cTn>
                              </p:par>
                            </p:childTnLst>
                          </p:cTn>
                        </p:par>
                        <p:par>
                          <p:cTn id="56" fill="hold">
                            <p:stCondLst>
                              <p:cond delay="1500"/>
                            </p:stCondLst>
                            <p:childTnLst>
                              <p:par>
                                <p:cTn id="57" presetID="9" presetClass="entr" presetSubtype="0" fill="hold" nodeType="after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dissolve">
                                      <p:cBhvr>
                                        <p:cTn id="5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0342" y="1"/>
            <a:ext cx="1051657" cy="807522"/>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378" y="10296"/>
            <a:ext cx="856607" cy="856607"/>
          </a:xfrm>
          <a:prstGeom prst="rect">
            <a:avLst/>
          </a:prstGeom>
        </p:spPr>
      </p:pic>
      <p:sp>
        <p:nvSpPr>
          <p:cNvPr id="6" name="Title 5">
            <a:extLst>
              <a:ext uri="{FF2B5EF4-FFF2-40B4-BE49-F238E27FC236}">
                <a16:creationId xmlns:a16="http://schemas.microsoft.com/office/drawing/2014/main" id="{8707FEBF-DC20-6D4C-A02E-2022BFA1828F}"/>
              </a:ext>
            </a:extLst>
          </p:cNvPr>
          <p:cNvSpPr>
            <a:spLocks noGrp="1"/>
          </p:cNvSpPr>
          <p:nvPr>
            <p:ph type="title"/>
          </p:nvPr>
        </p:nvSpPr>
        <p:spPr/>
        <p:txBody>
          <a:bodyPr/>
          <a:lstStyle/>
          <a:p>
            <a:r>
              <a:rPr lang="en-US" dirty="0"/>
              <a:t>Agenda</a:t>
            </a:r>
          </a:p>
        </p:txBody>
      </p:sp>
      <p:sp>
        <p:nvSpPr>
          <p:cNvPr id="10" name="Content Placeholder 9">
            <a:extLst>
              <a:ext uri="{FF2B5EF4-FFF2-40B4-BE49-F238E27FC236}">
                <a16:creationId xmlns:a16="http://schemas.microsoft.com/office/drawing/2014/main" id="{0959F1EB-D0F6-5C4F-986A-4DA4655CCD56}"/>
              </a:ext>
            </a:extLst>
          </p:cNvPr>
          <p:cNvSpPr>
            <a:spLocks noGrp="1"/>
          </p:cNvSpPr>
          <p:nvPr>
            <p:ph idx="1"/>
          </p:nvPr>
        </p:nvSpPr>
        <p:spPr/>
        <p:txBody>
          <a:bodyPr/>
          <a:lstStyle/>
          <a:p>
            <a:r>
              <a:rPr lang="en-US" dirty="0"/>
              <a:t>Network Service chaining in datacenter</a:t>
            </a:r>
          </a:p>
          <a:p>
            <a:pPr marL="0" indent="0">
              <a:buNone/>
            </a:pPr>
            <a:endParaRPr lang="en-US" dirty="0"/>
          </a:p>
          <a:p>
            <a:r>
              <a:rPr lang="en-US" dirty="0"/>
              <a:t>Proposed mechanism</a:t>
            </a:r>
          </a:p>
          <a:p>
            <a:endParaRPr lang="en-US" dirty="0"/>
          </a:p>
          <a:p>
            <a:r>
              <a:rPr lang="en-US" dirty="0"/>
              <a:t>Simulation and Evaluation</a:t>
            </a:r>
          </a:p>
          <a:p>
            <a:endParaRPr lang="en-US" dirty="0"/>
          </a:p>
          <a:p>
            <a:r>
              <a:rPr lang="en-US" dirty="0"/>
              <a:t>Future works</a:t>
            </a:r>
          </a:p>
          <a:p>
            <a:pPr marL="0" indent="0">
              <a:buNone/>
            </a:pPr>
            <a:endParaRPr lang="en-US" dirty="0"/>
          </a:p>
        </p:txBody>
      </p:sp>
      <p:sp>
        <p:nvSpPr>
          <p:cNvPr id="7" name="Date Placeholder 6"/>
          <p:cNvSpPr>
            <a:spLocks noGrp="1"/>
          </p:cNvSpPr>
          <p:nvPr>
            <p:ph type="dt" sz="half" idx="10"/>
          </p:nvPr>
        </p:nvSpPr>
        <p:spPr/>
        <p:txBody>
          <a:bodyPr/>
          <a:lstStyle/>
          <a:p>
            <a:r>
              <a:rPr lang="en-US"/>
              <a:t>25/8/2019</a:t>
            </a:r>
          </a:p>
        </p:txBody>
      </p:sp>
      <p:sp>
        <p:nvSpPr>
          <p:cNvPr id="9" name="Footer Placeholder 8"/>
          <p:cNvSpPr>
            <a:spLocks noGrp="1"/>
          </p:cNvSpPr>
          <p:nvPr>
            <p:ph type="ftr" sz="quarter" idx="11"/>
          </p:nvPr>
        </p:nvSpPr>
        <p:spPr/>
        <p:txBody>
          <a:bodyPr/>
          <a:lstStyle/>
          <a:p>
            <a:r>
              <a:rPr lang="en-US"/>
              <a:t>University of Tehran</a:t>
            </a:r>
          </a:p>
        </p:txBody>
      </p:sp>
      <p:sp>
        <p:nvSpPr>
          <p:cNvPr id="8" name="Slide Number Placeholder 7"/>
          <p:cNvSpPr>
            <a:spLocks noGrp="1"/>
          </p:cNvSpPr>
          <p:nvPr>
            <p:ph type="sldNum" sz="quarter" idx="12"/>
          </p:nvPr>
        </p:nvSpPr>
        <p:spPr/>
        <p:txBody>
          <a:bodyPr/>
          <a:lstStyle/>
          <a:p>
            <a:fld id="{68D71741-8892-44F2-88B5-3780E52BFD98}" type="slidenum">
              <a:rPr lang="en-US" smtClean="0"/>
              <a:t>4</a:t>
            </a:fld>
            <a:endParaRPr lang="en-US" dirty="0"/>
          </a:p>
        </p:txBody>
      </p:sp>
    </p:spTree>
    <p:extLst>
      <p:ext uri="{BB962C8B-B14F-4D97-AF65-F5344CB8AC3E}">
        <p14:creationId xmlns:p14="http://schemas.microsoft.com/office/powerpoint/2010/main" val="335806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mph" presetSubtype="0" fill="hold" nodeType="withEffect">
                                  <p:stCondLst>
                                    <p:cond delay="0"/>
                                  </p:stCondLst>
                                  <p:childTnLst>
                                    <p:animClr clrSpc="hsl" dir="cw">
                                      <p:cBhvr override="childStyle">
                                        <p:cTn id="6" dur="500" fill="hold"/>
                                        <p:tgtEl>
                                          <p:spTgt spid="10">
                                            <p:txEl>
                                              <p:pRg st="4" end="4"/>
                                            </p:txEl>
                                          </p:spTgt>
                                        </p:tgtEl>
                                        <p:attrNameLst>
                                          <p:attrName>style.color</p:attrName>
                                        </p:attrNameLst>
                                      </p:cBhvr>
                                      <p:by>
                                        <p:hsl h="-7200000" s="0" l="0"/>
                                      </p:by>
                                    </p:animClr>
                                    <p:animClr clrSpc="hsl" dir="cw">
                                      <p:cBhvr>
                                        <p:cTn id="7" dur="500" fill="hold"/>
                                        <p:tgtEl>
                                          <p:spTgt spid="10">
                                            <p:txEl>
                                              <p:pRg st="4" end="4"/>
                                            </p:txEl>
                                          </p:spTgt>
                                        </p:tgtEl>
                                        <p:attrNameLst>
                                          <p:attrName>fillcolor</p:attrName>
                                        </p:attrNameLst>
                                      </p:cBhvr>
                                      <p:by>
                                        <p:hsl h="-7200000" s="0" l="0"/>
                                      </p:by>
                                    </p:animClr>
                                    <p:animClr clrSpc="hsl" dir="cw">
                                      <p:cBhvr>
                                        <p:cTn id="8" dur="500" fill="hold"/>
                                        <p:tgtEl>
                                          <p:spTgt spid="10">
                                            <p:txEl>
                                              <p:pRg st="4" end="4"/>
                                            </p:txEl>
                                          </p:spTgt>
                                        </p:tgtEl>
                                        <p:attrNameLst>
                                          <p:attrName>stroke.color</p:attrName>
                                        </p:attrNameLst>
                                      </p:cBhvr>
                                      <p:by>
                                        <p:hsl h="-7200000" s="0" l="0"/>
                                      </p:by>
                                    </p:animClr>
                                    <p:set>
                                      <p:cBhvr>
                                        <p:cTn id="9" dur="500" fill="hold"/>
                                        <p:tgtEl>
                                          <p:spTgt spid="10">
                                            <p:txEl>
                                              <p:pRg st="4" end="4"/>
                                            </p:txEl>
                                          </p:spTgt>
                                        </p:tgtEl>
                                        <p:attrNameLst>
                                          <p:attrName>fill.type</p:attrName>
                                        </p:attrNameLst>
                                      </p:cBhvr>
                                      <p:to>
                                        <p:strVal val="solid"/>
                                      </p:to>
                                    </p:set>
                                  </p:childTnLst>
                                  <p:subTnLst>
                                    <p:animClr clrSpc="rgb" dir="cw">
                                      <p:cBhvr override="childStyle">
                                        <p:cTn dur="1" fill="hold" display="0" masterRel="nextClick" afterEffect="1"/>
                                        <p:tgtEl>
                                          <p:spTgt spid="10">
                                            <p:txEl>
                                              <p:pRg st="4" end="4"/>
                                            </p:txEl>
                                          </p:spTgt>
                                        </p:tgtEl>
                                        <p:attrNameLst>
                                          <p:attrName>ppt_c</p:attrName>
                                        </p:attrNameLst>
                                      </p:cBhvr>
                                      <p:to>
                                        <a:srgbClr val="C6C6C6"/>
                                      </p:to>
                                    </p:animClr>
                                  </p:subTnLst>
                                </p:cTn>
                              </p:par>
                              <p:par>
                                <p:cTn id="10" presetID="22" presetClass="emph" presetSubtype="0" fill="hold" nodeType="withEffect">
                                  <p:stCondLst>
                                    <p:cond delay="0"/>
                                  </p:stCondLst>
                                  <p:childTnLst>
                                    <p:animClr clrSpc="hsl" dir="cw">
                                      <p:cBhvr override="childStyle">
                                        <p:cTn id="11" dur="500" fill="hold"/>
                                        <p:tgtEl>
                                          <p:spTgt spid="10">
                                            <p:txEl>
                                              <p:pRg st="6" end="6"/>
                                            </p:txEl>
                                          </p:spTgt>
                                        </p:tgtEl>
                                        <p:attrNameLst>
                                          <p:attrName>style.color</p:attrName>
                                        </p:attrNameLst>
                                      </p:cBhvr>
                                      <p:by>
                                        <p:hsl h="-7200000" s="0" l="0"/>
                                      </p:by>
                                    </p:animClr>
                                    <p:animClr clrSpc="hsl" dir="cw">
                                      <p:cBhvr>
                                        <p:cTn id="12" dur="500" fill="hold"/>
                                        <p:tgtEl>
                                          <p:spTgt spid="10">
                                            <p:txEl>
                                              <p:pRg st="6" end="6"/>
                                            </p:txEl>
                                          </p:spTgt>
                                        </p:tgtEl>
                                        <p:attrNameLst>
                                          <p:attrName>fillcolor</p:attrName>
                                        </p:attrNameLst>
                                      </p:cBhvr>
                                      <p:by>
                                        <p:hsl h="-7200000" s="0" l="0"/>
                                      </p:by>
                                    </p:animClr>
                                    <p:animClr clrSpc="hsl" dir="cw">
                                      <p:cBhvr>
                                        <p:cTn id="13" dur="500" fill="hold"/>
                                        <p:tgtEl>
                                          <p:spTgt spid="10">
                                            <p:txEl>
                                              <p:pRg st="6" end="6"/>
                                            </p:txEl>
                                          </p:spTgt>
                                        </p:tgtEl>
                                        <p:attrNameLst>
                                          <p:attrName>stroke.color</p:attrName>
                                        </p:attrNameLst>
                                      </p:cBhvr>
                                      <p:by>
                                        <p:hsl h="-7200000" s="0" l="0"/>
                                      </p:by>
                                    </p:animClr>
                                    <p:set>
                                      <p:cBhvr>
                                        <p:cTn id="14" dur="500" fill="hold"/>
                                        <p:tgtEl>
                                          <p:spTgt spid="10">
                                            <p:txEl>
                                              <p:pRg st="6" end="6"/>
                                            </p:txEl>
                                          </p:spTgt>
                                        </p:tgtEl>
                                        <p:attrNameLst>
                                          <p:attrName>fill.type</p:attrName>
                                        </p:attrNameLst>
                                      </p:cBhvr>
                                      <p:to>
                                        <p:strVal val="solid"/>
                                      </p:to>
                                    </p:set>
                                  </p:childTnLst>
                                  <p:subTnLst>
                                    <p:animClr clrSpc="rgb" dir="cw">
                                      <p:cBhvr override="childStyle">
                                        <p:cTn dur="1" fill="hold" display="0" masterRel="nextClick" afterEffect="1"/>
                                        <p:tgtEl>
                                          <p:spTgt spid="10">
                                            <p:txEl>
                                              <p:pRg st="6" end="6"/>
                                            </p:txEl>
                                          </p:spTgt>
                                        </p:tgtEl>
                                        <p:attrNameLst>
                                          <p:attrName>ppt_c</p:attrName>
                                        </p:attrNameLst>
                                      </p:cBhvr>
                                      <p:to>
                                        <a:srgbClr val="C6C6C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0342" y="1"/>
            <a:ext cx="1051657" cy="807522"/>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378" y="10296"/>
            <a:ext cx="856607" cy="856607"/>
          </a:xfrm>
          <a:prstGeom prst="rect">
            <a:avLst/>
          </a:prstGeom>
        </p:spPr>
      </p:pic>
      <p:sp>
        <p:nvSpPr>
          <p:cNvPr id="6" name="Title 5">
            <a:extLst>
              <a:ext uri="{FF2B5EF4-FFF2-40B4-BE49-F238E27FC236}">
                <a16:creationId xmlns:a16="http://schemas.microsoft.com/office/drawing/2014/main" id="{8707FEBF-DC20-6D4C-A02E-2022BFA1828F}"/>
              </a:ext>
            </a:extLst>
          </p:cNvPr>
          <p:cNvSpPr>
            <a:spLocks noGrp="1"/>
          </p:cNvSpPr>
          <p:nvPr>
            <p:ph type="title"/>
          </p:nvPr>
        </p:nvSpPr>
        <p:spPr/>
        <p:txBody>
          <a:bodyPr/>
          <a:lstStyle/>
          <a:p>
            <a:r>
              <a:rPr lang="en-US" dirty="0"/>
              <a:t>Proposed mechanism</a:t>
            </a:r>
          </a:p>
        </p:txBody>
      </p:sp>
      <p:sp>
        <p:nvSpPr>
          <p:cNvPr id="10" name="Content Placeholder 9">
            <a:extLst>
              <a:ext uri="{FF2B5EF4-FFF2-40B4-BE49-F238E27FC236}">
                <a16:creationId xmlns:a16="http://schemas.microsoft.com/office/drawing/2014/main" id="{0959F1EB-D0F6-5C4F-986A-4DA4655CCD56}"/>
              </a:ext>
            </a:extLst>
          </p:cNvPr>
          <p:cNvSpPr>
            <a:spLocks noGrp="1"/>
          </p:cNvSpPr>
          <p:nvPr>
            <p:ph idx="1"/>
          </p:nvPr>
        </p:nvSpPr>
        <p:spPr>
          <a:xfrm>
            <a:off x="838200" y="2756065"/>
            <a:ext cx="10515600" cy="4351338"/>
          </a:xfrm>
        </p:spPr>
        <p:txBody>
          <a:bodyPr/>
          <a:lstStyle/>
          <a:p>
            <a:r>
              <a:rPr lang="en-US" dirty="0"/>
              <a:t>Assigns a set of VMs based on the tenant’s request.</a:t>
            </a:r>
          </a:p>
          <a:p>
            <a:r>
              <a:rPr lang="en-US" dirty="0"/>
              <a:t>VM migration with the aim of reducing </a:t>
            </a:r>
            <a:r>
              <a:rPr lang="en-US" b="1" dirty="0"/>
              <a:t>response time</a:t>
            </a:r>
            <a:r>
              <a:rPr lang="en-US" dirty="0"/>
              <a:t>, reducing </a:t>
            </a:r>
            <a:r>
              <a:rPr lang="en-US" b="1" dirty="0"/>
              <a:t>SLA violations </a:t>
            </a:r>
            <a:r>
              <a:rPr lang="en-US" dirty="0"/>
              <a:t>and reducing </a:t>
            </a:r>
            <a:r>
              <a:rPr lang="en-US" b="1" dirty="0"/>
              <a:t>overall energy consumption</a:t>
            </a:r>
            <a:r>
              <a:rPr lang="en-US" dirty="0"/>
              <a:t>.</a:t>
            </a:r>
          </a:p>
          <a:p>
            <a:endParaRPr lang="en-US" dirty="0"/>
          </a:p>
          <a:p>
            <a:r>
              <a:rPr lang="en-US" dirty="0"/>
              <a:t>The process of Migration occurs based on the current condition of the DC ( Pre-defined threshold).</a:t>
            </a:r>
          </a:p>
          <a:p>
            <a:r>
              <a:rPr lang="en-US" dirty="0"/>
              <a:t>When the required capacity exceeds the available resources.</a:t>
            </a:r>
          </a:p>
        </p:txBody>
      </p:sp>
      <p:sp>
        <p:nvSpPr>
          <p:cNvPr id="7" name="Date Placeholder 6"/>
          <p:cNvSpPr>
            <a:spLocks noGrp="1"/>
          </p:cNvSpPr>
          <p:nvPr>
            <p:ph type="dt" sz="half" idx="10"/>
          </p:nvPr>
        </p:nvSpPr>
        <p:spPr/>
        <p:txBody>
          <a:bodyPr/>
          <a:lstStyle/>
          <a:p>
            <a:r>
              <a:rPr lang="en-US"/>
              <a:t>25/8/2019</a:t>
            </a:r>
          </a:p>
        </p:txBody>
      </p:sp>
      <p:sp>
        <p:nvSpPr>
          <p:cNvPr id="9" name="Footer Placeholder 8"/>
          <p:cNvSpPr>
            <a:spLocks noGrp="1"/>
          </p:cNvSpPr>
          <p:nvPr>
            <p:ph type="ftr" sz="quarter" idx="11"/>
          </p:nvPr>
        </p:nvSpPr>
        <p:spPr/>
        <p:txBody>
          <a:bodyPr/>
          <a:lstStyle/>
          <a:p>
            <a:r>
              <a:rPr lang="en-US"/>
              <a:t>University of Tehran</a:t>
            </a:r>
          </a:p>
        </p:txBody>
      </p:sp>
      <p:sp>
        <p:nvSpPr>
          <p:cNvPr id="8" name="Slide Number Placeholder 7"/>
          <p:cNvSpPr>
            <a:spLocks noGrp="1"/>
          </p:cNvSpPr>
          <p:nvPr>
            <p:ph type="sldNum" sz="quarter" idx="12"/>
          </p:nvPr>
        </p:nvSpPr>
        <p:spPr/>
        <p:txBody>
          <a:bodyPr/>
          <a:lstStyle/>
          <a:p>
            <a:fld id="{68D71741-8892-44F2-88B5-3780E52BFD98}" type="slidenum">
              <a:rPr lang="en-US" smtClean="0"/>
              <a:t>5</a:t>
            </a:fld>
            <a:endParaRPr lang="en-US" dirty="0"/>
          </a:p>
        </p:txBody>
      </p:sp>
      <p:pic>
        <p:nvPicPr>
          <p:cNvPr id="3" name="Picture 2">
            <a:extLst>
              <a:ext uri="{FF2B5EF4-FFF2-40B4-BE49-F238E27FC236}">
                <a16:creationId xmlns:a16="http://schemas.microsoft.com/office/drawing/2014/main" id="{C4F73371-C04B-3547-8A2B-0D6E30B50EAA}"/>
              </a:ext>
            </a:extLst>
          </p:cNvPr>
          <p:cNvPicPr>
            <a:picLocks noChangeAspect="1"/>
          </p:cNvPicPr>
          <p:nvPr/>
        </p:nvPicPr>
        <p:blipFill>
          <a:blip r:embed="rId5"/>
          <a:stretch>
            <a:fillRect/>
          </a:stretch>
        </p:blipFill>
        <p:spPr>
          <a:xfrm>
            <a:off x="6614996" y="1295395"/>
            <a:ext cx="5546626" cy="1266272"/>
          </a:xfrm>
          <a:prstGeom prst="rect">
            <a:avLst/>
          </a:prstGeom>
        </p:spPr>
      </p:pic>
      <p:pic>
        <p:nvPicPr>
          <p:cNvPr id="13" name="Picture 12">
            <a:extLst>
              <a:ext uri="{FF2B5EF4-FFF2-40B4-BE49-F238E27FC236}">
                <a16:creationId xmlns:a16="http://schemas.microsoft.com/office/drawing/2014/main" id="{4A0235D7-A20B-274E-B230-991A1A3C5CED}"/>
              </a:ext>
            </a:extLst>
          </p:cNvPr>
          <p:cNvPicPr>
            <a:picLocks noChangeAspect="1"/>
          </p:cNvPicPr>
          <p:nvPr/>
        </p:nvPicPr>
        <p:blipFill>
          <a:blip r:embed="rId6"/>
          <a:stretch>
            <a:fillRect/>
          </a:stretch>
        </p:blipFill>
        <p:spPr>
          <a:xfrm>
            <a:off x="479926" y="1466620"/>
            <a:ext cx="5097079" cy="1149806"/>
          </a:xfrm>
          <a:prstGeom prst="rect">
            <a:avLst/>
          </a:prstGeom>
        </p:spPr>
      </p:pic>
    </p:spTree>
    <p:extLst>
      <p:ext uri="{BB962C8B-B14F-4D97-AF65-F5344CB8AC3E}">
        <p14:creationId xmlns:p14="http://schemas.microsoft.com/office/powerpoint/2010/main" val="1566246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dissolv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dissolve">
                                      <p:cBhvr>
                                        <p:cTn id="17" dur="500"/>
                                        <p:tgtEl>
                                          <p:spTgt spid="1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dissolve">
                                      <p:cBhvr>
                                        <p:cTn id="22"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0342" y="1"/>
            <a:ext cx="1051657" cy="807522"/>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378" y="10296"/>
            <a:ext cx="856607" cy="856607"/>
          </a:xfrm>
          <a:prstGeom prst="rect">
            <a:avLst/>
          </a:prstGeom>
        </p:spPr>
      </p:pic>
      <p:sp>
        <p:nvSpPr>
          <p:cNvPr id="6" name="Title 5">
            <a:extLst>
              <a:ext uri="{FF2B5EF4-FFF2-40B4-BE49-F238E27FC236}">
                <a16:creationId xmlns:a16="http://schemas.microsoft.com/office/drawing/2014/main" id="{8707FEBF-DC20-6D4C-A02E-2022BFA1828F}"/>
              </a:ext>
            </a:extLst>
          </p:cNvPr>
          <p:cNvSpPr>
            <a:spLocks noGrp="1"/>
          </p:cNvSpPr>
          <p:nvPr>
            <p:ph type="title"/>
          </p:nvPr>
        </p:nvSpPr>
        <p:spPr/>
        <p:txBody>
          <a:bodyPr/>
          <a:lstStyle/>
          <a:p>
            <a:r>
              <a:rPr lang="en-US" dirty="0"/>
              <a:t>Proposed mechanism</a:t>
            </a:r>
          </a:p>
        </p:txBody>
      </p:sp>
      <p:sp>
        <p:nvSpPr>
          <p:cNvPr id="7" name="Date Placeholder 6"/>
          <p:cNvSpPr>
            <a:spLocks noGrp="1"/>
          </p:cNvSpPr>
          <p:nvPr>
            <p:ph type="dt" sz="half" idx="10"/>
          </p:nvPr>
        </p:nvSpPr>
        <p:spPr/>
        <p:txBody>
          <a:bodyPr/>
          <a:lstStyle/>
          <a:p>
            <a:r>
              <a:rPr lang="en-US"/>
              <a:t>25/8/2019</a:t>
            </a:r>
          </a:p>
        </p:txBody>
      </p:sp>
      <p:sp>
        <p:nvSpPr>
          <p:cNvPr id="9" name="Footer Placeholder 8"/>
          <p:cNvSpPr>
            <a:spLocks noGrp="1"/>
          </p:cNvSpPr>
          <p:nvPr>
            <p:ph type="ftr" sz="quarter" idx="11"/>
          </p:nvPr>
        </p:nvSpPr>
        <p:spPr/>
        <p:txBody>
          <a:bodyPr/>
          <a:lstStyle/>
          <a:p>
            <a:r>
              <a:rPr lang="en-US" dirty="0"/>
              <a:t>University of Tehran</a:t>
            </a:r>
          </a:p>
        </p:txBody>
      </p:sp>
      <p:sp>
        <p:nvSpPr>
          <p:cNvPr id="8" name="Slide Number Placeholder 7"/>
          <p:cNvSpPr>
            <a:spLocks noGrp="1"/>
          </p:cNvSpPr>
          <p:nvPr>
            <p:ph type="sldNum" sz="quarter" idx="12"/>
          </p:nvPr>
        </p:nvSpPr>
        <p:spPr/>
        <p:txBody>
          <a:bodyPr/>
          <a:lstStyle/>
          <a:p>
            <a:fld id="{68D71741-8892-44F2-88B5-3780E52BFD98}" type="slidenum">
              <a:rPr lang="en-US" smtClean="0"/>
              <a:t>6</a:t>
            </a:fld>
            <a:endParaRPr lang="en-US" dirty="0"/>
          </a:p>
        </p:txBody>
      </p:sp>
      <p:pic>
        <p:nvPicPr>
          <p:cNvPr id="3" name="Picture 2">
            <a:extLst>
              <a:ext uri="{FF2B5EF4-FFF2-40B4-BE49-F238E27FC236}">
                <a16:creationId xmlns:a16="http://schemas.microsoft.com/office/drawing/2014/main" id="{C4F73371-C04B-3547-8A2B-0D6E30B50EAA}"/>
              </a:ext>
            </a:extLst>
          </p:cNvPr>
          <p:cNvPicPr>
            <a:picLocks noChangeAspect="1"/>
          </p:cNvPicPr>
          <p:nvPr/>
        </p:nvPicPr>
        <p:blipFill>
          <a:blip r:embed="rId5"/>
          <a:stretch>
            <a:fillRect/>
          </a:stretch>
        </p:blipFill>
        <p:spPr>
          <a:xfrm>
            <a:off x="6614996" y="1295395"/>
            <a:ext cx="5546626" cy="1266272"/>
          </a:xfrm>
          <a:prstGeom prst="rect">
            <a:avLst/>
          </a:prstGeom>
        </p:spPr>
      </p:pic>
      <p:pic>
        <p:nvPicPr>
          <p:cNvPr id="13" name="Picture 12">
            <a:extLst>
              <a:ext uri="{FF2B5EF4-FFF2-40B4-BE49-F238E27FC236}">
                <a16:creationId xmlns:a16="http://schemas.microsoft.com/office/drawing/2014/main" id="{4A0235D7-A20B-274E-B230-991A1A3C5CED}"/>
              </a:ext>
            </a:extLst>
          </p:cNvPr>
          <p:cNvPicPr>
            <a:picLocks noChangeAspect="1"/>
          </p:cNvPicPr>
          <p:nvPr/>
        </p:nvPicPr>
        <p:blipFill>
          <a:blip r:embed="rId6"/>
          <a:stretch>
            <a:fillRect/>
          </a:stretch>
        </p:blipFill>
        <p:spPr>
          <a:xfrm>
            <a:off x="479926" y="1466620"/>
            <a:ext cx="5097079" cy="1149806"/>
          </a:xfrm>
          <a:prstGeom prst="rect">
            <a:avLst/>
          </a:prstGeom>
        </p:spPr>
      </p:pic>
      <p:pic>
        <p:nvPicPr>
          <p:cNvPr id="14" name="Content Placeholder 13">
            <a:extLst>
              <a:ext uri="{FF2B5EF4-FFF2-40B4-BE49-F238E27FC236}">
                <a16:creationId xmlns:a16="http://schemas.microsoft.com/office/drawing/2014/main" id="{4AA126AF-1932-F44A-8C07-22345D3226C1}"/>
              </a:ext>
            </a:extLst>
          </p:cNvPr>
          <p:cNvPicPr>
            <a:picLocks noGrp="1" noChangeAspect="1"/>
          </p:cNvPicPr>
          <p:nvPr>
            <p:ph idx="1"/>
          </p:nvPr>
        </p:nvPicPr>
        <p:blipFill>
          <a:blip r:embed="rId7"/>
          <a:stretch>
            <a:fillRect/>
          </a:stretch>
        </p:blipFill>
        <p:spPr>
          <a:xfrm>
            <a:off x="7422615" y="2652354"/>
            <a:ext cx="3473094" cy="3886558"/>
          </a:xfrm>
        </p:spPr>
      </p:pic>
      <p:pic>
        <p:nvPicPr>
          <p:cNvPr id="16" name="Picture 15">
            <a:extLst>
              <a:ext uri="{FF2B5EF4-FFF2-40B4-BE49-F238E27FC236}">
                <a16:creationId xmlns:a16="http://schemas.microsoft.com/office/drawing/2014/main" id="{DD8A9A7F-4111-DC41-B7B9-8EB9CCC7B9F9}"/>
              </a:ext>
            </a:extLst>
          </p:cNvPr>
          <p:cNvPicPr>
            <a:picLocks noChangeAspect="1"/>
          </p:cNvPicPr>
          <p:nvPr/>
        </p:nvPicPr>
        <p:blipFill>
          <a:blip r:embed="rId8"/>
          <a:stretch>
            <a:fillRect/>
          </a:stretch>
        </p:blipFill>
        <p:spPr>
          <a:xfrm>
            <a:off x="704566" y="2720553"/>
            <a:ext cx="5321385" cy="3700692"/>
          </a:xfrm>
          <a:prstGeom prst="rect">
            <a:avLst/>
          </a:prstGeom>
        </p:spPr>
      </p:pic>
      <p:pic>
        <p:nvPicPr>
          <p:cNvPr id="18" name="Picture 17">
            <a:extLst>
              <a:ext uri="{FF2B5EF4-FFF2-40B4-BE49-F238E27FC236}">
                <a16:creationId xmlns:a16="http://schemas.microsoft.com/office/drawing/2014/main" id="{E8C6C48D-8741-2448-9282-539DFC3E10BF}"/>
              </a:ext>
            </a:extLst>
          </p:cNvPr>
          <p:cNvPicPr>
            <a:picLocks noChangeAspect="1"/>
          </p:cNvPicPr>
          <p:nvPr/>
        </p:nvPicPr>
        <p:blipFill>
          <a:blip r:embed="rId9"/>
          <a:stretch>
            <a:fillRect/>
          </a:stretch>
        </p:blipFill>
        <p:spPr>
          <a:xfrm>
            <a:off x="237995" y="1295395"/>
            <a:ext cx="11928953" cy="3746090"/>
          </a:xfrm>
          <a:prstGeom prst="rect">
            <a:avLst/>
          </a:prstGeom>
        </p:spPr>
      </p:pic>
      <p:sp>
        <p:nvSpPr>
          <p:cNvPr id="30" name="Rounded Rectangle 29">
            <a:extLst>
              <a:ext uri="{FF2B5EF4-FFF2-40B4-BE49-F238E27FC236}">
                <a16:creationId xmlns:a16="http://schemas.microsoft.com/office/drawing/2014/main" id="{0EB523E2-1914-2946-AACC-B5F29B41DD41}"/>
              </a:ext>
            </a:extLst>
          </p:cNvPr>
          <p:cNvSpPr/>
          <p:nvPr/>
        </p:nvSpPr>
        <p:spPr>
          <a:xfrm>
            <a:off x="289580" y="4272853"/>
            <a:ext cx="389934" cy="424407"/>
          </a:xfrm>
          <a:prstGeom prst="roundRect">
            <a:avLst>
              <a:gd name="adj" fmla="val 35941"/>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a:extLst>
              <a:ext uri="{FF2B5EF4-FFF2-40B4-BE49-F238E27FC236}">
                <a16:creationId xmlns:a16="http://schemas.microsoft.com/office/drawing/2014/main" id="{078DF1B0-F5F2-AC41-AC5E-DEB4FBED38B4}"/>
              </a:ext>
            </a:extLst>
          </p:cNvPr>
          <p:cNvSpPr/>
          <p:nvPr/>
        </p:nvSpPr>
        <p:spPr>
          <a:xfrm>
            <a:off x="536132" y="4272853"/>
            <a:ext cx="389934" cy="424407"/>
          </a:xfrm>
          <a:prstGeom prst="roundRect">
            <a:avLst>
              <a:gd name="adj" fmla="val 35941"/>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a:extLst>
              <a:ext uri="{FF2B5EF4-FFF2-40B4-BE49-F238E27FC236}">
                <a16:creationId xmlns:a16="http://schemas.microsoft.com/office/drawing/2014/main" id="{8332B149-B8D1-9440-8AAB-FE47B622EB3D}"/>
              </a:ext>
            </a:extLst>
          </p:cNvPr>
          <p:cNvSpPr/>
          <p:nvPr/>
        </p:nvSpPr>
        <p:spPr>
          <a:xfrm>
            <a:off x="813148" y="4272853"/>
            <a:ext cx="389934" cy="424407"/>
          </a:xfrm>
          <a:prstGeom prst="roundRect">
            <a:avLst>
              <a:gd name="adj" fmla="val 35941"/>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84CEE155-2362-C143-821B-BAD2CEC7B6FB}"/>
              </a:ext>
            </a:extLst>
          </p:cNvPr>
          <p:cNvSpPr/>
          <p:nvPr/>
        </p:nvSpPr>
        <p:spPr>
          <a:xfrm>
            <a:off x="259116" y="4272853"/>
            <a:ext cx="666950" cy="424407"/>
          </a:xfrm>
          <a:prstGeom prst="roundRect">
            <a:avLst>
              <a:gd name="adj" fmla="val 35941"/>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1454CF0F-2731-D44C-9727-88FC392B52AD}"/>
                  </a:ext>
                </a:extLst>
              </p:cNvPr>
              <p:cNvSpPr txBox="1"/>
              <p:nvPr/>
            </p:nvSpPr>
            <p:spPr>
              <a:xfrm>
                <a:off x="9912356" y="2978539"/>
                <a:ext cx="1968616" cy="7630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i="1" smtClean="0">
                              <a:latin typeface="Cambria Math" panose="02040503050406030204" pitchFamily="18" charset="0"/>
                            </a:rPr>
                          </m:ctrlPr>
                        </m:naryP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𝑖</m:t>
                              </m:r>
                            </m:sub>
                          </m:sSub>
                          <m:r>
                            <a:rPr lang="en-US" b="0" i="1" smtClean="0">
                              <a:latin typeface="Cambria Math" panose="02040503050406030204" pitchFamily="18" charset="0"/>
                            </a:rPr>
                            <m:t>)</m:t>
                          </m:r>
                        </m:e>
                      </m:nary>
                    </m:oMath>
                  </m:oMathPara>
                </a14:m>
                <a:endParaRPr lang="en-US" dirty="0"/>
              </a:p>
            </p:txBody>
          </p:sp>
        </mc:Choice>
        <mc:Fallback xmlns="">
          <p:sp>
            <p:nvSpPr>
              <p:cNvPr id="36" name="TextBox 35">
                <a:extLst>
                  <a:ext uri="{FF2B5EF4-FFF2-40B4-BE49-F238E27FC236}">
                    <a16:creationId xmlns:a16="http://schemas.microsoft.com/office/drawing/2014/main" id="{1454CF0F-2731-D44C-9727-88FC392B52AD}"/>
                  </a:ext>
                </a:extLst>
              </p:cNvPr>
              <p:cNvSpPr txBox="1">
                <a:spLocks noRot="1" noChangeAspect="1" noMove="1" noResize="1" noEditPoints="1" noAdjustHandles="1" noChangeArrowheads="1" noChangeShapeType="1" noTextEdit="1"/>
              </p:cNvSpPr>
              <p:nvPr/>
            </p:nvSpPr>
            <p:spPr>
              <a:xfrm>
                <a:off x="9912356" y="2978539"/>
                <a:ext cx="1968616" cy="763029"/>
              </a:xfrm>
              <a:prstGeom prst="rect">
                <a:avLst/>
              </a:prstGeom>
              <a:blipFill>
                <a:blip r:embed="rId10"/>
                <a:stretch>
                  <a:fillRect l="-37179" t="-122951" b="-168852"/>
                </a:stretch>
              </a:blipFill>
            </p:spPr>
            <p:txBody>
              <a:bodyPr/>
              <a:lstStyle/>
              <a:p>
                <a:r>
                  <a:rPr lang="en-US">
                    <a:noFill/>
                  </a:rPr>
                  <a:t> </a:t>
                </a:r>
              </a:p>
            </p:txBody>
          </p:sp>
        </mc:Fallback>
      </mc:AlternateContent>
    </p:spTree>
    <p:extLst>
      <p:ext uri="{BB962C8B-B14F-4D97-AF65-F5344CB8AC3E}">
        <p14:creationId xmlns:p14="http://schemas.microsoft.com/office/powerpoint/2010/main" val="355171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dissolv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grpId="1" nodeType="clickEffect">
                                  <p:stCondLst>
                                    <p:cond delay="0"/>
                                  </p:stCondLst>
                                  <p:childTnLst>
                                    <p:animMotion origin="layout" path="M -3.54167E-6 4.81481E-6 L 0.02032 4.81481E-6 " pathEditMode="relative" rAng="0" ptsTypes="AA">
                                      <p:cBhvr>
                                        <p:cTn id="21" dur="2000" fill="hold"/>
                                        <p:tgtEl>
                                          <p:spTgt spid="30"/>
                                        </p:tgtEl>
                                        <p:attrNameLst>
                                          <p:attrName>ppt_x</p:attrName>
                                          <p:attrName>ppt_y</p:attrName>
                                        </p:attrNameLst>
                                      </p:cBhvr>
                                      <p:rCtr x="1016" y="0"/>
                                    </p:animMotion>
                                  </p:childTnLst>
                                </p:cTn>
                              </p:par>
                            </p:childTnLst>
                          </p:cTn>
                        </p:par>
                        <p:par>
                          <p:cTn id="22" fill="hold">
                            <p:stCondLst>
                              <p:cond delay="2000"/>
                            </p:stCondLst>
                            <p:childTnLst>
                              <p:par>
                                <p:cTn id="23" presetID="1" presetClass="exit" presetSubtype="0" fill="hold" grpId="2" nodeType="afterEffect">
                                  <p:stCondLst>
                                    <p:cond delay="0"/>
                                  </p:stCondLst>
                                  <p:childTnLst>
                                    <p:set>
                                      <p:cBhvr>
                                        <p:cTn id="24" dur="1" fill="hold">
                                          <p:stCondLst>
                                            <p:cond delay="0"/>
                                          </p:stCondLst>
                                        </p:cTn>
                                        <p:tgtEl>
                                          <p:spTgt spid="30"/>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4.16667E-6 4.81481E-6 L 0.025 4.81481E-6 " pathEditMode="relative" rAng="0" ptsTypes="AA">
                                      <p:cBhvr>
                                        <p:cTn id="30" dur="2000" fill="hold"/>
                                        <p:tgtEl>
                                          <p:spTgt spid="33"/>
                                        </p:tgtEl>
                                        <p:attrNameLst>
                                          <p:attrName>ppt_x</p:attrName>
                                          <p:attrName>ppt_y</p:attrName>
                                        </p:attrNameLst>
                                      </p:cBhvr>
                                      <p:rCtr x="1250" y="0"/>
                                    </p:animMotion>
                                  </p:childTnLst>
                                </p:cTn>
                              </p:par>
                            </p:childTnLst>
                          </p:cTn>
                        </p:par>
                        <p:par>
                          <p:cTn id="31" fill="hold">
                            <p:stCondLst>
                              <p:cond delay="2000"/>
                            </p:stCondLst>
                            <p:childTnLst>
                              <p:par>
                                <p:cTn id="32" presetID="1" presetClass="exit" presetSubtype="0" fill="hold" grpId="2" nodeType="afterEffect">
                                  <p:stCondLst>
                                    <p:cond delay="0"/>
                                  </p:stCondLst>
                                  <p:childTnLst>
                                    <p:set>
                                      <p:cBhvr>
                                        <p:cTn id="33" dur="1" fill="hold">
                                          <p:stCondLst>
                                            <p:cond delay="0"/>
                                          </p:stCondLst>
                                        </p:cTn>
                                        <p:tgtEl>
                                          <p:spTgt spid="33"/>
                                        </p:tgtEl>
                                        <p:attrNameLst>
                                          <p:attrName>style.visibility</p:attrName>
                                        </p:attrNameLst>
                                      </p:cBhvr>
                                      <p:to>
                                        <p:strVal val="hidden"/>
                                      </p:to>
                                    </p:set>
                                  </p:childTnLst>
                                </p:cTn>
                              </p:par>
                              <p:par>
                                <p:cTn id="34" presetID="1"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grpId="1" nodeType="clickEffect">
                                  <p:stCondLst>
                                    <p:cond delay="0"/>
                                  </p:stCondLst>
                                  <p:childTnLst>
                                    <p:animMotion origin="layout" path="M -2.29167E-6 4.81481E-6 L 0.89779 -0.00556 " pathEditMode="relative" rAng="0" ptsTypes="AA">
                                      <p:cBhvr>
                                        <p:cTn id="39" dur="3000" fill="hold"/>
                                        <p:tgtEl>
                                          <p:spTgt spid="34"/>
                                        </p:tgtEl>
                                        <p:attrNameLst>
                                          <p:attrName>ppt_x</p:attrName>
                                          <p:attrName>ppt_y</p:attrName>
                                        </p:attrNameLst>
                                      </p:cBhvr>
                                      <p:rCtr x="44883" y="-278"/>
                                    </p:animMotion>
                                  </p:childTnLst>
                                </p:cTn>
                              </p:par>
                            </p:childTnLst>
                          </p:cTn>
                        </p:par>
                        <p:par>
                          <p:cTn id="40" fill="hold">
                            <p:stCondLst>
                              <p:cond delay="3000"/>
                            </p:stCondLst>
                            <p:childTnLst>
                              <p:par>
                                <p:cTn id="41" presetID="1" presetClass="exit" presetSubtype="0" fill="hold" grpId="2" nodeType="afterEffect">
                                  <p:stCondLst>
                                    <p:cond delay="0"/>
                                  </p:stCondLst>
                                  <p:childTnLst>
                                    <p:set>
                                      <p:cBhvr>
                                        <p:cTn id="42" dur="1" fill="hold">
                                          <p:stCondLst>
                                            <p:cond delay="0"/>
                                          </p:stCondLst>
                                        </p:cTn>
                                        <p:tgtEl>
                                          <p:spTgt spid="3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checkerboard(across)">
                                      <p:cBhvr>
                                        <p:cTn id="47" dur="50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0" presetClass="path" presetSubtype="0" accel="50000" decel="50000" fill="hold" grpId="1" nodeType="clickEffect">
                                  <p:stCondLst>
                                    <p:cond delay="0"/>
                                  </p:stCondLst>
                                  <p:childTnLst>
                                    <p:animMotion origin="layout" path="M 2.29167E-6 4.81481E-6 L 0.03411 4.81481E-6 " pathEditMode="relative" rAng="0" ptsTypes="AA">
                                      <p:cBhvr>
                                        <p:cTn id="51" dur="2000" fill="hold"/>
                                        <p:tgtEl>
                                          <p:spTgt spid="35"/>
                                        </p:tgtEl>
                                        <p:attrNameLst>
                                          <p:attrName>ppt_x</p:attrName>
                                          <p:attrName>ppt_y</p:attrName>
                                        </p:attrNameLst>
                                      </p:cBhvr>
                                      <p:rCtr x="2057" y="0"/>
                                    </p:animMotion>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3" nodeType="clickEffect">
                                  <p:stCondLst>
                                    <p:cond delay="0"/>
                                  </p:stCondLst>
                                  <p:childTnLst>
                                    <p:set>
                                      <p:cBhvr>
                                        <p:cTn id="55" dur="1" fill="hold">
                                          <p:stCondLst>
                                            <p:cond delay="0"/>
                                          </p:stCondLst>
                                        </p:cTn>
                                        <p:tgtEl>
                                          <p:spTgt spid="30"/>
                                        </p:tgtEl>
                                        <p:attrNameLst>
                                          <p:attrName>style.visibility</p:attrName>
                                        </p:attrNameLst>
                                      </p:cBhvr>
                                      <p:to>
                                        <p:strVal val="hidden"/>
                                      </p:to>
                                    </p:set>
                                  </p:childTnLst>
                                </p:cTn>
                              </p:par>
                              <p:par>
                                <p:cTn id="56" presetID="1" presetClass="exit" presetSubtype="0" fill="hold" grpId="3" nodeType="withEffect">
                                  <p:stCondLst>
                                    <p:cond delay="0"/>
                                  </p:stCondLst>
                                  <p:childTnLst>
                                    <p:set>
                                      <p:cBhvr>
                                        <p:cTn id="57" dur="1" fill="hold">
                                          <p:stCondLst>
                                            <p:cond delay="0"/>
                                          </p:stCondLst>
                                        </p:cTn>
                                        <p:tgtEl>
                                          <p:spTgt spid="33"/>
                                        </p:tgtEl>
                                        <p:attrNameLst>
                                          <p:attrName>style.visibility</p:attrName>
                                        </p:attrNameLst>
                                      </p:cBhvr>
                                      <p:to>
                                        <p:strVal val="hidden"/>
                                      </p:to>
                                    </p:set>
                                  </p:childTnLst>
                                </p:cTn>
                              </p:par>
                              <p:par>
                                <p:cTn id="58" presetID="1" presetClass="exit" presetSubtype="0" fill="hold" grpId="3" nodeType="withEffect">
                                  <p:stCondLst>
                                    <p:cond delay="0"/>
                                  </p:stCondLst>
                                  <p:childTnLst>
                                    <p:set>
                                      <p:cBhvr>
                                        <p:cTn id="59" dur="1" fill="hold">
                                          <p:stCondLst>
                                            <p:cond delay="0"/>
                                          </p:stCondLst>
                                        </p:cTn>
                                        <p:tgtEl>
                                          <p:spTgt spid="34"/>
                                        </p:tgtEl>
                                        <p:attrNameLst>
                                          <p:attrName>style.visibility</p:attrName>
                                        </p:attrNameLst>
                                      </p:cBhvr>
                                      <p:to>
                                        <p:strVal val="hidden"/>
                                      </p:to>
                                    </p:set>
                                  </p:childTnLst>
                                </p:cTn>
                              </p:par>
                              <p:par>
                                <p:cTn id="60" presetID="1" presetClass="exit" presetSubtype="0" fill="hold" grpId="2" nodeType="withEffect">
                                  <p:stCondLst>
                                    <p:cond delay="0"/>
                                  </p:stCondLst>
                                  <p:childTnLst>
                                    <p:set>
                                      <p:cBhvr>
                                        <p:cTn id="61" dur="1" fill="hold">
                                          <p:stCondLst>
                                            <p:cond delay="0"/>
                                          </p:stCondLst>
                                        </p:cTn>
                                        <p:tgtEl>
                                          <p:spTgt spid="35"/>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18"/>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blinds(horizontal)">
                                      <p:cBhvr>
                                        <p:cTn id="68" dur="500"/>
                                        <p:tgtEl>
                                          <p:spTgt spid="14"/>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blinds(horizontal)">
                                      <p:cBhvr>
                                        <p:cTn id="7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0" grpId="2" animBg="1"/>
      <p:bldP spid="30" grpId="3" animBg="1"/>
      <p:bldP spid="33" grpId="0" animBg="1"/>
      <p:bldP spid="33" grpId="1" animBg="1"/>
      <p:bldP spid="33" grpId="2" animBg="1"/>
      <p:bldP spid="33" grpId="3" animBg="1"/>
      <p:bldP spid="34" grpId="0" animBg="1"/>
      <p:bldP spid="34" grpId="1" animBg="1"/>
      <p:bldP spid="34" grpId="2" animBg="1"/>
      <p:bldP spid="34" grpId="3" animBg="1"/>
      <p:bldP spid="35" grpId="0" animBg="1"/>
      <p:bldP spid="35" grpId="1" animBg="1"/>
      <p:bldP spid="35" grpId="2" animBg="1"/>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a:t>25/8/2019</a:t>
            </a:r>
          </a:p>
        </p:txBody>
      </p:sp>
      <p:sp>
        <p:nvSpPr>
          <p:cNvPr id="9" name="Footer Placeholder 8"/>
          <p:cNvSpPr>
            <a:spLocks noGrp="1"/>
          </p:cNvSpPr>
          <p:nvPr>
            <p:ph type="ftr" sz="quarter" idx="11"/>
          </p:nvPr>
        </p:nvSpPr>
        <p:spPr/>
        <p:txBody>
          <a:bodyPr/>
          <a:lstStyle/>
          <a:p>
            <a:r>
              <a:rPr lang="en-US"/>
              <a:t>University of Tehran</a:t>
            </a:r>
          </a:p>
        </p:txBody>
      </p:sp>
      <p:sp>
        <p:nvSpPr>
          <p:cNvPr id="8" name="Slide Number Placeholder 7"/>
          <p:cNvSpPr>
            <a:spLocks noGrp="1"/>
          </p:cNvSpPr>
          <p:nvPr>
            <p:ph type="sldNum" sz="quarter" idx="12"/>
          </p:nvPr>
        </p:nvSpPr>
        <p:spPr/>
        <p:txBody>
          <a:bodyPr/>
          <a:lstStyle/>
          <a:p>
            <a:fld id="{68D71741-8892-44F2-88B5-3780E52BFD98}" type="slidenum">
              <a:rPr lang="en-US" smtClean="0"/>
              <a:t>7</a:t>
            </a:fld>
            <a:endParaRPr lang="en-US" dirty="0"/>
          </a:p>
        </p:txBody>
      </p:sp>
      <p:sp>
        <p:nvSpPr>
          <p:cNvPr id="11" name="TextBox 10">
            <a:extLst>
              <a:ext uri="{FF2B5EF4-FFF2-40B4-BE49-F238E27FC236}">
                <a16:creationId xmlns:a16="http://schemas.microsoft.com/office/drawing/2014/main" id="{98279E72-671C-C148-90E2-4DF761EAD450}"/>
              </a:ext>
            </a:extLst>
          </p:cNvPr>
          <p:cNvSpPr txBox="1"/>
          <p:nvPr/>
        </p:nvSpPr>
        <p:spPr>
          <a:xfrm>
            <a:off x="15111663" y="1764632"/>
            <a:ext cx="184731" cy="369332"/>
          </a:xfrm>
          <a:prstGeom prst="rect">
            <a:avLst/>
          </a:prstGeom>
          <a:noFill/>
        </p:spPr>
        <p:txBody>
          <a:bodyPr wrap="none" rtlCol="0">
            <a:spAutoFit/>
          </a:bodyPr>
          <a:lstStyle/>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0342" y="1"/>
            <a:ext cx="1051657" cy="807522"/>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378" y="10296"/>
            <a:ext cx="856607" cy="856607"/>
          </a:xfrm>
          <a:prstGeom prst="rect">
            <a:avLst/>
          </a:prstGeom>
        </p:spPr>
      </p:pic>
      <p:sp>
        <p:nvSpPr>
          <p:cNvPr id="6" name="Title 5">
            <a:extLst>
              <a:ext uri="{FF2B5EF4-FFF2-40B4-BE49-F238E27FC236}">
                <a16:creationId xmlns:a16="http://schemas.microsoft.com/office/drawing/2014/main" id="{8707FEBF-DC20-6D4C-A02E-2022BFA1828F}"/>
              </a:ext>
            </a:extLst>
          </p:cNvPr>
          <p:cNvSpPr>
            <a:spLocks noGrp="1"/>
          </p:cNvSpPr>
          <p:nvPr>
            <p:ph type="title"/>
          </p:nvPr>
        </p:nvSpPr>
        <p:spPr/>
        <p:txBody>
          <a:bodyPr/>
          <a:lstStyle/>
          <a:p>
            <a:r>
              <a:rPr lang="en-US" dirty="0"/>
              <a:t>Proposed mechanism</a:t>
            </a:r>
          </a:p>
        </p:txBody>
      </p:sp>
      <p:pic>
        <p:nvPicPr>
          <p:cNvPr id="3" name="Picture 2">
            <a:extLst>
              <a:ext uri="{FF2B5EF4-FFF2-40B4-BE49-F238E27FC236}">
                <a16:creationId xmlns:a16="http://schemas.microsoft.com/office/drawing/2014/main" id="{25AC7010-8C2C-504B-B146-4FFC85594A58}"/>
              </a:ext>
            </a:extLst>
          </p:cNvPr>
          <p:cNvPicPr>
            <a:picLocks noChangeAspect="1"/>
          </p:cNvPicPr>
          <p:nvPr/>
        </p:nvPicPr>
        <p:blipFill>
          <a:blip r:embed="rId5"/>
          <a:stretch>
            <a:fillRect/>
          </a:stretch>
        </p:blipFill>
        <p:spPr>
          <a:xfrm>
            <a:off x="-1" y="2585652"/>
            <a:ext cx="12192000" cy="3746090"/>
          </a:xfrm>
          <a:prstGeom prst="rect">
            <a:avLst/>
          </a:prstGeom>
        </p:spPr>
      </p:pic>
      <p:sp>
        <p:nvSpPr>
          <p:cNvPr id="10" name="Content Placeholder 9">
            <a:extLst>
              <a:ext uri="{FF2B5EF4-FFF2-40B4-BE49-F238E27FC236}">
                <a16:creationId xmlns:a16="http://schemas.microsoft.com/office/drawing/2014/main" id="{0959F1EB-D0F6-5C4F-986A-4DA4655CCD56}"/>
              </a:ext>
            </a:extLst>
          </p:cNvPr>
          <p:cNvSpPr>
            <a:spLocks noGrp="1"/>
          </p:cNvSpPr>
          <p:nvPr>
            <p:ph idx="1"/>
          </p:nvPr>
        </p:nvSpPr>
        <p:spPr/>
        <p:txBody>
          <a:bodyPr/>
          <a:lstStyle/>
          <a:p>
            <a:r>
              <a:rPr lang="en-US" dirty="0"/>
              <a:t>Fat-Tree topology</a:t>
            </a:r>
          </a:p>
          <a:p>
            <a:r>
              <a:rPr lang="en-US" dirty="0"/>
              <a:t>Hierarchy:</a:t>
            </a:r>
          </a:p>
          <a:p>
            <a:pPr lvl="1"/>
            <a:r>
              <a:rPr lang="en-US" dirty="0"/>
              <a:t>Rack</a:t>
            </a:r>
          </a:p>
          <a:p>
            <a:pPr lvl="1"/>
            <a:r>
              <a:rPr lang="en-US" dirty="0"/>
              <a:t>Pod</a:t>
            </a:r>
          </a:p>
          <a:p>
            <a:endParaRPr lang="en-US" dirty="0"/>
          </a:p>
        </p:txBody>
      </p:sp>
      <p:pic>
        <p:nvPicPr>
          <p:cNvPr id="20" name="Content Placeholder 2">
            <a:extLst>
              <a:ext uri="{FF2B5EF4-FFF2-40B4-BE49-F238E27FC236}">
                <a16:creationId xmlns:a16="http://schemas.microsoft.com/office/drawing/2014/main" id="{15EE0CB0-7218-284C-AA62-B990F6FE5DA4}"/>
              </a:ext>
            </a:extLst>
          </p:cNvPr>
          <p:cNvPicPr>
            <a:picLocks noChangeAspect="1"/>
          </p:cNvPicPr>
          <p:nvPr/>
        </p:nvPicPr>
        <p:blipFill>
          <a:blip r:embed="rId6"/>
          <a:stretch>
            <a:fillRect/>
          </a:stretch>
        </p:blipFill>
        <p:spPr>
          <a:xfrm>
            <a:off x="5106390" y="1256413"/>
            <a:ext cx="7085609" cy="4920550"/>
          </a:xfrm>
          <a:prstGeom prst="rect">
            <a:avLst/>
          </a:prstGeom>
        </p:spPr>
      </p:pic>
      <p:cxnSp>
        <p:nvCxnSpPr>
          <p:cNvPr id="13" name="Straight Connector 12">
            <a:extLst>
              <a:ext uri="{FF2B5EF4-FFF2-40B4-BE49-F238E27FC236}">
                <a16:creationId xmlns:a16="http://schemas.microsoft.com/office/drawing/2014/main" id="{A1AC5FA5-9D2E-2444-99FB-CEDD05C79EA3}"/>
              </a:ext>
            </a:extLst>
          </p:cNvPr>
          <p:cNvCxnSpPr>
            <a:cxnSpLocks/>
          </p:cNvCxnSpPr>
          <p:nvPr/>
        </p:nvCxnSpPr>
        <p:spPr>
          <a:xfrm flipV="1">
            <a:off x="458681" y="1690688"/>
            <a:ext cx="5075845" cy="2617162"/>
          </a:xfrm>
          <a:prstGeom prst="line">
            <a:avLst/>
          </a:prstGeom>
          <a:ln w="66675" cmpd="sng">
            <a:solidFill>
              <a:schemeClr val="dk1"/>
            </a:solidFill>
            <a:prstDash val="solid"/>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454279CF-1BE4-0C48-A87E-3590BCF5F572}"/>
              </a:ext>
            </a:extLst>
          </p:cNvPr>
          <p:cNvCxnSpPr>
            <a:cxnSpLocks/>
          </p:cNvCxnSpPr>
          <p:nvPr/>
        </p:nvCxnSpPr>
        <p:spPr>
          <a:xfrm>
            <a:off x="458681" y="5601587"/>
            <a:ext cx="5075845" cy="462329"/>
          </a:xfrm>
          <a:prstGeom prst="line">
            <a:avLst/>
          </a:prstGeom>
          <a:ln w="66675" cmpd="sng">
            <a:solidFill>
              <a:schemeClr val="dk1"/>
            </a:solidFill>
            <a:prstDash val="soli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19797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dissolv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dissolv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dissolv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dissolv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500"/>
                                        <p:tgtEl>
                                          <p:spTgt spid="13"/>
                                        </p:tgtEl>
                                      </p:cBhvr>
                                    </p:animEffect>
                                  </p:childTnLst>
                                </p:cTn>
                              </p:par>
                              <p:par>
                                <p:cTn id="33" presetID="22" presetClass="entr" presetSubtype="1"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up)">
                                      <p:cBhvr>
                                        <p:cTn id="35" dur="500"/>
                                        <p:tgtEl>
                                          <p:spTgt spid="16"/>
                                        </p:tgtEl>
                                      </p:cBhvr>
                                    </p:animEffect>
                                  </p:childTnLst>
                                </p:cTn>
                              </p:par>
                              <p:par>
                                <p:cTn id="36" presetID="9" presetClass="entr" presetSubtype="0"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dissolve">
                                      <p:cBhvr>
                                        <p:cTn id="3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0342" y="1"/>
            <a:ext cx="1051657" cy="807522"/>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378" y="10296"/>
            <a:ext cx="856607" cy="856607"/>
          </a:xfrm>
          <a:prstGeom prst="rect">
            <a:avLst/>
          </a:prstGeom>
        </p:spPr>
      </p:pic>
      <p:sp>
        <p:nvSpPr>
          <p:cNvPr id="6" name="Title 5">
            <a:extLst>
              <a:ext uri="{FF2B5EF4-FFF2-40B4-BE49-F238E27FC236}">
                <a16:creationId xmlns:a16="http://schemas.microsoft.com/office/drawing/2014/main" id="{8707FEBF-DC20-6D4C-A02E-2022BFA1828F}"/>
              </a:ext>
            </a:extLst>
          </p:cNvPr>
          <p:cNvSpPr>
            <a:spLocks noGrp="1"/>
          </p:cNvSpPr>
          <p:nvPr>
            <p:ph type="title"/>
          </p:nvPr>
        </p:nvSpPr>
        <p:spPr/>
        <p:txBody>
          <a:bodyPr/>
          <a:lstStyle/>
          <a:p>
            <a:r>
              <a:rPr lang="en-US" dirty="0"/>
              <a:t>Agenda</a:t>
            </a:r>
          </a:p>
        </p:txBody>
      </p:sp>
      <p:sp>
        <p:nvSpPr>
          <p:cNvPr id="10" name="Content Placeholder 9">
            <a:extLst>
              <a:ext uri="{FF2B5EF4-FFF2-40B4-BE49-F238E27FC236}">
                <a16:creationId xmlns:a16="http://schemas.microsoft.com/office/drawing/2014/main" id="{0959F1EB-D0F6-5C4F-986A-4DA4655CCD56}"/>
              </a:ext>
            </a:extLst>
          </p:cNvPr>
          <p:cNvSpPr>
            <a:spLocks noGrp="1"/>
          </p:cNvSpPr>
          <p:nvPr>
            <p:ph idx="1"/>
          </p:nvPr>
        </p:nvSpPr>
        <p:spPr/>
        <p:txBody>
          <a:bodyPr/>
          <a:lstStyle/>
          <a:p>
            <a:r>
              <a:rPr lang="en-US" dirty="0"/>
              <a:t>Network Service chaining in datacenter</a:t>
            </a:r>
          </a:p>
          <a:p>
            <a:endParaRPr lang="en-US" dirty="0"/>
          </a:p>
          <a:p>
            <a:r>
              <a:rPr lang="en-US" dirty="0"/>
              <a:t>Proposed mechanism</a:t>
            </a:r>
          </a:p>
          <a:p>
            <a:endParaRPr lang="en-US" dirty="0"/>
          </a:p>
          <a:p>
            <a:r>
              <a:rPr lang="en-US" dirty="0"/>
              <a:t>Simulation and Evaluation</a:t>
            </a:r>
          </a:p>
          <a:p>
            <a:endParaRPr lang="en-US" dirty="0"/>
          </a:p>
          <a:p>
            <a:r>
              <a:rPr lang="en-US" dirty="0"/>
              <a:t>Future works</a:t>
            </a:r>
          </a:p>
          <a:p>
            <a:pPr marL="0" indent="0">
              <a:buNone/>
            </a:pPr>
            <a:endParaRPr lang="en-US" dirty="0"/>
          </a:p>
        </p:txBody>
      </p:sp>
      <p:sp>
        <p:nvSpPr>
          <p:cNvPr id="7" name="Date Placeholder 6"/>
          <p:cNvSpPr>
            <a:spLocks noGrp="1"/>
          </p:cNvSpPr>
          <p:nvPr>
            <p:ph type="dt" sz="half" idx="10"/>
          </p:nvPr>
        </p:nvSpPr>
        <p:spPr/>
        <p:txBody>
          <a:bodyPr/>
          <a:lstStyle/>
          <a:p>
            <a:r>
              <a:rPr lang="en-US"/>
              <a:t>25/8/2019</a:t>
            </a:r>
          </a:p>
        </p:txBody>
      </p:sp>
      <p:sp>
        <p:nvSpPr>
          <p:cNvPr id="9" name="Footer Placeholder 8"/>
          <p:cNvSpPr>
            <a:spLocks noGrp="1"/>
          </p:cNvSpPr>
          <p:nvPr>
            <p:ph type="ftr" sz="quarter" idx="11"/>
          </p:nvPr>
        </p:nvSpPr>
        <p:spPr/>
        <p:txBody>
          <a:bodyPr/>
          <a:lstStyle/>
          <a:p>
            <a:r>
              <a:rPr lang="en-US"/>
              <a:t>University of Tehran</a:t>
            </a:r>
          </a:p>
        </p:txBody>
      </p:sp>
      <p:sp>
        <p:nvSpPr>
          <p:cNvPr id="8" name="Slide Number Placeholder 7"/>
          <p:cNvSpPr>
            <a:spLocks noGrp="1"/>
          </p:cNvSpPr>
          <p:nvPr>
            <p:ph type="sldNum" sz="quarter" idx="12"/>
          </p:nvPr>
        </p:nvSpPr>
        <p:spPr/>
        <p:txBody>
          <a:bodyPr/>
          <a:lstStyle/>
          <a:p>
            <a:fld id="{68D71741-8892-44F2-88B5-3780E52BFD98}" type="slidenum">
              <a:rPr lang="en-US" smtClean="0"/>
              <a:t>8</a:t>
            </a:fld>
            <a:endParaRPr lang="en-US" dirty="0"/>
          </a:p>
        </p:txBody>
      </p:sp>
    </p:spTree>
    <p:extLst>
      <p:ext uri="{BB962C8B-B14F-4D97-AF65-F5344CB8AC3E}">
        <p14:creationId xmlns:p14="http://schemas.microsoft.com/office/powerpoint/2010/main" val="1779103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mph" presetSubtype="0" fill="hold" nodeType="withEffect">
                                  <p:stCondLst>
                                    <p:cond delay="0"/>
                                  </p:stCondLst>
                                  <p:childTnLst>
                                    <p:animClr clrSpc="hsl" dir="cw">
                                      <p:cBhvr override="childStyle">
                                        <p:cTn id="6" dur="500" fill="hold"/>
                                        <p:tgtEl>
                                          <p:spTgt spid="10">
                                            <p:txEl>
                                              <p:pRg st="6" end="6"/>
                                            </p:txEl>
                                          </p:spTgt>
                                        </p:tgtEl>
                                        <p:attrNameLst>
                                          <p:attrName>style.color</p:attrName>
                                        </p:attrNameLst>
                                      </p:cBhvr>
                                      <p:by>
                                        <p:hsl h="-7200000" s="0" l="0"/>
                                      </p:by>
                                    </p:animClr>
                                    <p:animClr clrSpc="hsl" dir="cw">
                                      <p:cBhvr>
                                        <p:cTn id="7" dur="500" fill="hold"/>
                                        <p:tgtEl>
                                          <p:spTgt spid="10">
                                            <p:txEl>
                                              <p:pRg st="6" end="6"/>
                                            </p:txEl>
                                          </p:spTgt>
                                        </p:tgtEl>
                                        <p:attrNameLst>
                                          <p:attrName>fillcolor</p:attrName>
                                        </p:attrNameLst>
                                      </p:cBhvr>
                                      <p:by>
                                        <p:hsl h="-7200000" s="0" l="0"/>
                                      </p:by>
                                    </p:animClr>
                                    <p:animClr clrSpc="hsl" dir="cw">
                                      <p:cBhvr>
                                        <p:cTn id="8" dur="500" fill="hold"/>
                                        <p:tgtEl>
                                          <p:spTgt spid="10">
                                            <p:txEl>
                                              <p:pRg st="6" end="6"/>
                                            </p:txEl>
                                          </p:spTgt>
                                        </p:tgtEl>
                                        <p:attrNameLst>
                                          <p:attrName>stroke.color</p:attrName>
                                        </p:attrNameLst>
                                      </p:cBhvr>
                                      <p:by>
                                        <p:hsl h="-7200000" s="0" l="0"/>
                                      </p:by>
                                    </p:animClr>
                                    <p:set>
                                      <p:cBhvr>
                                        <p:cTn id="9" dur="500" fill="hold"/>
                                        <p:tgtEl>
                                          <p:spTgt spid="10">
                                            <p:txEl>
                                              <p:pRg st="6" end="6"/>
                                            </p:txEl>
                                          </p:spTgt>
                                        </p:tgtEl>
                                        <p:attrNameLst>
                                          <p:attrName>fill.type</p:attrName>
                                        </p:attrNameLst>
                                      </p:cBhvr>
                                      <p:to>
                                        <p:strVal val="solid"/>
                                      </p:to>
                                    </p:set>
                                  </p:childTnLst>
                                  <p:subTnLst>
                                    <p:animClr clrSpc="rgb" dir="cw">
                                      <p:cBhvr override="childStyle">
                                        <p:cTn dur="1" fill="hold" display="0" masterRel="nextClick" afterEffect="1"/>
                                        <p:tgtEl>
                                          <p:spTgt spid="10">
                                            <p:txEl>
                                              <p:pRg st="6" end="6"/>
                                            </p:txEl>
                                          </p:spTgt>
                                        </p:tgtEl>
                                        <p:attrNameLst>
                                          <p:attrName>ppt_c</p:attrName>
                                        </p:attrNameLst>
                                      </p:cBhvr>
                                      <p:to>
                                        <a:srgbClr val="C6C6C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0342" y="1"/>
            <a:ext cx="1051657" cy="807522"/>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378" y="10296"/>
            <a:ext cx="856607" cy="856607"/>
          </a:xfrm>
          <a:prstGeom prst="rect">
            <a:avLst/>
          </a:prstGeom>
        </p:spPr>
      </p:pic>
      <p:sp>
        <p:nvSpPr>
          <p:cNvPr id="6" name="Title 5">
            <a:extLst>
              <a:ext uri="{FF2B5EF4-FFF2-40B4-BE49-F238E27FC236}">
                <a16:creationId xmlns:a16="http://schemas.microsoft.com/office/drawing/2014/main" id="{8707FEBF-DC20-6D4C-A02E-2022BFA1828F}"/>
              </a:ext>
            </a:extLst>
          </p:cNvPr>
          <p:cNvSpPr>
            <a:spLocks noGrp="1"/>
          </p:cNvSpPr>
          <p:nvPr>
            <p:ph type="title"/>
          </p:nvPr>
        </p:nvSpPr>
        <p:spPr/>
        <p:txBody>
          <a:bodyPr/>
          <a:lstStyle/>
          <a:p>
            <a:r>
              <a:rPr lang="en-US" dirty="0"/>
              <a:t>Simulation and Evaluation</a:t>
            </a:r>
          </a:p>
        </p:txBody>
      </p:sp>
      <p:sp>
        <p:nvSpPr>
          <p:cNvPr id="10" name="Content Placeholder 9">
            <a:extLst>
              <a:ext uri="{FF2B5EF4-FFF2-40B4-BE49-F238E27FC236}">
                <a16:creationId xmlns:a16="http://schemas.microsoft.com/office/drawing/2014/main" id="{0959F1EB-D0F6-5C4F-986A-4DA4655CCD56}"/>
              </a:ext>
            </a:extLst>
          </p:cNvPr>
          <p:cNvSpPr>
            <a:spLocks noGrp="1"/>
          </p:cNvSpPr>
          <p:nvPr>
            <p:ph idx="1"/>
          </p:nvPr>
        </p:nvSpPr>
        <p:spPr/>
        <p:txBody>
          <a:bodyPr>
            <a:normAutofit lnSpcReduction="10000"/>
          </a:bodyPr>
          <a:lstStyle/>
          <a:p>
            <a:r>
              <a:rPr lang="en-US" dirty="0"/>
              <a:t>CloudSim</a:t>
            </a:r>
            <a:endParaRPr lang="fa-IR" dirty="0"/>
          </a:p>
          <a:p>
            <a:pPr lvl="1"/>
            <a:r>
              <a:rPr lang="en-US" dirty="0"/>
              <a:t>Cloudlet</a:t>
            </a:r>
          </a:p>
          <a:p>
            <a:pPr lvl="1"/>
            <a:r>
              <a:rPr lang="en-US" dirty="0"/>
              <a:t>broker</a:t>
            </a:r>
          </a:p>
          <a:p>
            <a:pPr lvl="1"/>
            <a:r>
              <a:rPr lang="en-US" dirty="0"/>
              <a:t>Datacenter</a:t>
            </a:r>
          </a:p>
          <a:p>
            <a:pPr lvl="1"/>
            <a:r>
              <a:rPr lang="en-US" dirty="0"/>
              <a:t>Host</a:t>
            </a:r>
          </a:p>
          <a:p>
            <a:pPr lvl="1"/>
            <a:r>
              <a:rPr lang="en-US" dirty="0"/>
              <a:t>VM </a:t>
            </a:r>
          </a:p>
          <a:p>
            <a:pPr lvl="1"/>
            <a:r>
              <a:rPr lang="en-US" dirty="0"/>
              <a:t>Proposed algorithm</a:t>
            </a:r>
          </a:p>
          <a:p>
            <a:r>
              <a:rPr lang="en-US" dirty="0"/>
              <a:t>Correlation among:</a:t>
            </a:r>
          </a:p>
          <a:p>
            <a:pPr lvl="1"/>
            <a:r>
              <a:rPr lang="en-US" dirty="0"/>
              <a:t>Response time </a:t>
            </a:r>
          </a:p>
          <a:p>
            <a:pPr lvl="1"/>
            <a:r>
              <a:rPr lang="en-US" dirty="0"/>
              <a:t>SLA violation rate</a:t>
            </a:r>
          </a:p>
          <a:p>
            <a:pPr lvl="1"/>
            <a:r>
              <a:rPr lang="en-US" dirty="0"/>
              <a:t>Energy Consumption</a:t>
            </a:r>
          </a:p>
        </p:txBody>
      </p:sp>
      <p:sp>
        <p:nvSpPr>
          <p:cNvPr id="7" name="Date Placeholder 6"/>
          <p:cNvSpPr>
            <a:spLocks noGrp="1"/>
          </p:cNvSpPr>
          <p:nvPr>
            <p:ph type="dt" sz="half" idx="10"/>
          </p:nvPr>
        </p:nvSpPr>
        <p:spPr/>
        <p:txBody>
          <a:bodyPr/>
          <a:lstStyle/>
          <a:p>
            <a:r>
              <a:rPr lang="en-US"/>
              <a:t>25/8/2019</a:t>
            </a:r>
          </a:p>
        </p:txBody>
      </p:sp>
      <p:sp>
        <p:nvSpPr>
          <p:cNvPr id="9" name="Footer Placeholder 8"/>
          <p:cNvSpPr>
            <a:spLocks noGrp="1"/>
          </p:cNvSpPr>
          <p:nvPr>
            <p:ph type="ftr" sz="quarter" idx="11"/>
          </p:nvPr>
        </p:nvSpPr>
        <p:spPr/>
        <p:txBody>
          <a:bodyPr/>
          <a:lstStyle/>
          <a:p>
            <a:r>
              <a:rPr lang="en-US"/>
              <a:t>University of Tehran</a:t>
            </a:r>
          </a:p>
        </p:txBody>
      </p:sp>
      <p:sp>
        <p:nvSpPr>
          <p:cNvPr id="8" name="Slide Number Placeholder 7"/>
          <p:cNvSpPr>
            <a:spLocks noGrp="1"/>
          </p:cNvSpPr>
          <p:nvPr>
            <p:ph type="sldNum" sz="quarter" idx="12"/>
          </p:nvPr>
        </p:nvSpPr>
        <p:spPr/>
        <p:txBody>
          <a:bodyPr/>
          <a:lstStyle/>
          <a:p>
            <a:fld id="{68D71741-8892-44F2-88B5-3780E52BFD98}" type="slidenum">
              <a:rPr lang="en-US" smtClean="0"/>
              <a:t>9</a:t>
            </a:fld>
            <a:endParaRPr lang="en-US" dirty="0"/>
          </a:p>
        </p:txBody>
      </p:sp>
      <p:pic>
        <p:nvPicPr>
          <p:cNvPr id="3" name="Picture 2">
            <a:extLst>
              <a:ext uri="{FF2B5EF4-FFF2-40B4-BE49-F238E27FC236}">
                <a16:creationId xmlns:a16="http://schemas.microsoft.com/office/drawing/2014/main" id="{CDCC87C6-6F20-0D4D-8C8F-3F9CB704904B}"/>
              </a:ext>
            </a:extLst>
          </p:cNvPr>
          <p:cNvPicPr>
            <a:picLocks noChangeAspect="1"/>
          </p:cNvPicPr>
          <p:nvPr/>
        </p:nvPicPr>
        <p:blipFill>
          <a:blip r:embed="rId5"/>
          <a:stretch>
            <a:fillRect/>
          </a:stretch>
        </p:blipFill>
        <p:spPr>
          <a:xfrm>
            <a:off x="4924926" y="1401120"/>
            <a:ext cx="7267074" cy="4361633"/>
          </a:xfrm>
          <a:prstGeom prst="rect">
            <a:avLst/>
          </a:prstGeom>
        </p:spPr>
      </p:pic>
    </p:spTree>
    <p:extLst>
      <p:ext uri="{BB962C8B-B14F-4D97-AF65-F5344CB8AC3E}">
        <p14:creationId xmlns:p14="http://schemas.microsoft.com/office/powerpoint/2010/main" val="392206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dissolve">
                                      <p:cBhvr>
                                        <p:cTn id="12" dur="500"/>
                                        <p:tgtEl>
                                          <p:spTgt spid="10">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dissolve">
                                      <p:cBhvr>
                                        <p:cTn id="15" dur="500"/>
                                        <p:tgtEl>
                                          <p:spTgt spid="10">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dissolve">
                                      <p:cBhvr>
                                        <p:cTn id="18" dur="500"/>
                                        <p:tgtEl>
                                          <p:spTgt spid="10">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Effect transition="in" filter="dissolve">
                                      <p:cBhvr>
                                        <p:cTn id="21" dur="500"/>
                                        <p:tgtEl>
                                          <p:spTgt spid="10">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10">
                                            <p:txEl>
                                              <p:pRg st="5" end="5"/>
                                            </p:txEl>
                                          </p:spTgt>
                                        </p:tgtEl>
                                        <p:attrNameLst>
                                          <p:attrName>style.visibility</p:attrName>
                                        </p:attrNameLst>
                                      </p:cBhvr>
                                      <p:to>
                                        <p:strVal val="visible"/>
                                      </p:to>
                                    </p:set>
                                    <p:animEffect transition="in" filter="dissolve">
                                      <p:cBhvr>
                                        <p:cTn id="24" dur="500"/>
                                        <p:tgtEl>
                                          <p:spTgt spid="10">
                                            <p:txEl>
                                              <p:pRg st="5" end="5"/>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animEffect transition="in" filter="dissolve">
                                      <p:cBhvr>
                                        <p:cTn id="27" dur="500"/>
                                        <p:tgtEl>
                                          <p:spTgt spid="10">
                                            <p:txEl>
                                              <p:pRg st="6" end="6"/>
                                            </p:txEl>
                                          </p:spTgt>
                                        </p:tgtEl>
                                      </p:cBhvr>
                                    </p:animEffect>
                                  </p:childTnLst>
                                </p:cTn>
                              </p:par>
                            </p:childTnLst>
                          </p:cTn>
                        </p:par>
                        <p:par>
                          <p:cTn id="28" fill="hold">
                            <p:stCondLst>
                              <p:cond delay="500"/>
                            </p:stCondLst>
                            <p:childTnLst>
                              <p:par>
                                <p:cTn id="29" presetID="9" presetClass="entr" presetSubtype="0"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dissolve">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0">
                                            <p:txEl>
                                              <p:pRg st="7" end="7"/>
                                            </p:txEl>
                                          </p:spTgt>
                                        </p:tgtEl>
                                        <p:attrNameLst>
                                          <p:attrName>style.visibility</p:attrName>
                                        </p:attrNameLst>
                                      </p:cBhvr>
                                      <p:to>
                                        <p:strVal val="visible"/>
                                      </p:to>
                                    </p:set>
                                    <p:animEffect transition="in" filter="dissolve">
                                      <p:cBhvr>
                                        <p:cTn id="36" dur="500"/>
                                        <p:tgtEl>
                                          <p:spTgt spid="10">
                                            <p:txEl>
                                              <p:pRg st="7" end="7"/>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10">
                                            <p:txEl>
                                              <p:pRg st="8" end="8"/>
                                            </p:txEl>
                                          </p:spTgt>
                                        </p:tgtEl>
                                        <p:attrNameLst>
                                          <p:attrName>style.visibility</p:attrName>
                                        </p:attrNameLst>
                                      </p:cBhvr>
                                      <p:to>
                                        <p:strVal val="visible"/>
                                      </p:to>
                                    </p:set>
                                    <p:animEffect transition="in" filter="dissolve">
                                      <p:cBhvr>
                                        <p:cTn id="39" dur="500"/>
                                        <p:tgtEl>
                                          <p:spTgt spid="10">
                                            <p:txEl>
                                              <p:pRg st="8" end="8"/>
                                            </p:txEl>
                                          </p:spTgt>
                                        </p:tgtEl>
                                      </p:cBhvr>
                                    </p:animEffect>
                                  </p:childTnLst>
                                </p:cTn>
                              </p:par>
                              <p:par>
                                <p:cTn id="40" presetID="9" presetClass="entr" presetSubtype="0" fill="hold" nodeType="withEffect">
                                  <p:stCondLst>
                                    <p:cond delay="0"/>
                                  </p:stCondLst>
                                  <p:childTnLst>
                                    <p:set>
                                      <p:cBhvr>
                                        <p:cTn id="41" dur="1" fill="hold">
                                          <p:stCondLst>
                                            <p:cond delay="0"/>
                                          </p:stCondLst>
                                        </p:cTn>
                                        <p:tgtEl>
                                          <p:spTgt spid="10">
                                            <p:txEl>
                                              <p:pRg st="9" end="9"/>
                                            </p:txEl>
                                          </p:spTgt>
                                        </p:tgtEl>
                                        <p:attrNameLst>
                                          <p:attrName>style.visibility</p:attrName>
                                        </p:attrNameLst>
                                      </p:cBhvr>
                                      <p:to>
                                        <p:strVal val="visible"/>
                                      </p:to>
                                    </p:set>
                                    <p:animEffect transition="in" filter="dissolve">
                                      <p:cBhvr>
                                        <p:cTn id="42" dur="500"/>
                                        <p:tgtEl>
                                          <p:spTgt spid="10">
                                            <p:txEl>
                                              <p:pRg st="9" end="9"/>
                                            </p:txEl>
                                          </p:spTgt>
                                        </p:tgtEl>
                                      </p:cBhvr>
                                    </p:animEffect>
                                  </p:childTnLst>
                                </p:cTn>
                              </p:par>
                              <p:par>
                                <p:cTn id="43" presetID="9" presetClass="entr" presetSubtype="0" fill="hold" nodeType="withEffect">
                                  <p:stCondLst>
                                    <p:cond delay="0"/>
                                  </p:stCondLst>
                                  <p:childTnLst>
                                    <p:set>
                                      <p:cBhvr>
                                        <p:cTn id="44" dur="1" fill="hold">
                                          <p:stCondLst>
                                            <p:cond delay="0"/>
                                          </p:stCondLst>
                                        </p:cTn>
                                        <p:tgtEl>
                                          <p:spTgt spid="10">
                                            <p:txEl>
                                              <p:pRg st="10" end="10"/>
                                            </p:txEl>
                                          </p:spTgt>
                                        </p:tgtEl>
                                        <p:attrNameLst>
                                          <p:attrName>style.visibility</p:attrName>
                                        </p:attrNameLst>
                                      </p:cBhvr>
                                      <p:to>
                                        <p:strVal val="visible"/>
                                      </p:to>
                                    </p:set>
                                    <p:animEffect transition="in" filter="dissolve">
                                      <p:cBhvr>
                                        <p:cTn id="45" dur="500"/>
                                        <p:tgtEl>
                                          <p:spTgt spid="1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5409</TotalTime>
  <Words>1169</Words>
  <Application>Microsoft Macintosh PowerPoint</Application>
  <PresentationFormat>Widescreen</PresentationFormat>
  <Paragraphs>187</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Improving datacenter traffic pattern using VM locality in service chain deployments</vt:lpstr>
      <vt:lpstr>Agenda</vt:lpstr>
      <vt:lpstr>Network Service chaining in datacenter</vt:lpstr>
      <vt:lpstr>Agenda</vt:lpstr>
      <vt:lpstr>Proposed mechanism</vt:lpstr>
      <vt:lpstr>Proposed mechanism</vt:lpstr>
      <vt:lpstr>Proposed mechanism</vt:lpstr>
      <vt:lpstr>Agenda</vt:lpstr>
      <vt:lpstr>Simulation and Evaluation</vt:lpstr>
      <vt:lpstr>Agenda</vt:lpstr>
      <vt:lpstr>Future 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datacenter traffic patterns using data locality approach</dc:title>
  <dc:creator>Microsoft Office User</dc:creator>
  <cp:lastModifiedBy>Microsoft Office User</cp:lastModifiedBy>
  <cp:revision>49</cp:revision>
  <dcterms:created xsi:type="dcterms:W3CDTF">2019-08-02T09:52:46Z</dcterms:created>
  <dcterms:modified xsi:type="dcterms:W3CDTF">2019-08-28T06:13:36Z</dcterms:modified>
</cp:coreProperties>
</file>