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5" r:id="rId10"/>
    <p:sldId id="264" r:id="rId11"/>
    <p:sldId id="269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DE6045-F09E-474D-B39F-00FF56C15892}">
          <p14:sldIdLst/>
        </p14:section>
        <p14:section name="12/2/2021" id="{ED966683-9A99-4441-8379-22FC21CAAC3A}">
          <p14:sldIdLst>
            <p14:sldId id="256"/>
            <p14:sldId id="257"/>
            <p14:sldId id="261"/>
            <p14:sldId id="258"/>
            <p14:sldId id="260"/>
            <p14:sldId id="259"/>
          </p14:sldIdLst>
        </p14:section>
        <p14:section name="22/2/2021" id="{93C2FCDD-884C-D247-9817-4AF1D4A9E209}">
          <p14:sldIdLst>
            <p14:sldId id="262"/>
            <p14:sldId id="263"/>
            <p14:sldId id="265"/>
            <p14:sldId id="264"/>
            <p14:sldId id="269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3"/>
    <p:restoredTop sz="84088"/>
  </p:normalViewPr>
  <p:slideViewPr>
    <p:cSldViewPr snapToGrid="0" snapToObjects="1">
      <p:cViewPr varScale="1">
        <p:scale>
          <a:sx n="106" d="100"/>
          <a:sy n="106" d="100"/>
        </p:scale>
        <p:origin x="2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94E28-4942-8544-8164-362999110ED5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C9B90-ECA4-4441-B7F4-4CE5CC8DD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5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9B90-ECA4-4441-B7F4-4CE5CC8DD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3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9B90-ECA4-4441-B7F4-4CE5CC8DD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9B90-ECA4-4441-B7F4-4CE5CC8DD3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1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– local L1 miss ????</a:t>
            </a:r>
          </a:p>
          <a:p>
            <a:r>
              <a:rPr lang="en-US" dirty="0"/>
              <a:t>4-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9B90-ECA4-4441-B7F4-4CE5CC8DD3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9B90-ECA4-4441-B7F4-4CE5CC8DD3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bytes are accessed locally/remotely</a:t>
            </a:r>
          </a:p>
          <a:p>
            <a:endParaRPr lang="en-US" dirty="0"/>
          </a:p>
          <a:p>
            <a:r>
              <a:rPr lang="en-US" dirty="0"/>
              <a:t>Fraction of the access are local/remote</a:t>
            </a:r>
          </a:p>
          <a:p>
            <a:endParaRPr lang="en-US" dirty="0"/>
          </a:p>
          <a:p>
            <a:r>
              <a:rPr lang="en-US" dirty="0"/>
              <a:t>Which factor is dominant in the path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9B90-ECA4-4441-B7F4-4CE5CC8DD3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3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C9B90-ECA4-4441-B7F4-4CE5CC8DD3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6BB5-2B2A-B945-9224-7D9FD107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4EC64-1517-0D4C-880F-150794F2B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9A92-E060-294A-8473-FAC72AED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D8F7-4C7C-2E4E-BA9E-13157BBA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0DE13-53E1-894B-8EE2-F35C4A2E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A7E7-8DF5-7041-BA3F-B4314E5F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AB249-3B91-084F-BD17-68518C395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0633-0456-3A4E-8671-06229341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2067-90F0-4E4E-BA80-2087532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E359-5EB8-AD4F-B931-1531DDB1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4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C0892-080B-B34F-8935-575E05E31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E786-FD27-8846-88D9-82F18F5EA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07EB-D064-ED44-B37E-F5E0EB6B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F6DF-FE06-F140-A42B-D1A13C0A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8578-C226-1548-846D-8607D400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7C6C-4509-E14C-B133-6E7B2B79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CED6-6CB5-6A4A-A630-C945C57E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49B1-D5C2-9B4B-A2E5-FECDEF8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4848B-69FD-AD42-A189-A8E97129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034ED-16ED-BB4D-9C77-D1F73021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1362-B694-7741-8BBF-A5D0078F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3C1BD-1059-8E48-95AA-1121316FB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CD42-D986-5040-9B6E-3035FC43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5FCFA-3E2A-B04F-B5B2-644E2BB5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1999-19CB-BA41-BFBB-D601B484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94AE-7D86-D742-A43E-16DBBB2E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328F-2CDD-3C49-9038-F6A7452BA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47796-E3C3-E846-B58F-D4CF1C5FE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B4F5A-D1BB-314A-8963-13A43DD4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829DC-108C-C34E-A15B-9F3BD655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2BFF4-70E1-3043-8950-8C60CFF4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7342-FDF6-B344-9F28-5D394C26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3CDD-45C9-644B-AA94-E562A125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B9DE8-DF11-D048-9B67-63A488F2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7F1E3-76C1-5240-A96A-1087A62C8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D5045-1339-A142-A24A-FA3DFCC0E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87C7B-7EDE-CC49-AB79-550A77A1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7119C-A0AF-FB4C-8F83-2561211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430E4-EA26-584F-99BD-F065A1BD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9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BB45-37D3-954F-89EB-671B83CC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03FED-F5E0-474A-B359-AAAF9D92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44B3A-57BB-B049-941C-5BB36291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30249-A9BD-C349-A8B5-51027793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9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DD3D5-ED75-6E4A-BD3A-3480A4FA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C1AAA-208C-AA4D-BD27-EB0E6824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373D1-BD17-5844-8797-5F5DD098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1D96-A9E6-2D4F-B280-D79C64D1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A758C-0A91-A84B-8EB7-CE2B5BAA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5FB89-DA9A-0849-8A6B-F3A6A5121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261D2-1268-654C-99E1-42F1F77F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AC20B-D6CC-994E-8E7D-1827CD98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C9C3-8CBF-B24A-A321-FDB0DD5A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0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3D81-B470-8A44-9813-73AC00BB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760E0-CA8A-DB4D-B496-09F0ECB1F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AF0F4-DAB6-3A44-AC54-22A4B41A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DF08F-96A9-6C4B-9252-47CEE21FA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DA0E4-1523-7945-8690-E934B3F1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D48FF-6A6C-744C-82E6-2FDBC9AA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C4238-31FA-174F-81B8-D65B7BE8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9D284-523D-1746-B6AB-D1C4F28C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274E-9AAF-DC46-82D5-3B2426A0D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05ED9-FF47-8245-9F29-1278097FF9A0}" type="datetimeFigureOut">
              <a:rPr lang="en-US" smtClean="0"/>
              <a:t>2/22/21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20B8-7E0E-724D-8168-0EBFBA6C7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4273-99B2-D241-A7DC-9831C4DB2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8C71D-FEA9-7448-BF73-8DE1213F9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0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5DD7-5671-8647-8560-88DD4E632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302B-AC9E-194B-8B7D-CA941A6AF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12, 2021</a:t>
            </a:r>
          </a:p>
        </p:txBody>
      </p:sp>
    </p:spTree>
    <p:extLst>
      <p:ext uri="{BB962C8B-B14F-4D97-AF65-F5344CB8AC3E}">
        <p14:creationId xmlns:p14="http://schemas.microsoft.com/office/powerpoint/2010/main" val="244131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40A5-4ECE-974B-8DA9-B9EEDC1A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3622F-F860-B348-B56D-F2211D5B2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07" y="1461080"/>
            <a:ext cx="11268386" cy="5031795"/>
          </a:xfr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E04FBC8-5661-E74D-AC58-15C79CFBD1AD}"/>
              </a:ext>
            </a:extLst>
          </p:cNvPr>
          <p:cNvSpPr/>
          <p:nvPr/>
        </p:nvSpPr>
        <p:spPr>
          <a:xfrm>
            <a:off x="838200" y="1848465"/>
            <a:ext cx="482046" cy="1339667"/>
          </a:xfrm>
          <a:custGeom>
            <a:avLst/>
            <a:gdLst>
              <a:gd name="connsiteX0" fmla="*/ 6952 w 482046"/>
              <a:gd name="connsiteY0" fmla="*/ 0 h 1339667"/>
              <a:gd name="connsiteX1" fmla="*/ 56113 w 482046"/>
              <a:gd name="connsiteY1" fmla="*/ 491613 h 1339667"/>
              <a:gd name="connsiteX2" fmla="*/ 419907 w 482046"/>
              <a:gd name="connsiteY2" fmla="*/ 1248697 h 1339667"/>
              <a:gd name="connsiteX3" fmla="*/ 478900 w 482046"/>
              <a:gd name="connsiteY3" fmla="*/ 1297858 h 133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46" h="1339667">
                <a:moveTo>
                  <a:pt x="6952" y="0"/>
                </a:moveTo>
                <a:cubicBezTo>
                  <a:pt x="-2881" y="141748"/>
                  <a:pt x="-12713" y="283497"/>
                  <a:pt x="56113" y="491613"/>
                </a:cubicBezTo>
                <a:cubicBezTo>
                  <a:pt x="124939" y="699729"/>
                  <a:pt x="349443" y="1114323"/>
                  <a:pt x="419907" y="1248697"/>
                </a:cubicBezTo>
                <a:cubicBezTo>
                  <a:pt x="490371" y="1383071"/>
                  <a:pt x="484635" y="1340464"/>
                  <a:pt x="478900" y="1297858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triangl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C674AB6-53E7-844C-844A-06A5E379F185}"/>
              </a:ext>
            </a:extLst>
          </p:cNvPr>
          <p:cNvSpPr/>
          <p:nvPr/>
        </p:nvSpPr>
        <p:spPr>
          <a:xfrm>
            <a:off x="2930013" y="1858297"/>
            <a:ext cx="2684206" cy="1307690"/>
          </a:xfrm>
          <a:custGeom>
            <a:avLst/>
            <a:gdLst>
              <a:gd name="connsiteX0" fmla="*/ 0 w 2684206"/>
              <a:gd name="connsiteY0" fmla="*/ 0 h 1307690"/>
              <a:gd name="connsiteX1" fmla="*/ 49161 w 2684206"/>
              <a:gd name="connsiteY1" fmla="*/ 403122 h 1307690"/>
              <a:gd name="connsiteX2" fmla="*/ 235974 w 2684206"/>
              <a:gd name="connsiteY2" fmla="*/ 914400 h 1307690"/>
              <a:gd name="connsiteX3" fmla="*/ 580103 w 2684206"/>
              <a:gd name="connsiteY3" fmla="*/ 1229032 h 1307690"/>
              <a:gd name="connsiteX4" fmla="*/ 2684206 w 2684206"/>
              <a:gd name="connsiteY4" fmla="*/ 1307690 h 130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4206" h="1307690">
                <a:moveTo>
                  <a:pt x="0" y="0"/>
                </a:moveTo>
                <a:cubicBezTo>
                  <a:pt x="4916" y="125361"/>
                  <a:pt x="9832" y="250722"/>
                  <a:pt x="49161" y="403122"/>
                </a:cubicBezTo>
                <a:cubicBezTo>
                  <a:pt x="88490" y="555522"/>
                  <a:pt x="147484" y="776748"/>
                  <a:pt x="235974" y="914400"/>
                </a:cubicBezTo>
                <a:cubicBezTo>
                  <a:pt x="324464" y="1052052"/>
                  <a:pt x="172064" y="1163484"/>
                  <a:pt x="580103" y="1229032"/>
                </a:cubicBezTo>
                <a:cubicBezTo>
                  <a:pt x="988142" y="1294580"/>
                  <a:pt x="1836174" y="1301135"/>
                  <a:pt x="2684206" y="1307690"/>
                </a:cubicBezTo>
              </a:path>
            </a:pathLst>
          </a:custGeom>
          <a:noFill/>
          <a:ln w="5715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20EA70E-DD91-7D4C-AB00-F1DA5A7B6DAD}"/>
              </a:ext>
            </a:extLst>
          </p:cNvPr>
          <p:cNvSpPr/>
          <p:nvPr/>
        </p:nvSpPr>
        <p:spPr>
          <a:xfrm>
            <a:off x="7408661" y="1887794"/>
            <a:ext cx="1649234" cy="4168877"/>
          </a:xfrm>
          <a:custGeom>
            <a:avLst/>
            <a:gdLst>
              <a:gd name="connsiteX0" fmla="*/ 1607520 w 1649234"/>
              <a:gd name="connsiteY0" fmla="*/ 0 h 4168877"/>
              <a:gd name="connsiteX1" fmla="*/ 1637016 w 1649234"/>
              <a:gd name="connsiteY1" fmla="*/ 530941 h 4168877"/>
              <a:gd name="connsiteX2" fmla="*/ 1430539 w 1649234"/>
              <a:gd name="connsiteY2" fmla="*/ 1150374 h 4168877"/>
              <a:gd name="connsiteX3" fmla="*/ 1125739 w 1649234"/>
              <a:gd name="connsiteY3" fmla="*/ 1002890 h 4168877"/>
              <a:gd name="connsiteX4" fmla="*/ 673455 w 1649234"/>
              <a:gd name="connsiteY4" fmla="*/ 550606 h 4168877"/>
              <a:gd name="connsiteX5" fmla="*/ 152345 w 1649234"/>
              <a:gd name="connsiteY5" fmla="*/ 816077 h 4168877"/>
              <a:gd name="connsiteX6" fmla="*/ 63855 w 1649234"/>
              <a:gd name="connsiteY6" fmla="*/ 3372464 h 4168877"/>
              <a:gd name="connsiteX7" fmla="*/ 1017584 w 1649234"/>
              <a:gd name="connsiteY7" fmla="*/ 3814916 h 4168877"/>
              <a:gd name="connsiteX8" fmla="*/ 1342049 w 1649234"/>
              <a:gd name="connsiteY8" fmla="*/ 4168877 h 416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9234" h="4168877">
                <a:moveTo>
                  <a:pt x="1607520" y="0"/>
                </a:moveTo>
                <a:cubicBezTo>
                  <a:pt x="1637016" y="169606"/>
                  <a:pt x="1666513" y="339212"/>
                  <a:pt x="1637016" y="530941"/>
                </a:cubicBezTo>
                <a:cubicBezTo>
                  <a:pt x="1607519" y="722670"/>
                  <a:pt x="1515752" y="1071716"/>
                  <a:pt x="1430539" y="1150374"/>
                </a:cubicBezTo>
                <a:cubicBezTo>
                  <a:pt x="1345326" y="1229032"/>
                  <a:pt x="1251920" y="1102851"/>
                  <a:pt x="1125739" y="1002890"/>
                </a:cubicBezTo>
                <a:cubicBezTo>
                  <a:pt x="999558" y="902929"/>
                  <a:pt x="835687" y="581742"/>
                  <a:pt x="673455" y="550606"/>
                </a:cubicBezTo>
                <a:cubicBezTo>
                  <a:pt x="511223" y="519470"/>
                  <a:pt x="253945" y="345767"/>
                  <a:pt x="152345" y="816077"/>
                </a:cubicBezTo>
                <a:cubicBezTo>
                  <a:pt x="50745" y="1286387"/>
                  <a:pt x="-80351" y="2872658"/>
                  <a:pt x="63855" y="3372464"/>
                </a:cubicBezTo>
                <a:cubicBezTo>
                  <a:pt x="208061" y="3872270"/>
                  <a:pt x="804552" y="3682181"/>
                  <a:pt x="1017584" y="3814916"/>
                </a:cubicBezTo>
                <a:cubicBezTo>
                  <a:pt x="1230616" y="3947651"/>
                  <a:pt x="1286332" y="4058264"/>
                  <a:pt x="1342049" y="4168877"/>
                </a:cubicBezTo>
              </a:path>
            </a:pathLst>
          </a:custGeom>
          <a:noFill/>
          <a:ln w="57150">
            <a:solidFill>
              <a:schemeClr val="accent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69618A5-1302-ED44-9CC4-EEC1F23C9603}"/>
              </a:ext>
            </a:extLst>
          </p:cNvPr>
          <p:cNvSpPr/>
          <p:nvPr/>
        </p:nvSpPr>
        <p:spPr>
          <a:xfrm>
            <a:off x="2930013" y="3188132"/>
            <a:ext cx="3401961" cy="2953537"/>
          </a:xfrm>
          <a:custGeom>
            <a:avLst/>
            <a:gdLst>
              <a:gd name="connsiteX0" fmla="*/ 0 w 3401961"/>
              <a:gd name="connsiteY0" fmla="*/ 1720645 h 2953537"/>
              <a:gd name="connsiteX1" fmla="*/ 176981 w 3401961"/>
              <a:gd name="connsiteY1" fmla="*/ 1848465 h 2953537"/>
              <a:gd name="connsiteX2" fmla="*/ 245806 w 3401961"/>
              <a:gd name="connsiteY2" fmla="*/ 2949678 h 2953537"/>
              <a:gd name="connsiteX3" fmla="*/ 648929 w 3401961"/>
              <a:gd name="connsiteY3" fmla="*/ 2202426 h 2953537"/>
              <a:gd name="connsiteX4" fmla="*/ 2349910 w 3401961"/>
              <a:gd name="connsiteY4" fmla="*/ 1917291 h 2953537"/>
              <a:gd name="connsiteX5" fmla="*/ 3401961 w 3401961"/>
              <a:gd name="connsiteY5" fmla="*/ 0 h 295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1961" h="2953537">
                <a:moveTo>
                  <a:pt x="0" y="1720645"/>
                </a:moveTo>
                <a:cubicBezTo>
                  <a:pt x="68006" y="1682135"/>
                  <a:pt x="136013" y="1643626"/>
                  <a:pt x="176981" y="1848465"/>
                </a:cubicBezTo>
                <a:cubicBezTo>
                  <a:pt x="217949" y="2053304"/>
                  <a:pt x="167148" y="2890685"/>
                  <a:pt x="245806" y="2949678"/>
                </a:cubicBezTo>
                <a:cubicBezTo>
                  <a:pt x="324464" y="3008672"/>
                  <a:pt x="298245" y="2374491"/>
                  <a:pt x="648929" y="2202426"/>
                </a:cubicBezTo>
                <a:cubicBezTo>
                  <a:pt x="999613" y="2030362"/>
                  <a:pt x="1891071" y="2284362"/>
                  <a:pt x="2349910" y="1917291"/>
                </a:cubicBezTo>
                <a:cubicBezTo>
                  <a:pt x="2808749" y="1550220"/>
                  <a:pt x="3105355" y="775110"/>
                  <a:pt x="340196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9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40A5-4ECE-974B-8DA9-B9EEDC1A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F32EB2-293F-B94B-8832-93540C25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215" y="1690688"/>
            <a:ext cx="11015570" cy="4542503"/>
          </a:xfrm>
        </p:spPr>
      </p:pic>
    </p:spTree>
    <p:extLst>
      <p:ext uri="{BB962C8B-B14F-4D97-AF65-F5344CB8AC3E}">
        <p14:creationId xmlns:p14="http://schemas.microsoft.com/office/powerpoint/2010/main" val="479449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40A5-4ECE-974B-8DA9-B9EEDC1A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B5EFB8-EACE-DF4D-8B64-322E96E8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0365" y="107694"/>
            <a:ext cx="3113877" cy="200624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78128-870E-3A45-8E33-0A2092AA863A}"/>
              </a:ext>
            </a:extLst>
          </p:cNvPr>
          <p:cNvSpPr txBox="1"/>
          <p:nvPr/>
        </p:nvSpPr>
        <p:spPr>
          <a:xfrm>
            <a:off x="128556" y="2136338"/>
            <a:ext cx="116898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miss </a:t>
            </a:r>
            <a:r>
              <a:rPr lang="en-US" dirty="0" err="1"/>
              <a:t>packet_num</a:t>
            </a:r>
            <a:r>
              <a:rPr lang="en-US" dirty="0"/>
              <a:t>: 1 </a:t>
            </a:r>
            <a:r>
              <a:rPr lang="en-US" dirty="0" err="1"/>
              <a:t>chiplet</a:t>
            </a:r>
            <a:r>
              <a:rPr lang="en-US" dirty="0"/>
              <a:t>: 0 cycle: 1</a:t>
            </a:r>
          </a:p>
          <a:p>
            <a:endParaRPr lang="en-US" dirty="0"/>
          </a:p>
          <a:p>
            <a:r>
              <a:rPr lang="en-US" dirty="0"/>
              <a:t>L2(mem2device)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0 </a:t>
            </a:r>
            <a:r>
              <a:rPr lang="en-US" dirty="0" err="1"/>
              <a:t>dst</a:t>
            </a:r>
            <a:r>
              <a:rPr lang="en-US" dirty="0"/>
              <a:t>: 128 </a:t>
            </a:r>
            <a:r>
              <a:rPr lang="en-US" dirty="0" err="1"/>
              <a:t>packet_num</a:t>
            </a:r>
            <a:r>
              <a:rPr lang="en-US" dirty="0"/>
              <a:t>: 1 </a:t>
            </a:r>
            <a:r>
              <a:rPr lang="en-US" dirty="0" err="1"/>
              <a:t>chiplet</a:t>
            </a:r>
            <a:r>
              <a:rPr lang="en-US" dirty="0"/>
              <a:t>: 0 cycle: 2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0 </a:t>
            </a:r>
            <a:r>
              <a:rPr lang="en-US" dirty="0" err="1"/>
              <a:t>dst</a:t>
            </a:r>
            <a:r>
              <a:rPr lang="en-US" dirty="0"/>
              <a:t>: 128 </a:t>
            </a:r>
            <a:r>
              <a:rPr lang="en-US" dirty="0" err="1"/>
              <a:t>packet_num</a:t>
            </a:r>
            <a:r>
              <a:rPr lang="en-US" dirty="0"/>
              <a:t>: 1 move request from incoming queue to ROP queue in </a:t>
            </a:r>
            <a:r>
              <a:rPr lang="en-US" dirty="0" err="1"/>
              <a:t>chiplet</a:t>
            </a:r>
            <a:r>
              <a:rPr lang="en-US" dirty="0"/>
              <a:t> 0 cycle: 2</a:t>
            </a:r>
          </a:p>
          <a:p>
            <a:endParaRPr lang="en-US" dirty="0"/>
          </a:p>
          <a:p>
            <a:r>
              <a:rPr lang="en-US" dirty="0"/>
              <a:t>DRAM 3: packet type: 0 </a:t>
            </a:r>
            <a:r>
              <a:rPr lang="en-US" dirty="0" err="1"/>
              <a:t>src</a:t>
            </a:r>
            <a:r>
              <a:rPr lang="en-US" dirty="0"/>
              <a:t>: 0 </a:t>
            </a:r>
            <a:r>
              <a:rPr lang="en-US" dirty="0" err="1"/>
              <a:t>dst</a:t>
            </a:r>
            <a:r>
              <a:rPr lang="en-US" dirty="0"/>
              <a:t>: 128 </a:t>
            </a:r>
            <a:r>
              <a:rPr lang="en-US" dirty="0" err="1"/>
              <a:t>packet_num</a:t>
            </a:r>
            <a:r>
              <a:rPr lang="en-US" dirty="0"/>
              <a:t>: 1 transfer packet from DRAM latency queue to DRAM, cycle: 225</a:t>
            </a:r>
          </a:p>
          <a:p>
            <a:endParaRPr lang="en-US" dirty="0"/>
          </a:p>
          <a:p>
            <a:r>
              <a:rPr lang="en-US" dirty="0"/>
              <a:t>DRAM 1 : packet type: 2 </a:t>
            </a:r>
            <a:r>
              <a:rPr lang="en-US" dirty="0" err="1"/>
              <a:t>src</a:t>
            </a:r>
            <a:r>
              <a:rPr lang="en-US" dirty="0"/>
              <a:t>: 0 </a:t>
            </a:r>
            <a:r>
              <a:rPr lang="en-US" dirty="0" err="1"/>
              <a:t>dst</a:t>
            </a:r>
            <a:r>
              <a:rPr lang="en-US" dirty="0"/>
              <a:t>: 128 </a:t>
            </a:r>
            <a:r>
              <a:rPr lang="en-US" dirty="0" err="1"/>
              <a:t>packet_num</a:t>
            </a:r>
            <a:r>
              <a:rPr lang="en-US" dirty="0"/>
              <a:t>: 1  </a:t>
            </a:r>
            <a:r>
              <a:rPr lang="en-US" dirty="0" err="1"/>
              <a:t>dest_spid</a:t>
            </a:r>
            <a:r>
              <a:rPr lang="en-US" dirty="0"/>
              <a:t>: 0 the packet is pushed from DRAM to LLC input queue, cycle: 240 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packet_type</a:t>
            </a:r>
            <a:r>
              <a:rPr lang="en-US" dirty="0"/>
              <a:t>: 2 </a:t>
            </a:r>
            <a:r>
              <a:rPr lang="en-US" dirty="0" err="1"/>
              <a:t>src</a:t>
            </a:r>
            <a:r>
              <a:rPr lang="en-US" dirty="0"/>
              <a:t>: 0 </a:t>
            </a:r>
            <a:r>
              <a:rPr lang="en-US" dirty="0" err="1"/>
              <a:t>dst</a:t>
            </a:r>
            <a:r>
              <a:rPr lang="en-US" dirty="0"/>
              <a:t>: 128 </a:t>
            </a:r>
            <a:r>
              <a:rPr lang="en-US" dirty="0" err="1"/>
              <a:t>packet_num</a:t>
            </a:r>
            <a:r>
              <a:rPr lang="en-US" dirty="0"/>
              <a:t>: 1 L2 local cache MISS write back in </a:t>
            </a:r>
            <a:r>
              <a:rPr lang="en-US" dirty="0" err="1"/>
              <a:t>chiplet</a:t>
            </a:r>
            <a:r>
              <a:rPr lang="en-US" dirty="0"/>
              <a:t>: 0 cycle: 240 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packet_type</a:t>
            </a:r>
            <a:r>
              <a:rPr lang="en-US" dirty="0"/>
              <a:t>: 2 </a:t>
            </a:r>
            <a:r>
              <a:rPr lang="en-US" dirty="0" err="1"/>
              <a:t>src</a:t>
            </a:r>
            <a:r>
              <a:rPr lang="en-US" dirty="0"/>
              <a:t>: 0 </a:t>
            </a:r>
            <a:r>
              <a:rPr lang="en-US" dirty="0" err="1"/>
              <a:t>dst</a:t>
            </a:r>
            <a:r>
              <a:rPr lang="en-US" dirty="0"/>
              <a:t>: 128 </a:t>
            </a:r>
            <a:r>
              <a:rPr lang="en-US" dirty="0" err="1"/>
              <a:t>packet_num</a:t>
            </a:r>
            <a:r>
              <a:rPr lang="en-US" dirty="0"/>
              <a:t>: 1 packet is pushed to L2-2-ICNT outgoing queue in </a:t>
            </a:r>
            <a:r>
              <a:rPr lang="en-US" dirty="0" err="1"/>
              <a:t>chiplet</a:t>
            </a:r>
            <a:r>
              <a:rPr lang="en-US" dirty="0"/>
              <a:t> 0 cycle: 241</a:t>
            </a:r>
          </a:p>
          <a:p>
            <a:endParaRPr lang="en-US" dirty="0"/>
          </a:p>
          <a:p>
            <a:r>
              <a:rPr lang="en-US" dirty="0"/>
              <a:t>core </a:t>
            </a:r>
            <a:r>
              <a:rPr lang="en-US" dirty="0" err="1"/>
              <a:t>packet_num</a:t>
            </a:r>
            <a:r>
              <a:rPr lang="en-US" dirty="0"/>
              <a:t>: 1 is popped from cluster 0 queue in </a:t>
            </a:r>
            <a:r>
              <a:rPr lang="en-US" dirty="0" err="1"/>
              <a:t>chiplet</a:t>
            </a:r>
            <a:r>
              <a:rPr lang="en-US" dirty="0"/>
              <a:t> 0 and is about to be processed cycle: 242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8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0A5D84-02C3-1948-A93F-4133438F1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9715500" y="-780691"/>
            <a:ext cx="1498600" cy="33655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E98474-5389-DA48-B026-8B927F039FC1}"/>
              </a:ext>
            </a:extLst>
          </p:cNvPr>
          <p:cNvSpPr txBox="1"/>
          <p:nvPr/>
        </p:nvSpPr>
        <p:spPr>
          <a:xfrm>
            <a:off x="44449" y="1308528"/>
            <a:ext cx="121031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miss </a:t>
            </a:r>
            <a:r>
              <a:rPr lang="en-US" dirty="0" err="1"/>
              <a:t>packet_num</a:t>
            </a:r>
            <a:r>
              <a:rPr lang="en-US" dirty="0"/>
              <a:t>: 117 </a:t>
            </a:r>
            <a:r>
              <a:rPr lang="en-US" dirty="0" err="1"/>
              <a:t>chiplet</a:t>
            </a:r>
            <a:r>
              <a:rPr lang="en-US" dirty="0"/>
              <a:t>: 0 cycle: 1</a:t>
            </a:r>
          </a:p>
          <a:p>
            <a:endParaRPr lang="en-US" dirty="0"/>
          </a:p>
          <a:p>
            <a:r>
              <a:rPr lang="en-US" dirty="0"/>
              <a:t>request arrive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195 </a:t>
            </a:r>
            <a:r>
              <a:rPr lang="en-US" dirty="0" err="1"/>
              <a:t>dst</a:t>
            </a:r>
            <a:r>
              <a:rPr lang="en-US" dirty="0"/>
              <a:t>: 192 </a:t>
            </a:r>
            <a:r>
              <a:rPr lang="en-US" dirty="0" err="1"/>
              <a:t>packet_num</a:t>
            </a:r>
            <a:r>
              <a:rPr lang="en-US" dirty="0"/>
              <a:t>: 117 packet is pushed to incoming queue in </a:t>
            </a:r>
            <a:r>
              <a:rPr lang="en-US" dirty="0" err="1"/>
              <a:t>chiplet</a:t>
            </a:r>
            <a:r>
              <a:rPr lang="en-US" dirty="0"/>
              <a:t>: 0 cycle: 3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195 </a:t>
            </a:r>
            <a:r>
              <a:rPr lang="en-US" dirty="0" err="1"/>
              <a:t>dst</a:t>
            </a:r>
            <a:r>
              <a:rPr lang="en-US" dirty="0"/>
              <a:t>: 192 </a:t>
            </a:r>
            <a:r>
              <a:rPr lang="en-US" dirty="0" err="1"/>
              <a:t>packet_num</a:t>
            </a:r>
            <a:r>
              <a:rPr lang="en-US" dirty="0"/>
              <a:t>: 117 move request from incoming queue to ROP queue in </a:t>
            </a:r>
            <a:r>
              <a:rPr lang="en-US" dirty="0" err="1"/>
              <a:t>chiplet</a:t>
            </a:r>
            <a:r>
              <a:rPr lang="en-US" dirty="0"/>
              <a:t> 0 cycle: 75</a:t>
            </a:r>
          </a:p>
          <a:p>
            <a:endParaRPr lang="en-US" dirty="0"/>
          </a:p>
          <a:p>
            <a:r>
              <a:rPr lang="en-US" dirty="0"/>
              <a:t>pop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195 </a:t>
            </a:r>
            <a:r>
              <a:rPr lang="en-US" dirty="0" err="1"/>
              <a:t>dst</a:t>
            </a:r>
            <a:r>
              <a:rPr lang="en-US" dirty="0"/>
              <a:t>: 192 </a:t>
            </a:r>
            <a:r>
              <a:rPr lang="en-US" dirty="0" err="1"/>
              <a:t>packet_num</a:t>
            </a:r>
            <a:r>
              <a:rPr lang="en-US" dirty="0"/>
              <a:t>: 117 popped from ROP queue and pushed to ICNT-2-L2 queue in </a:t>
            </a:r>
            <a:r>
              <a:rPr lang="en-US" dirty="0" err="1"/>
              <a:t>chiplet</a:t>
            </a:r>
            <a:r>
              <a:rPr lang="en-US" dirty="0"/>
              <a:t>: 0 cycle: 244</a:t>
            </a:r>
          </a:p>
          <a:p>
            <a:r>
              <a:rPr lang="en-US" dirty="0"/>
              <a:t>pop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195 </a:t>
            </a:r>
            <a:r>
              <a:rPr lang="en-US" dirty="0" err="1"/>
              <a:t>dst</a:t>
            </a:r>
            <a:r>
              <a:rPr lang="en-US" dirty="0"/>
              <a:t>: 192 </a:t>
            </a:r>
            <a:r>
              <a:rPr lang="en-US" dirty="0" err="1"/>
              <a:t>packet_num</a:t>
            </a:r>
            <a:r>
              <a:rPr lang="en-US" dirty="0"/>
              <a:t>: 117 packet is popped in the destination </a:t>
            </a:r>
            <a:r>
              <a:rPr lang="en-US" dirty="0" err="1"/>
              <a:t>chiplet</a:t>
            </a:r>
            <a:r>
              <a:rPr lang="en-US" dirty="0"/>
              <a:t> :0 from incoming queue. It's cache hit or miss! cycle: 273</a:t>
            </a:r>
          </a:p>
          <a:p>
            <a:endParaRPr lang="en-US" dirty="0"/>
          </a:p>
          <a:p>
            <a:r>
              <a:rPr lang="en-US" dirty="0"/>
              <a:t>pop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195 </a:t>
            </a:r>
            <a:r>
              <a:rPr lang="en-US" dirty="0" err="1"/>
              <a:t>dst</a:t>
            </a:r>
            <a:r>
              <a:rPr lang="en-US" dirty="0"/>
              <a:t>: 192 </a:t>
            </a:r>
            <a:r>
              <a:rPr lang="en-US" dirty="0" err="1"/>
              <a:t>packet_num</a:t>
            </a:r>
            <a:r>
              <a:rPr lang="en-US" dirty="0"/>
              <a:t>: 117 packet is popped in the destination from incoming queue. It's cache hit or miss! cycle: 274 </a:t>
            </a:r>
          </a:p>
          <a:p>
            <a:endParaRPr lang="en-US" dirty="0"/>
          </a:p>
          <a:p>
            <a:r>
              <a:rPr lang="en-US" dirty="0"/>
              <a:t>pop </a:t>
            </a:r>
            <a:r>
              <a:rPr lang="en-US" dirty="0" err="1"/>
              <a:t>packet_type</a:t>
            </a:r>
            <a:r>
              <a:rPr lang="en-US" dirty="0"/>
              <a:t>: 0 </a:t>
            </a:r>
            <a:r>
              <a:rPr lang="en-US" dirty="0" err="1"/>
              <a:t>src</a:t>
            </a:r>
            <a:r>
              <a:rPr lang="en-US" dirty="0"/>
              <a:t>: 195 </a:t>
            </a:r>
            <a:r>
              <a:rPr lang="en-US" dirty="0" err="1"/>
              <a:t>dst</a:t>
            </a:r>
            <a:r>
              <a:rPr lang="en-US" dirty="0"/>
              <a:t>: 192 </a:t>
            </a:r>
            <a:r>
              <a:rPr lang="en-US" dirty="0" err="1"/>
              <a:t>packet_num</a:t>
            </a:r>
            <a:r>
              <a:rPr lang="en-US" dirty="0"/>
              <a:t>: 117 packet is popped in the destination from incoming queue. It's cache hit or miss! cycle: 275 </a:t>
            </a:r>
          </a:p>
          <a:p>
            <a:endParaRPr lang="en-US" dirty="0"/>
          </a:p>
          <a:p>
            <a:r>
              <a:rPr lang="en-US" dirty="0"/>
              <a:t>push </a:t>
            </a:r>
            <a:r>
              <a:rPr lang="en-US" dirty="0" err="1"/>
              <a:t>packet_type</a:t>
            </a:r>
            <a:r>
              <a:rPr lang="en-US" dirty="0"/>
              <a:t>: 2 </a:t>
            </a:r>
            <a:r>
              <a:rPr lang="en-US" dirty="0" err="1"/>
              <a:t>src</a:t>
            </a:r>
            <a:r>
              <a:rPr lang="en-US" dirty="0"/>
              <a:t>: 195 </a:t>
            </a:r>
            <a:r>
              <a:rPr lang="en-US" dirty="0" err="1"/>
              <a:t>dst</a:t>
            </a:r>
            <a:r>
              <a:rPr lang="en-US" dirty="0"/>
              <a:t>: 192 </a:t>
            </a:r>
            <a:r>
              <a:rPr lang="en-US" dirty="0" err="1"/>
              <a:t>packet_num</a:t>
            </a:r>
            <a:r>
              <a:rPr lang="en-US" dirty="0"/>
              <a:t>: 117 cache HIT. move from cache bank to L2-2-ICNT queue cycle: 276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reply arrive </a:t>
            </a:r>
            <a:r>
              <a:rPr lang="en-US" dirty="0" err="1"/>
              <a:t>packet_type</a:t>
            </a:r>
            <a:r>
              <a:rPr lang="en-US" dirty="0"/>
              <a:t>: 2 </a:t>
            </a:r>
            <a:r>
              <a:rPr lang="en-US" dirty="0" err="1"/>
              <a:t>src</a:t>
            </a:r>
            <a:r>
              <a:rPr lang="en-US" dirty="0"/>
              <a:t>: 192 </a:t>
            </a:r>
            <a:r>
              <a:rPr lang="en-US" dirty="0" err="1"/>
              <a:t>dst</a:t>
            </a:r>
            <a:r>
              <a:rPr lang="en-US" dirty="0"/>
              <a:t>: 195 </a:t>
            </a:r>
            <a:r>
              <a:rPr lang="en-US" dirty="0" err="1"/>
              <a:t>packet_num</a:t>
            </a:r>
            <a:r>
              <a:rPr lang="en-US" dirty="0"/>
              <a:t>: 117 reply is pushed to processing queue cycle: 277</a:t>
            </a:r>
          </a:p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100A982-ECB8-5444-B5E0-EFEB6C20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2895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100A982-ECB8-5444-B5E0-EFEB6C20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1FBAA-6D40-724C-ACF5-0B2903265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2371" y="0"/>
            <a:ext cx="2400300" cy="212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643473-EE15-0342-8ADC-2C6DEE5F6C85}"/>
              </a:ext>
            </a:extLst>
          </p:cNvPr>
          <p:cNvSpPr txBox="1"/>
          <p:nvPr/>
        </p:nvSpPr>
        <p:spPr>
          <a:xfrm>
            <a:off x="0" y="1474839"/>
            <a:ext cx="17219329" cy="923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miss: </a:t>
            </a:r>
            <a:r>
              <a:rPr lang="en-US" dirty="0" err="1"/>
              <a:t>packet_num</a:t>
            </a:r>
            <a:r>
              <a:rPr lang="en-US" dirty="0"/>
              <a:t>: 87 </a:t>
            </a:r>
            <a:r>
              <a:rPr lang="en-US" dirty="0" err="1"/>
              <a:t>src</a:t>
            </a:r>
            <a:r>
              <a:rPr lang="en-US" dirty="0"/>
              <a:t>: 0 address: 4026531840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ICNT2 (request forward) : packet type: 0	</a:t>
            </a:r>
            <a:r>
              <a:rPr lang="en-US" dirty="0" err="1"/>
              <a:t>src</a:t>
            </a:r>
            <a:r>
              <a:rPr lang="en-US" dirty="0"/>
              <a:t>: 194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 : 87	</a:t>
            </a:r>
            <a:r>
              <a:rPr lang="en-US" dirty="0" err="1"/>
              <a:t>sid</a:t>
            </a:r>
            <a:r>
              <a:rPr lang="en-US" dirty="0"/>
              <a:t> : 86	</a:t>
            </a:r>
            <a:r>
              <a:rPr lang="en-US" dirty="0" err="1"/>
              <a:t>chiplet</a:t>
            </a:r>
            <a:r>
              <a:rPr lang="en-US" dirty="0"/>
              <a:t>: 1	the packet is pushed to the forwarding queue, cycle: 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CORE(</a:t>
            </a:r>
            <a:r>
              <a:rPr lang="en-US" dirty="0" err="1"/>
              <a:t>forward_waiting_pop</a:t>
            </a:r>
            <a:r>
              <a:rPr lang="en-US" dirty="0"/>
              <a:t>): packet type: 0	</a:t>
            </a:r>
            <a:r>
              <a:rPr lang="en-US" dirty="0" err="1"/>
              <a:t>src</a:t>
            </a:r>
            <a:r>
              <a:rPr lang="en-US" dirty="0"/>
              <a:t>: 194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</a:t>
            </a:r>
            <a:r>
              <a:rPr lang="en-US" dirty="0" err="1"/>
              <a:t>sid</a:t>
            </a:r>
            <a:r>
              <a:rPr lang="en-US" dirty="0"/>
              <a:t>: 86	</a:t>
            </a:r>
            <a:r>
              <a:rPr lang="en-US" dirty="0" err="1"/>
              <a:t>chiplet</a:t>
            </a:r>
            <a:r>
              <a:rPr lang="en-US" dirty="0"/>
              <a:t>: 1	packet is popped from outgoing queue and is about to be sent, cycle: 35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ICNT2 (request arrive): packet type: 0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</a:t>
            </a:r>
            <a:r>
              <a:rPr lang="en-US" dirty="0" err="1"/>
              <a:t>sid</a:t>
            </a:r>
            <a:r>
              <a:rPr lang="en-US" dirty="0"/>
              <a:t>: 86	</a:t>
            </a:r>
            <a:r>
              <a:rPr lang="en-US" dirty="0" err="1"/>
              <a:t>chiplet</a:t>
            </a:r>
            <a:r>
              <a:rPr lang="en-US" dirty="0"/>
              <a:t>: 0 packet is pushed to incoming queue, cycle: 36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1- L2 (push) : packet type: 0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 move mem request from </a:t>
            </a:r>
            <a:r>
              <a:rPr lang="en-US" dirty="0" err="1"/>
              <a:t>icnt</a:t>
            </a:r>
            <a:r>
              <a:rPr lang="en-US" dirty="0"/>
              <a:t> to ROP queue, cycle: 120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1- L2 (pop) : packet type: 0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 popped from ROP queue and pushed to ICNT-2-L2 queue, cycle: 424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1- L2 (pop) : packet type: 0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 packet is popped in the destination from incoming queue. It's cache hit or miss!, cycle: 453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1- L2 (pop) : packet type: 0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 packet is popped in the destination from incoming queue. It's cache hit or miss!, cycle: 454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1- L2 (pop) : packet type: 0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 packet is popped in the destination from incoming queue. It's cache hit or miss!, cycle: 455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1- L2 (pop) : packet type: 0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 packet is popped in the destination from incoming queue. It's cache hit or miss!, cycle: 456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1- L2 (push) : packet type: 2	</a:t>
            </a:r>
            <a:r>
              <a:rPr lang="en-US" dirty="0" err="1"/>
              <a:t>src</a:t>
            </a:r>
            <a:r>
              <a:rPr lang="en-US" dirty="0"/>
              <a:t>: 193	</a:t>
            </a:r>
            <a:r>
              <a:rPr lang="en-US" dirty="0" err="1"/>
              <a:t>dst</a:t>
            </a:r>
            <a:r>
              <a:rPr lang="en-US" dirty="0"/>
              <a:t>: 192	</a:t>
            </a:r>
            <a:r>
              <a:rPr lang="en-US" dirty="0" err="1"/>
              <a:t>packet_num</a:t>
            </a:r>
            <a:r>
              <a:rPr lang="en-US" dirty="0"/>
              <a:t>: 87	 cache HIT. move from cache bank to L2-2-ICNT queue, cycle: 456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ICNT(1)(remote): packet type: 2	</a:t>
            </a:r>
            <a:r>
              <a:rPr lang="en-US" dirty="0" err="1"/>
              <a:t>src</a:t>
            </a:r>
            <a:r>
              <a:rPr lang="en-US" dirty="0"/>
              <a:t>: 192	</a:t>
            </a:r>
            <a:r>
              <a:rPr lang="en-US" dirty="0" err="1"/>
              <a:t>dst</a:t>
            </a:r>
            <a:r>
              <a:rPr lang="en-US" dirty="0"/>
              <a:t>: 194	</a:t>
            </a:r>
            <a:r>
              <a:rPr lang="en-US" dirty="0" err="1"/>
              <a:t>packet_num</a:t>
            </a:r>
            <a:r>
              <a:rPr lang="en-US" dirty="0"/>
              <a:t>: 87, packet is about to be sent, cycle: 457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ICNT2 (reply forward) : packet type: 2	</a:t>
            </a:r>
            <a:r>
              <a:rPr lang="en-US" dirty="0" err="1"/>
              <a:t>src</a:t>
            </a:r>
            <a:r>
              <a:rPr lang="en-US" dirty="0"/>
              <a:t>: 192	</a:t>
            </a:r>
            <a:r>
              <a:rPr lang="en-US" dirty="0" err="1"/>
              <a:t>dst</a:t>
            </a:r>
            <a:r>
              <a:rPr lang="en-US" dirty="0"/>
              <a:t>: 194	</a:t>
            </a:r>
            <a:r>
              <a:rPr lang="en-US" dirty="0" err="1"/>
              <a:t>packet_num</a:t>
            </a:r>
            <a:r>
              <a:rPr lang="en-US" dirty="0"/>
              <a:t>: 87	</a:t>
            </a:r>
            <a:r>
              <a:rPr lang="en-US" dirty="0" err="1"/>
              <a:t>sid</a:t>
            </a:r>
            <a:r>
              <a:rPr lang="en-US" dirty="0"/>
              <a:t>: 86	</a:t>
            </a:r>
            <a:r>
              <a:rPr lang="en-US" dirty="0" err="1"/>
              <a:t>chiplet</a:t>
            </a:r>
            <a:r>
              <a:rPr lang="en-US" dirty="0"/>
              <a:t>: 3	the packet is pushed to the forwarding queue, cycle: 457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CORE(</a:t>
            </a:r>
            <a:r>
              <a:rPr lang="en-US" dirty="0" err="1"/>
              <a:t>forward_waiting_pop</a:t>
            </a:r>
            <a:r>
              <a:rPr lang="en-US" dirty="0"/>
              <a:t>): packet type: 2	</a:t>
            </a:r>
            <a:r>
              <a:rPr lang="en-US" dirty="0" err="1"/>
              <a:t>src</a:t>
            </a:r>
            <a:r>
              <a:rPr lang="en-US" dirty="0"/>
              <a:t>: 192	</a:t>
            </a:r>
            <a:r>
              <a:rPr lang="en-US" dirty="0" err="1"/>
              <a:t>dst</a:t>
            </a:r>
            <a:r>
              <a:rPr lang="en-US" dirty="0"/>
              <a:t>: 194	</a:t>
            </a:r>
            <a:r>
              <a:rPr lang="en-US" dirty="0" err="1"/>
              <a:t>packet_num</a:t>
            </a:r>
            <a:r>
              <a:rPr lang="en-US" dirty="0"/>
              <a:t>: 87	</a:t>
            </a:r>
            <a:r>
              <a:rPr lang="en-US" dirty="0" err="1"/>
              <a:t>sid</a:t>
            </a:r>
            <a:r>
              <a:rPr lang="en-US" dirty="0"/>
              <a:t>: 86	</a:t>
            </a:r>
            <a:r>
              <a:rPr lang="en-US" dirty="0" err="1"/>
              <a:t>chiplet</a:t>
            </a:r>
            <a:r>
              <a:rPr lang="en-US" dirty="0"/>
              <a:t>: 3	packet is popped from outgoing queue and is about to be sent, cycle: 489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ICNT2 (reply arrive): packet type: 2	</a:t>
            </a:r>
            <a:r>
              <a:rPr lang="en-US" dirty="0" err="1"/>
              <a:t>src</a:t>
            </a:r>
            <a:r>
              <a:rPr lang="en-US" dirty="0"/>
              <a:t>: 195	</a:t>
            </a:r>
            <a:r>
              <a:rPr lang="en-US" dirty="0" err="1"/>
              <a:t>dst</a:t>
            </a:r>
            <a:r>
              <a:rPr lang="en-US" dirty="0"/>
              <a:t>: 194	</a:t>
            </a:r>
            <a:r>
              <a:rPr lang="en-US" dirty="0" err="1"/>
              <a:t>packet_num</a:t>
            </a:r>
            <a:r>
              <a:rPr lang="en-US" dirty="0"/>
              <a:t>: 87	</a:t>
            </a:r>
            <a:r>
              <a:rPr lang="en-US" dirty="0" err="1"/>
              <a:t>sid</a:t>
            </a:r>
            <a:r>
              <a:rPr lang="en-US" dirty="0"/>
              <a:t>: 86	</a:t>
            </a:r>
            <a:r>
              <a:rPr lang="en-US" dirty="0" err="1"/>
              <a:t>chiplet</a:t>
            </a:r>
            <a:r>
              <a:rPr lang="en-US" dirty="0"/>
              <a:t>: 2	 reply is pushed to processing queue, cycle: 490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packet num: 87 is popped from cluster 86 queue and is about to be processed in core, cycle: 522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883-1FEF-5B47-B26E-A42F1B3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5E4A-9477-7548-A0B0-6EFF1AB2AB6D}"/>
              </a:ext>
            </a:extLst>
          </p:cNvPr>
          <p:cNvSpPr/>
          <p:nvPr/>
        </p:nvSpPr>
        <p:spPr>
          <a:xfrm>
            <a:off x="5628860" y="4533212"/>
            <a:ext cx="1948070" cy="17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Chiplet</a:t>
            </a:r>
            <a:r>
              <a:rPr lang="en-US" sz="1500" dirty="0"/>
              <a:t> 3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SM_ID = [96-127]</a:t>
            </a:r>
          </a:p>
          <a:p>
            <a:pPr algn="ctr"/>
            <a:r>
              <a:rPr lang="en-US" sz="1500" dirty="0"/>
              <a:t>LLC_ID = [176-191] Port = 195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06872-BEF1-BE4F-9246-7160DA7D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730" y="1690689"/>
            <a:ext cx="1948070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500" dirty="0" err="1"/>
              <a:t>Chiplet</a:t>
            </a:r>
            <a:r>
              <a:rPr lang="en-US" sz="1500" dirty="0"/>
              <a:t> 1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dirty="0"/>
              <a:t>SM_ID = [32-63] LLC_ID = [144-159] port = 193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2769E-9151-7D45-8F44-582E40132BD6}"/>
              </a:ext>
            </a:extLst>
          </p:cNvPr>
          <p:cNvSpPr/>
          <p:nvPr/>
        </p:nvSpPr>
        <p:spPr>
          <a:xfrm>
            <a:off x="5628860" y="1716157"/>
            <a:ext cx="1948070" cy="17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Chiplet</a:t>
            </a:r>
            <a:r>
              <a:rPr lang="en-US" sz="1600" dirty="0"/>
              <a:t> 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SM_ID = [0-31]</a:t>
            </a:r>
          </a:p>
          <a:p>
            <a:pPr algn="ctr"/>
            <a:r>
              <a:rPr lang="en-US" sz="1600" dirty="0"/>
              <a:t>LLC_ID = [128-143]</a:t>
            </a:r>
          </a:p>
          <a:p>
            <a:pPr algn="ctr"/>
            <a:r>
              <a:rPr lang="en-US" sz="1600" dirty="0"/>
              <a:t>port = 192</a:t>
            </a:r>
          </a:p>
          <a:p>
            <a:pPr algn="ctr"/>
            <a:endParaRPr lang="en-US" sz="1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CFD6974-78A6-0543-A330-D48070655F87}"/>
              </a:ext>
            </a:extLst>
          </p:cNvPr>
          <p:cNvSpPr txBox="1">
            <a:spLocks/>
          </p:cNvSpPr>
          <p:nvPr/>
        </p:nvSpPr>
        <p:spPr>
          <a:xfrm>
            <a:off x="9405730" y="4533213"/>
            <a:ext cx="1948070" cy="17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 err="1"/>
              <a:t>Chiplet</a:t>
            </a:r>
            <a:r>
              <a:rPr lang="en-US" sz="1500" dirty="0"/>
              <a:t> 2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500" dirty="0"/>
          </a:p>
          <a:p>
            <a:pPr marL="0" indent="0" algn="ctr">
              <a:buNone/>
            </a:pPr>
            <a:r>
              <a:rPr lang="en-US" sz="1500" dirty="0"/>
              <a:t>SM_ID = [64-95]  LLC_ID = [160-175] port = 194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ED451-8B80-E64E-B67B-BA58F1CF831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576930" y="2559845"/>
            <a:ext cx="1828800" cy="1273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F1282-DF8E-5046-83A9-002044B6171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379765" y="3429000"/>
            <a:ext cx="0" cy="110421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643EC-EDC6-D746-9F40-3906C7F41EDA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7576930" y="5389634"/>
            <a:ext cx="1828800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3FB388-7BC4-A444-8CCF-9A591DF372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602895" y="3429000"/>
            <a:ext cx="0" cy="110421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37380F5-BA1C-5E45-8AB8-1626A7EE0C42}"/>
              </a:ext>
            </a:extLst>
          </p:cNvPr>
          <p:cNvSpPr/>
          <p:nvPr/>
        </p:nvSpPr>
        <p:spPr>
          <a:xfrm>
            <a:off x="838200" y="2236605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7371AB-6B3C-E34D-A59E-E67303E60E05}"/>
              </a:ext>
            </a:extLst>
          </p:cNvPr>
          <p:cNvSpPr/>
          <p:nvPr/>
        </p:nvSpPr>
        <p:spPr>
          <a:xfrm>
            <a:off x="2918790" y="2222750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F6FDEB-F392-F24F-97A0-B3428499D283}"/>
              </a:ext>
            </a:extLst>
          </p:cNvPr>
          <p:cNvSpPr/>
          <p:nvPr/>
        </p:nvSpPr>
        <p:spPr>
          <a:xfrm>
            <a:off x="2918790" y="4533212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0AE64-2B0C-114C-863F-BD0420D8DB73}"/>
              </a:ext>
            </a:extLst>
          </p:cNvPr>
          <p:cNvSpPr/>
          <p:nvPr/>
        </p:nvSpPr>
        <p:spPr>
          <a:xfrm>
            <a:off x="838200" y="4533212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D74278-67AA-9742-A766-34A420F4EF54}"/>
              </a:ext>
            </a:extLst>
          </p:cNvPr>
          <p:cNvCxnSpPr>
            <a:stCxn id="3" idx="6"/>
            <a:endCxn id="12" idx="2"/>
          </p:cNvCxnSpPr>
          <p:nvPr/>
        </p:nvCxnSpPr>
        <p:spPr>
          <a:xfrm flipV="1">
            <a:off x="1600200" y="2572578"/>
            <a:ext cx="131859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56B656-DE87-A644-A99F-0B4EE0411064}"/>
              </a:ext>
            </a:extLst>
          </p:cNvPr>
          <p:cNvCxnSpPr>
            <a:cxnSpLocks/>
            <a:stCxn id="15" idx="0"/>
            <a:endCxn id="3" idx="4"/>
          </p:cNvCxnSpPr>
          <p:nvPr/>
        </p:nvCxnSpPr>
        <p:spPr>
          <a:xfrm flipV="1">
            <a:off x="1219200" y="2936260"/>
            <a:ext cx="0" cy="159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014DD-A419-2A4C-BE05-7721A80413C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600200" y="4883040"/>
            <a:ext cx="131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0823A9-53B6-2A4C-9CD1-82CCB036266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299790" y="2922405"/>
            <a:ext cx="0" cy="161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4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15E0-4193-0C46-880C-D673E877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4"/>
            <a:ext cx="10515600" cy="6362411"/>
          </a:xfrm>
        </p:spPr>
        <p:txBody>
          <a:bodyPr>
            <a:normAutofit/>
          </a:bodyPr>
          <a:lstStyle/>
          <a:p>
            <a:r>
              <a:rPr lang="en-US" dirty="0"/>
              <a:t>Some packets are one way and one hop 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['push', '1261320', '193', '192', '192', 'READ_REQUEST', '136', '9998']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['pop', '1261320', '193', '192', 'READ_REQUEST', '136', '9999’]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4C7A7-3EE0-C34D-AB6C-37A888E4E4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3" t="5700" r="7009"/>
          <a:stretch/>
        </p:blipFill>
        <p:spPr>
          <a:xfrm>
            <a:off x="484908" y="1540832"/>
            <a:ext cx="6615546" cy="51232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0B9A3C0-1BE3-944F-9940-69C45CAACD2F}"/>
              </a:ext>
            </a:extLst>
          </p:cNvPr>
          <p:cNvSpPr/>
          <p:nvPr/>
        </p:nvSpPr>
        <p:spPr>
          <a:xfrm>
            <a:off x="7862455" y="2513696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FD3BD-C107-9C46-89B1-839564EA93D2}"/>
              </a:ext>
            </a:extLst>
          </p:cNvPr>
          <p:cNvSpPr/>
          <p:nvPr/>
        </p:nvSpPr>
        <p:spPr>
          <a:xfrm>
            <a:off x="9943045" y="2499841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4685A7-FE2B-024E-9DFE-601F5F7841DB}"/>
              </a:ext>
            </a:extLst>
          </p:cNvPr>
          <p:cNvSpPr/>
          <p:nvPr/>
        </p:nvSpPr>
        <p:spPr>
          <a:xfrm>
            <a:off x="9943045" y="4810303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4DDA43-B78D-094B-A1B9-F207673A6BB3}"/>
              </a:ext>
            </a:extLst>
          </p:cNvPr>
          <p:cNvSpPr/>
          <p:nvPr/>
        </p:nvSpPr>
        <p:spPr>
          <a:xfrm>
            <a:off x="7862455" y="4810303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68E793-1B10-B44C-BAED-BAAE64B65B7D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8624455" y="2849669"/>
            <a:ext cx="131859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008069-FE42-AA43-8E6B-4BED7067D2D0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8243455" y="3213351"/>
            <a:ext cx="0" cy="159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D402D0-CFE4-674A-9BEF-B9C58AADF571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8624455" y="5160131"/>
            <a:ext cx="131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C1895-13DA-8B45-9CAE-B5F2A5159141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0324045" y="3199496"/>
            <a:ext cx="0" cy="161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5B345F76-365C-7946-BA3F-78980E47BACA}"/>
              </a:ext>
            </a:extLst>
          </p:cNvPr>
          <p:cNvSpPr/>
          <p:nvPr/>
        </p:nvSpPr>
        <p:spPr>
          <a:xfrm>
            <a:off x="8425356" y="2327564"/>
            <a:ext cx="1674608" cy="236336"/>
          </a:xfrm>
          <a:custGeom>
            <a:avLst/>
            <a:gdLst>
              <a:gd name="connsiteX0" fmla="*/ 1674608 w 1674608"/>
              <a:gd name="connsiteY0" fmla="*/ 235527 h 236336"/>
              <a:gd name="connsiteX1" fmla="*/ 1452935 w 1674608"/>
              <a:gd name="connsiteY1" fmla="*/ 69272 h 236336"/>
              <a:gd name="connsiteX2" fmla="*/ 1258971 w 1674608"/>
              <a:gd name="connsiteY2" fmla="*/ 13854 h 236336"/>
              <a:gd name="connsiteX3" fmla="*/ 968026 w 1674608"/>
              <a:gd name="connsiteY3" fmla="*/ 0 h 236336"/>
              <a:gd name="connsiteX4" fmla="*/ 496971 w 1674608"/>
              <a:gd name="connsiteY4" fmla="*/ 13854 h 236336"/>
              <a:gd name="connsiteX5" fmla="*/ 178317 w 1674608"/>
              <a:gd name="connsiteY5" fmla="*/ 69272 h 236336"/>
              <a:gd name="connsiteX6" fmla="*/ 12062 w 1674608"/>
              <a:gd name="connsiteY6" fmla="*/ 221672 h 236336"/>
              <a:gd name="connsiteX7" fmla="*/ 25917 w 1674608"/>
              <a:gd name="connsiteY7" fmla="*/ 221672 h 2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8" h="236336">
                <a:moveTo>
                  <a:pt x="1674608" y="235527"/>
                </a:moveTo>
                <a:cubicBezTo>
                  <a:pt x="1598408" y="170872"/>
                  <a:pt x="1522208" y="106217"/>
                  <a:pt x="1452935" y="69272"/>
                </a:cubicBezTo>
                <a:cubicBezTo>
                  <a:pt x="1383662" y="32327"/>
                  <a:pt x="1339789" y="25399"/>
                  <a:pt x="1258971" y="13854"/>
                </a:cubicBezTo>
                <a:cubicBezTo>
                  <a:pt x="1178153" y="2309"/>
                  <a:pt x="1095026" y="0"/>
                  <a:pt x="968026" y="0"/>
                </a:cubicBezTo>
                <a:cubicBezTo>
                  <a:pt x="841026" y="0"/>
                  <a:pt x="628589" y="2309"/>
                  <a:pt x="496971" y="13854"/>
                </a:cubicBezTo>
                <a:cubicBezTo>
                  <a:pt x="365353" y="25399"/>
                  <a:pt x="259135" y="34636"/>
                  <a:pt x="178317" y="69272"/>
                </a:cubicBezTo>
                <a:cubicBezTo>
                  <a:pt x="97499" y="103908"/>
                  <a:pt x="37462" y="196272"/>
                  <a:pt x="12062" y="221672"/>
                </a:cubicBezTo>
                <a:cubicBezTo>
                  <a:pt x="-13338" y="247072"/>
                  <a:pt x="6289" y="234372"/>
                  <a:pt x="25917" y="221672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2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15E0-4193-0C46-880C-D673E877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4"/>
            <a:ext cx="10515600" cy="6362411"/>
          </a:xfrm>
        </p:spPr>
        <p:txBody>
          <a:bodyPr>
            <a:normAutofit/>
          </a:bodyPr>
          <a:lstStyle/>
          <a:p>
            <a:r>
              <a:rPr lang="en-US" dirty="0"/>
              <a:t>Some packets are one way and two hops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['push', '1252693', '194', '192', '193', 'READ_REQUEST', '136', '9961’]</a:t>
            </a:r>
            <a:r>
              <a:rPr lang="fa-IR" sz="2000" dirty="0">
                <a:solidFill>
                  <a:srgbClr val="FF0000"/>
                </a:solidFill>
              </a:rPr>
              <a:t>  </a:t>
            </a:r>
            <a:r>
              <a:rPr lang="en-US" sz="2000" dirty="0">
                <a:solidFill>
                  <a:srgbClr val="FF0000"/>
                </a:solidFill>
              </a:rPr>
              <a:t> 9995 – 9961 = 34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['pop', '1252693', '194', '192', 'READ_REQUEST', '136', '0', '9962']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['push', '1252693', '193', '192', '192', 'READ_REQUEST', '136', '9994']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['pop', '1252693', '193', '192', 'READ_REQUEST', '136', '0', '9995']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8A576-7AD7-114D-8EEE-408035F2E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2" r="4351"/>
          <a:stretch/>
        </p:blipFill>
        <p:spPr>
          <a:xfrm>
            <a:off x="247651" y="2244436"/>
            <a:ext cx="8037368" cy="427701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4594457-D7ED-6D42-B524-9530FE6C12A8}"/>
              </a:ext>
            </a:extLst>
          </p:cNvPr>
          <p:cNvSpPr/>
          <p:nvPr/>
        </p:nvSpPr>
        <p:spPr>
          <a:xfrm>
            <a:off x="8776855" y="2624533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56CC3D-7DBD-3A46-BA12-6A557428714E}"/>
              </a:ext>
            </a:extLst>
          </p:cNvPr>
          <p:cNvSpPr/>
          <p:nvPr/>
        </p:nvSpPr>
        <p:spPr>
          <a:xfrm>
            <a:off x="10857445" y="2610678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466B64-6A50-3A42-BE68-F15074DFF6C0}"/>
              </a:ext>
            </a:extLst>
          </p:cNvPr>
          <p:cNvSpPr/>
          <p:nvPr/>
        </p:nvSpPr>
        <p:spPr>
          <a:xfrm>
            <a:off x="10857445" y="4921140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75066C-97B8-E944-B2EA-4FDE0AB72328}"/>
              </a:ext>
            </a:extLst>
          </p:cNvPr>
          <p:cNvSpPr/>
          <p:nvPr/>
        </p:nvSpPr>
        <p:spPr>
          <a:xfrm>
            <a:off x="8776855" y="4921140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C515A6-CAA9-574B-A2BC-07D1E413D0B4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9538855" y="2960506"/>
            <a:ext cx="131859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3CA22-EFE1-B34E-AC4A-855925FF2678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157855" y="3324188"/>
            <a:ext cx="0" cy="159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C28F72-BEFA-0640-835F-7AC50AC2B7F3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>
            <a:off x="9538855" y="5270968"/>
            <a:ext cx="131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657F1C-DC15-3C41-99C6-CDBB49DE448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1238445" y="3310333"/>
            <a:ext cx="0" cy="161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EE429C02-B349-144A-94ED-8D5AF8065897}"/>
              </a:ext>
            </a:extLst>
          </p:cNvPr>
          <p:cNvSpPr/>
          <p:nvPr/>
        </p:nvSpPr>
        <p:spPr>
          <a:xfrm>
            <a:off x="9339756" y="2438401"/>
            <a:ext cx="1674608" cy="236336"/>
          </a:xfrm>
          <a:custGeom>
            <a:avLst/>
            <a:gdLst>
              <a:gd name="connsiteX0" fmla="*/ 1674608 w 1674608"/>
              <a:gd name="connsiteY0" fmla="*/ 235527 h 236336"/>
              <a:gd name="connsiteX1" fmla="*/ 1452935 w 1674608"/>
              <a:gd name="connsiteY1" fmla="*/ 69272 h 236336"/>
              <a:gd name="connsiteX2" fmla="*/ 1258971 w 1674608"/>
              <a:gd name="connsiteY2" fmla="*/ 13854 h 236336"/>
              <a:gd name="connsiteX3" fmla="*/ 968026 w 1674608"/>
              <a:gd name="connsiteY3" fmla="*/ 0 h 236336"/>
              <a:gd name="connsiteX4" fmla="*/ 496971 w 1674608"/>
              <a:gd name="connsiteY4" fmla="*/ 13854 h 236336"/>
              <a:gd name="connsiteX5" fmla="*/ 178317 w 1674608"/>
              <a:gd name="connsiteY5" fmla="*/ 69272 h 236336"/>
              <a:gd name="connsiteX6" fmla="*/ 12062 w 1674608"/>
              <a:gd name="connsiteY6" fmla="*/ 221672 h 236336"/>
              <a:gd name="connsiteX7" fmla="*/ 25917 w 1674608"/>
              <a:gd name="connsiteY7" fmla="*/ 221672 h 2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8" h="236336">
                <a:moveTo>
                  <a:pt x="1674608" y="235527"/>
                </a:moveTo>
                <a:cubicBezTo>
                  <a:pt x="1598408" y="170872"/>
                  <a:pt x="1522208" y="106217"/>
                  <a:pt x="1452935" y="69272"/>
                </a:cubicBezTo>
                <a:cubicBezTo>
                  <a:pt x="1383662" y="32327"/>
                  <a:pt x="1339789" y="25399"/>
                  <a:pt x="1258971" y="13854"/>
                </a:cubicBezTo>
                <a:cubicBezTo>
                  <a:pt x="1178153" y="2309"/>
                  <a:pt x="1095026" y="0"/>
                  <a:pt x="968026" y="0"/>
                </a:cubicBezTo>
                <a:cubicBezTo>
                  <a:pt x="841026" y="0"/>
                  <a:pt x="628589" y="2309"/>
                  <a:pt x="496971" y="13854"/>
                </a:cubicBezTo>
                <a:cubicBezTo>
                  <a:pt x="365353" y="25399"/>
                  <a:pt x="259135" y="34636"/>
                  <a:pt x="178317" y="69272"/>
                </a:cubicBezTo>
                <a:cubicBezTo>
                  <a:pt x="97499" y="103908"/>
                  <a:pt x="37462" y="196272"/>
                  <a:pt x="12062" y="221672"/>
                </a:cubicBezTo>
                <a:cubicBezTo>
                  <a:pt x="-13338" y="247072"/>
                  <a:pt x="6289" y="234372"/>
                  <a:pt x="25917" y="221672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948AE4-8284-2741-83EE-4164D19A0175}"/>
              </a:ext>
            </a:extLst>
          </p:cNvPr>
          <p:cNvSpPr/>
          <p:nvPr/>
        </p:nvSpPr>
        <p:spPr>
          <a:xfrm rot="5400000">
            <a:off x="10779328" y="3997568"/>
            <a:ext cx="1674608" cy="236336"/>
          </a:xfrm>
          <a:custGeom>
            <a:avLst/>
            <a:gdLst>
              <a:gd name="connsiteX0" fmla="*/ 1674608 w 1674608"/>
              <a:gd name="connsiteY0" fmla="*/ 235527 h 236336"/>
              <a:gd name="connsiteX1" fmla="*/ 1452935 w 1674608"/>
              <a:gd name="connsiteY1" fmla="*/ 69272 h 236336"/>
              <a:gd name="connsiteX2" fmla="*/ 1258971 w 1674608"/>
              <a:gd name="connsiteY2" fmla="*/ 13854 h 236336"/>
              <a:gd name="connsiteX3" fmla="*/ 968026 w 1674608"/>
              <a:gd name="connsiteY3" fmla="*/ 0 h 236336"/>
              <a:gd name="connsiteX4" fmla="*/ 496971 w 1674608"/>
              <a:gd name="connsiteY4" fmla="*/ 13854 h 236336"/>
              <a:gd name="connsiteX5" fmla="*/ 178317 w 1674608"/>
              <a:gd name="connsiteY5" fmla="*/ 69272 h 236336"/>
              <a:gd name="connsiteX6" fmla="*/ 12062 w 1674608"/>
              <a:gd name="connsiteY6" fmla="*/ 221672 h 236336"/>
              <a:gd name="connsiteX7" fmla="*/ 25917 w 1674608"/>
              <a:gd name="connsiteY7" fmla="*/ 221672 h 2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8" h="236336">
                <a:moveTo>
                  <a:pt x="1674608" y="235527"/>
                </a:moveTo>
                <a:cubicBezTo>
                  <a:pt x="1598408" y="170872"/>
                  <a:pt x="1522208" y="106217"/>
                  <a:pt x="1452935" y="69272"/>
                </a:cubicBezTo>
                <a:cubicBezTo>
                  <a:pt x="1383662" y="32327"/>
                  <a:pt x="1339789" y="25399"/>
                  <a:pt x="1258971" y="13854"/>
                </a:cubicBezTo>
                <a:cubicBezTo>
                  <a:pt x="1178153" y="2309"/>
                  <a:pt x="1095026" y="0"/>
                  <a:pt x="968026" y="0"/>
                </a:cubicBezTo>
                <a:cubicBezTo>
                  <a:pt x="841026" y="0"/>
                  <a:pt x="628589" y="2309"/>
                  <a:pt x="496971" y="13854"/>
                </a:cubicBezTo>
                <a:cubicBezTo>
                  <a:pt x="365353" y="25399"/>
                  <a:pt x="259135" y="34636"/>
                  <a:pt x="178317" y="69272"/>
                </a:cubicBezTo>
                <a:cubicBezTo>
                  <a:pt x="97499" y="103908"/>
                  <a:pt x="37462" y="196272"/>
                  <a:pt x="12062" y="221672"/>
                </a:cubicBezTo>
                <a:cubicBezTo>
                  <a:pt x="-13338" y="247072"/>
                  <a:pt x="6289" y="234372"/>
                  <a:pt x="25917" y="22167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9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15E0-4193-0C46-880C-D673E8778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4"/>
            <a:ext cx="10515600" cy="6362411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Some packets are two way and two hops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['push', '1208921', '194', '192', '193', 'READ_REQUEST', '136', '9775']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['pop', '1208921', '194', '192', 'READ_REQUEST', '136', '9776']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['push', '1208921', '193', '192', '192', 'READ_REQUEST', '136’, '9775’]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C000"/>
                </a:solidFill>
              </a:rPr>
              <a:t>['pop', '1208921', '193', '192', 'READ_REQUEST', '136’, '9809']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['push', '1208921', '192', '194', '195', 'READ_REPLY', '136', '9963']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['pop', '1208921', '192', '194', 'READ_REPLY', '136', '9963']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['push', '1208921', '195', '194', '194', 'READ_REPLY', '136', '9995']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['pop', '1208921', '195', '194', 'READ_REPLY', '136', '9996']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4D2CB-8FFA-064A-B575-BDD976DF3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1" r="3823"/>
          <a:stretch/>
        </p:blipFill>
        <p:spPr>
          <a:xfrm>
            <a:off x="247650" y="3079173"/>
            <a:ext cx="6333259" cy="359467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F8CD4FA-BF38-284A-AC51-A5C08B4359AA}"/>
              </a:ext>
            </a:extLst>
          </p:cNvPr>
          <p:cNvSpPr/>
          <p:nvPr/>
        </p:nvSpPr>
        <p:spPr>
          <a:xfrm>
            <a:off x="8293677" y="1499538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FBF266-B518-1747-9C7C-7179FAD3101E}"/>
              </a:ext>
            </a:extLst>
          </p:cNvPr>
          <p:cNvSpPr/>
          <p:nvPr/>
        </p:nvSpPr>
        <p:spPr>
          <a:xfrm>
            <a:off x="10374267" y="1485683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E6EF1F-B7D3-134D-8B6D-05770C82E0A5}"/>
              </a:ext>
            </a:extLst>
          </p:cNvPr>
          <p:cNvSpPr/>
          <p:nvPr/>
        </p:nvSpPr>
        <p:spPr>
          <a:xfrm>
            <a:off x="10374267" y="3796145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CA8C4C-9974-ED45-A8B5-59697B4C4EED}"/>
              </a:ext>
            </a:extLst>
          </p:cNvPr>
          <p:cNvSpPr/>
          <p:nvPr/>
        </p:nvSpPr>
        <p:spPr>
          <a:xfrm>
            <a:off x="8293677" y="3796145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6031FE-AF5F-4645-9949-2F5513712C97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9055677" y="1835511"/>
            <a:ext cx="131859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16946F-B89E-1841-A828-A18E571444C3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8674677" y="2199193"/>
            <a:ext cx="0" cy="159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E1429C-5A86-D74B-A9C3-D580F9B22317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9055677" y="4145973"/>
            <a:ext cx="131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765BB-FB7C-8942-B7CA-C4AA4F11541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755267" y="2185338"/>
            <a:ext cx="0" cy="161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C205BB75-9270-3D41-AB11-65FDCD364D81}"/>
              </a:ext>
            </a:extLst>
          </p:cNvPr>
          <p:cNvSpPr/>
          <p:nvPr/>
        </p:nvSpPr>
        <p:spPr>
          <a:xfrm>
            <a:off x="8856578" y="1313406"/>
            <a:ext cx="1674608" cy="236336"/>
          </a:xfrm>
          <a:custGeom>
            <a:avLst/>
            <a:gdLst>
              <a:gd name="connsiteX0" fmla="*/ 1674608 w 1674608"/>
              <a:gd name="connsiteY0" fmla="*/ 235527 h 236336"/>
              <a:gd name="connsiteX1" fmla="*/ 1452935 w 1674608"/>
              <a:gd name="connsiteY1" fmla="*/ 69272 h 236336"/>
              <a:gd name="connsiteX2" fmla="*/ 1258971 w 1674608"/>
              <a:gd name="connsiteY2" fmla="*/ 13854 h 236336"/>
              <a:gd name="connsiteX3" fmla="*/ 968026 w 1674608"/>
              <a:gd name="connsiteY3" fmla="*/ 0 h 236336"/>
              <a:gd name="connsiteX4" fmla="*/ 496971 w 1674608"/>
              <a:gd name="connsiteY4" fmla="*/ 13854 h 236336"/>
              <a:gd name="connsiteX5" fmla="*/ 178317 w 1674608"/>
              <a:gd name="connsiteY5" fmla="*/ 69272 h 236336"/>
              <a:gd name="connsiteX6" fmla="*/ 12062 w 1674608"/>
              <a:gd name="connsiteY6" fmla="*/ 221672 h 236336"/>
              <a:gd name="connsiteX7" fmla="*/ 25917 w 1674608"/>
              <a:gd name="connsiteY7" fmla="*/ 221672 h 2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8" h="236336">
                <a:moveTo>
                  <a:pt x="1674608" y="235527"/>
                </a:moveTo>
                <a:cubicBezTo>
                  <a:pt x="1598408" y="170872"/>
                  <a:pt x="1522208" y="106217"/>
                  <a:pt x="1452935" y="69272"/>
                </a:cubicBezTo>
                <a:cubicBezTo>
                  <a:pt x="1383662" y="32327"/>
                  <a:pt x="1339789" y="25399"/>
                  <a:pt x="1258971" y="13854"/>
                </a:cubicBezTo>
                <a:cubicBezTo>
                  <a:pt x="1178153" y="2309"/>
                  <a:pt x="1095026" y="0"/>
                  <a:pt x="968026" y="0"/>
                </a:cubicBezTo>
                <a:cubicBezTo>
                  <a:pt x="841026" y="0"/>
                  <a:pt x="628589" y="2309"/>
                  <a:pt x="496971" y="13854"/>
                </a:cubicBezTo>
                <a:cubicBezTo>
                  <a:pt x="365353" y="25399"/>
                  <a:pt x="259135" y="34636"/>
                  <a:pt x="178317" y="69272"/>
                </a:cubicBezTo>
                <a:cubicBezTo>
                  <a:pt x="97499" y="103908"/>
                  <a:pt x="37462" y="196272"/>
                  <a:pt x="12062" y="221672"/>
                </a:cubicBezTo>
                <a:cubicBezTo>
                  <a:pt x="-13338" y="247072"/>
                  <a:pt x="6289" y="234372"/>
                  <a:pt x="25917" y="221672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39E1AB3-41FB-E94A-B57A-7DA7A4D207CC}"/>
              </a:ext>
            </a:extLst>
          </p:cNvPr>
          <p:cNvSpPr/>
          <p:nvPr/>
        </p:nvSpPr>
        <p:spPr>
          <a:xfrm rot="5400000">
            <a:off x="10296150" y="2872573"/>
            <a:ext cx="1674608" cy="236336"/>
          </a:xfrm>
          <a:custGeom>
            <a:avLst/>
            <a:gdLst>
              <a:gd name="connsiteX0" fmla="*/ 1674608 w 1674608"/>
              <a:gd name="connsiteY0" fmla="*/ 235527 h 236336"/>
              <a:gd name="connsiteX1" fmla="*/ 1452935 w 1674608"/>
              <a:gd name="connsiteY1" fmla="*/ 69272 h 236336"/>
              <a:gd name="connsiteX2" fmla="*/ 1258971 w 1674608"/>
              <a:gd name="connsiteY2" fmla="*/ 13854 h 236336"/>
              <a:gd name="connsiteX3" fmla="*/ 968026 w 1674608"/>
              <a:gd name="connsiteY3" fmla="*/ 0 h 236336"/>
              <a:gd name="connsiteX4" fmla="*/ 496971 w 1674608"/>
              <a:gd name="connsiteY4" fmla="*/ 13854 h 236336"/>
              <a:gd name="connsiteX5" fmla="*/ 178317 w 1674608"/>
              <a:gd name="connsiteY5" fmla="*/ 69272 h 236336"/>
              <a:gd name="connsiteX6" fmla="*/ 12062 w 1674608"/>
              <a:gd name="connsiteY6" fmla="*/ 221672 h 236336"/>
              <a:gd name="connsiteX7" fmla="*/ 25917 w 1674608"/>
              <a:gd name="connsiteY7" fmla="*/ 221672 h 2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8" h="236336">
                <a:moveTo>
                  <a:pt x="1674608" y="235527"/>
                </a:moveTo>
                <a:cubicBezTo>
                  <a:pt x="1598408" y="170872"/>
                  <a:pt x="1522208" y="106217"/>
                  <a:pt x="1452935" y="69272"/>
                </a:cubicBezTo>
                <a:cubicBezTo>
                  <a:pt x="1383662" y="32327"/>
                  <a:pt x="1339789" y="25399"/>
                  <a:pt x="1258971" y="13854"/>
                </a:cubicBezTo>
                <a:cubicBezTo>
                  <a:pt x="1178153" y="2309"/>
                  <a:pt x="1095026" y="0"/>
                  <a:pt x="968026" y="0"/>
                </a:cubicBezTo>
                <a:cubicBezTo>
                  <a:pt x="841026" y="0"/>
                  <a:pt x="628589" y="2309"/>
                  <a:pt x="496971" y="13854"/>
                </a:cubicBezTo>
                <a:cubicBezTo>
                  <a:pt x="365353" y="25399"/>
                  <a:pt x="259135" y="34636"/>
                  <a:pt x="178317" y="69272"/>
                </a:cubicBezTo>
                <a:cubicBezTo>
                  <a:pt x="97499" y="103908"/>
                  <a:pt x="37462" y="196272"/>
                  <a:pt x="12062" y="221672"/>
                </a:cubicBezTo>
                <a:cubicBezTo>
                  <a:pt x="-13338" y="247072"/>
                  <a:pt x="6289" y="234372"/>
                  <a:pt x="25917" y="22167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B1AB01F-3F8C-F94A-A8AC-C433FBC422C9}"/>
              </a:ext>
            </a:extLst>
          </p:cNvPr>
          <p:cNvSpPr/>
          <p:nvPr/>
        </p:nvSpPr>
        <p:spPr>
          <a:xfrm rot="16200000">
            <a:off x="7491199" y="2904474"/>
            <a:ext cx="1674608" cy="236336"/>
          </a:xfrm>
          <a:custGeom>
            <a:avLst/>
            <a:gdLst>
              <a:gd name="connsiteX0" fmla="*/ 1674608 w 1674608"/>
              <a:gd name="connsiteY0" fmla="*/ 235527 h 236336"/>
              <a:gd name="connsiteX1" fmla="*/ 1452935 w 1674608"/>
              <a:gd name="connsiteY1" fmla="*/ 69272 h 236336"/>
              <a:gd name="connsiteX2" fmla="*/ 1258971 w 1674608"/>
              <a:gd name="connsiteY2" fmla="*/ 13854 h 236336"/>
              <a:gd name="connsiteX3" fmla="*/ 968026 w 1674608"/>
              <a:gd name="connsiteY3" fmla="*/ 0 h 236336"/>
              <a:gd name="connsiteX4" fmla="*/ 496971 w 1674608"/>
              <a:gd name="connsiteY4" fmla="*/ 13854 h 236336"/>
              <a:gd name="connsiteX5" fmla="*/ 178317 w 1674608"/>
              <a:gd name="connsiteY5" fmla="*/ 69272 h 236336"/>
              <a:gd name="connsiteX6" fmla="*/ 12062 w 1674608"/>
              <a:gd name="connsiteY6" fmla="*/ 221672 h 236336"/>
              <a:gd name="connsiteX7" fmla="*/ 25917 w 1674608"/>
              <a:gd name="connsiteY7" fmla="*/ 221672 h 2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8" h="236336">
                <a:moveTo>
                  <a:pt x="1674608" y="235527"/>
                </a:moveTo>
                <a:cubicBezTo>
                  <a:pt x="1598408" y="170872"/>
                  <a:pt x="1522208" y="106217"/>
                  <a:pt x="1452935" y="69272"/>
                </a:cubicBezTo>
                <a:cubicBezTo>
                  <a:pt x="1383662" y="32327"/>
                  <a:pt x="1339789" y="25399"/>
                  <a:pt x="1258971" y="13854"/>
                </a:cubicBezTo>
                <a:cubicBezTo>
                  <a:pt x="1178153" y="2309"/>
                  <a:pt x="1095026" y="0"/>
                  <a:pt x="968026" y="0"/>
                </a:cubicBezTo>
                <a:cubicBezTo>
                  <a:pt x="841026" y="0"/>
                  <a:pt x="628589" y="2309"/>
                  <a:pt x="496971" y="13854"/>
                </a:cubicBezTo>
                <a:cubicBezTo>
                  <a:pt x="365353" y="25399"/>
                  <a:pt x="259135" y="34636"/>
                  <a:pt x="178317" y="69272"/>
                </a:cubicBezTo>
                <a:cubicBezTo>
                  <a:pt x="97499" y="103908"/>
                  <a:pt x="37462" y="196272"/>
                  <a:pt x="12062" y="221672"/>
                </a:cubicBezTo>
                <a:cubicBezTo>
                  <a:pt x="-13338" y="247072"/>
                  <a:pt x="6289" y="234372"/>
                  <a:pt x="25917" y="221672"/>
                </a:cubicBezTo>
              </a:path>
            </a:pathLst>
          </a:custGeom>
          <a:noFill/>
          <a:ln w="28575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0169E97-45A6-B44F-9D94-8B2D47E178AC}"/>
              </a:ext>
            </a:extLst>
          </p:cNvPr>
          <p:cNvSpPr/>
          <p:nvPr/>
        </p:nvSpPr>
        <p:spPr>
          <a:xfrm rot="10800000">
            <a:off x="8877668" y="4431461"/>
            <a:ext cx="1674608" cy="236336"/>
          </a:xfrm>
          <a:custGeom>
            <a:avLst/>
            <a:gdLst>
              <a:gd name="connsiteX0" fmla="*/ 1674608 w 1674608"/>
              <a:gd name="connsiteY0" fmla="*/ 235527 h 236336"/>
              <a:gd name="connsiteX1" fmla="*/ 1452935 w 1674608"/>
              <a:gd name="connsiteY1" fmla="*/ 69272 h 236336"/>
              <a:gd name="connsiteX2" fmla="*/ 1258971 w 1674608"/>
              <a:gd name="connsiteY2" fmla="*/ 13854 h 236336"/>
              <a:gd name="connsiteX3" fmla="*/ 968026 w 1674608"/>
              <a:gd name="connsiteY3" fmla="*/ 0 h 236336"/>
              <a:gd name="connsiteX4" fmla="*/ 496971 w 1674608"/>
              <a:gd name="connsiteY4" fmla="*/ 13854 h 236336"/>
              <a:gd name="connsiteX5" fmla="*/ 178317 w 1674608"/>
              <a:gd name="connsiteY5" fmla="*/ 69272 h 236336"/>
              <a:gd name="connsiteX6" fmla="*/ 12062 w 1674608"/>
              <a:gd name="connsiteY6" fmla="*/ 221672 h 236336"/>
              <a:gd name="connsiteX7" fmla="*/ 25917 w 1674608"/>
              <a:gd name="connsiteY7" fmla="*/ 221672 h 23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4608" h="236336">
                <a:moveTo>
                  <a:pt x="1674608" y="235527"/>
                </a:moveTo>
                <a:cubicBezTo>
                  <a:pt x="1598408" y="170872"/>
                  <a:pt x="1522208" y="106217"/>
                  <a:pt x="1452935" y="69272"/>
                </a:cubicBezTo>
                <a:cubicBezTo>
                  <a:pt x="1383662" y="32327"/>
                  <a:pt x="1339789" y="25399"/>
                  <a:pt x="1258971" y="13854"/>
                </a:cubicBezTo>
                <a:cubicBezTo>
                  <a:pt x="1178153" y="2309"/>
                  <a:pt x="1095026" y="0"/>
                  <a:pt x="968026" y="0"/>
                </a:cubicBezTo>
                <a:cubicBezTo>
                  <a:pt x="841026" y="0"/>
                  <a:pt x="628589" y="2309"/>
                  <a:pt x="496971" y="13854"/>
                </a:cubicBezTo>
                <a:cubicBezTo>
                  <a:pt x="365353" y="25399"/>
                  <a:pt x="259135" y="34636"/>
                  <a:pt x="178317" y="69272"/>
                </a:cubicBezTo>
                <a:cubicBezTo>
                  <a:pt x="97499" y="103908"/>
                  <a:pt x="37462" y="196272"/>
                  <a:pt x="12062" y="221672"/>
                </a:cubicBezTo>
                <a:cubicBezTo>
                  <a:pt x="-13338" y="247072"/>
                  <a:pt x="6289" y="234372"/>
                  <a:pt x="25917" y="221672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8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2E54-377B-A642-A192-666AAE95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171"/>
            <a:ext cx="10515600" cy="4351338"/>
          </a:xfrm>
        </p:spPr>
        <p:txBody>
          <a:bodyPr/>
          <a:lstStyle/>
          <a:p>
            <a:r>
              <a:rPr lang="en-US" dirty="0"/>
              <a:t>One hop and two hops traffic proportions: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one hop traffics:    0.0012074277625114497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two hops traffics:  0.9987925722374885</a:t>
            </a:r>
          </a:p>
        </p:txBody>
      </p:sp>
    </p:spTree>
    <p:extLst>
      <p:ext uri="{BB962C8B-B14F-4D97-AF65-F5344CB8AC3E}">
        <p14:creationId xmlns:p14="http://schemas.microsoft.com/office/powerpoint/2010/main" val="65989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5DD7-5671-8647-8560-88DD4E632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302B-AC9E-194B-8B7D-CA941A6AF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22, 2021</a:t>
            </a:r>
          </a:p>
        </p:txBody>
      </p:sp>
    </p:spTree>
    <p:extLst>
      <p:ext uri="{BB962C8B-B14F-4D97-AF65-F5344CB8AC3E}">
        <p14:creationId xmlns:p14="http://schemas.microsoft.com/office/powerpoint/2010/main" val="110516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883-1FEF-5B47-B26E-A42F1B3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5E4A-9477-7548-A0B0-6EFF1AB2AB6D}"/>
              </a:ext>
            </a:extLst>
          </p:cNvPr>
          <p:cNvSpPr/>
          <p:nvPr/>
        </p:nvSpPr>
        <p:spPr>
          <a:xfrm>
            <a:off x="5628860" y="4533212"/>
            <a:ext cx="1948070" cy="17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/>
              <a:t>Chiplet</a:t>
            </a:r>
            <a:r>
              <a:rPr lang="en-US" sz="1500" dirty="0"/>
              <a:t> 3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SM_ID = [96-127]</a:t>
            </a:r>
          </a:p>
          <a:p>
            <a:pPr algn="ctr"/>
            <a:r>
              <a:rPr lang="en-US" sz="1500" dirty="0"/>
              <a:t>LLC_ID = [176-191] DRAM_ID =[24-31]</a:t>
            </a:r>
          </a:p>
          <a:p>
            <a:pPr algn="ctr"/>
            <a:r>
              <a:rPr lang="en-US" sz="1500" dirty="0"/>
              <a:t>Port = 195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C06872-BEF1-BE4F-9246-7160DA7D6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730" y="1690689"/>
            <a:ext cx="1948070" cy="1738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500" dirty="0" err="1"/>
              <a:t>Chiplet</a:t>
            </a:r>
            <a:r>
              <a:rPr lang="en-US" sz="1500" dirty="0"/>
              <a:t> 1</a:t>
            </a:r>
          </a:p>
          <a:p>
            <a:pPr marL="0"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600" dirty="0"/>
              <a:t>SM_ID = [32-63] LLC_ID = [144-159] DRAM_ID = [8-15] port = 193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2769E-9151-7D45-8F44-582E40132BD6}"/>
              </a:ext>
            </a:extLst>
          </p:cNvPr>
          <p:cNvSpPr/>
          <p:nvPr/>
        </p:nvSpPr>
        <p:spPr>
          <a:xfrm>
            <a:off x="5628860" y="1716157"/>
            <a:ext cx="1948070" cy="17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Chiplet</a:t>
            </a:r>
            <a:r>
              <a:rPr lang="en-US" sz="1600" dirty="0"/>
              <a:t> 0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SM_ID = [0-31]</a:t>
            </a:r>
          </a:p>
          <a:p>
            <a:pPr algn="ctr"/>
            <a:r>
              <a:rPr lang="en-US" sz="1600" dirty="0"/>
              <a:t>LLC_ID = [128-143]</a:t>
            </a:r>
          </a:p>
          <a:p>
            <a:pPr algn="ctr"/>
            <a:r>
              <a:rPr lang="en-US" sz="1600" dirty="0"/>
              <a:t>DRAM_ID = [0-7]</a:t>
            </a:r>
          </a:p>
          <a:p>
            <a:pPr algn="ctr"/>
            <a:r>
              <a:rPr lang="en-US" sz="1600" dirty="0"/>
              <a:t>port = 192</a:t>
            </a:r>
          </a:p>
          <a:p>
            <a:pPr algn="ctr"/>
            <a:endParaRPr lang="en-US" sz="14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CFD6974-78A6-0543-A330-D48070655F87}"/>
              </a:ext>
            </a:extLst>
          </p:cNvPr>
          <p:cNvSpPr txBox="1">
            <a:spLocks/>
          </p:cNvSpPr>
          <p:nvPr/>
        </p:nvSpPr>
        <p:spPr>
          <a:xfrm>
            <a:off x="9405730" y="4533213"/>
            <a:ext cx="1948070" cy="1712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 err="1"/>
              <a:t>Chiplet</a:t>
            </a:r>
            <a:r>
              <a:rPr lang="en-US" sz="1500" dirty="0"/>
              <a:t> 2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500" dirty="0"/>
          </a:p>
          <a:p>
            <a:pPr marL="0" indent="0" algn="ctr">
              <a:buNone/>
            </a:pPr>
            <a:r>
              <a:rPr lang="en-US" sz="1500" dirty="0"/>
              <a:t>SM_ID = [64-95]  LLC_ID = [160-175] DRAM_ID = [16-23] port = 194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2ED451-8B80-E64E-B67B-BA58F1CF831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576930" y="2559845"/>
            <a:ext cx="1828800" cy="1273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F1282-DF8E-5046-83A9-002044B6171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379765" y="3429000"/>
            <a:ext cx="0" cy="1104213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A643EC-EDC6-D746-9F40-3906C7F41EDA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7576930" y="5389634"/>
            <a:ext cx="1828800" cy="1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3FB388-7BC4-A444-8CCF-9A591DF372B2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602895" y="3429000"/>
            <a:ext cx="0" cy="1104212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37380F5-BA1C-5E45-8AB8-1626A7EE0C42}"/>
              </a:ext>
            </a:extLst>
          </p:cNvPr>
          <p:cNvSpPr/>
          <p:nvPr/>
        </p:nvSpPr>
        <p:spPr>
          <a:xfrm>
            <a:off x="838200" y="2236605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7371AB-6B3C-E34D-A59E-E67303E60E05}"/>
              </a:ext>
            </a:extLst>
          </p:cNvPr>
          <p:cNvSpPr/>
          <p:nvPr/>
        </p:nvSpPr>
        <p:spPr>
          <a:xfrm>
            <a:off x="2918790" y="2222750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F6FDEB-F392-F24F-97A0-B3428499D283}"/>
              </a:ext>
            </a:extLst>
          </p:cNvPr>
          <p:cNvSpPr/>
          <p:nvPr/>
        </p:nvSpPr>
        <p:spPr>
          <a:xfrm>
            <a:off x="2918790" y="4533212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0AE64-2B0C-114C-863F-BD0420D8DB73}"/>
              </a:ext>
            </a:extLst>
          </p:cNvPr>
          <p:cNvSpPr/>
          <p:nvPr/>
        </p:nvSpPr>
        <p:spPr>
          <a:xfrm>
            <a:off x="838200" y="4533212"/>
            <a:ext cx="762000" cy="699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D74278-67AA-9742-A766-34A420F4EF54}"/>
              </a:ext>
            </a:extLst>
          </p:cNvPr>
          <p:cNvCxnSpPr>
            <a:stCxn id="3" idx="6"/>
            <a:endCxn id="12" idx="2"/>
          </p:cNvCxnSpPr>
          <p:nvPr/>
        </p:nvCxnSpPr>
        <p:spPr>
          <a:xfrm flipV="1">
            <a:off x="1600200" y="2572578"/>
            <a:ext cx="1318590" cy="13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56B656-DE87-A644-A99F-0B4EE0411064}"/>
              </a:ext>
            </a:extLst>
          </p:cNvPr>
          <p:cNvCxnSpPr>
            <a:cxnSpLocks/>
            <a:stCxn id="15" idx="0"/>
            <a:endCxn id="3" idx="4"/>
          </p:cNvCxnSpPr>
          <p:nvPr/>
        </p:nvCxnSpPr>
        <p:spPr>
          <a:xfrm flipV="1">
            <a:off x="1219200" y="2936260"/>
            <a:ext cx="0" cy="159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014DD-A419-2A4C-BE05-7721A80413C9}"/>
              </a:ext>
            </a:extLst>
          </p:cNvPr>
          <p:cNvCxnSpPr>
            <a:cxnSpLocks/>
            <a:stCxn id="14" idx="2"/>
            <a:endCxn id="15" idx="6"/>
          </p:cNvCxnSpPr>
          <p:nvPr/>
        </p:nvCxnSpPr>
        <p:spPr>
          <a:xfrm flipH="1">
            <a:off x="1600200" y="4883040"/>
            <a:ext cx="1318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0823A9-53B6-2A4C-9CD1-82CCB036266D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>
            <a:off x="3299790" y="2922405"/>
            <a:ext cx="0" cy="1610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199F-2DBA-304A-AFC2-37295DBA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111456-AED3-4D4C-BC14-548B8EFB8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2120" y="1506555"/>
            <a:ext cx="9720561" cy="5196300"/>
          </a:xfrm>
        </p:spPr>
      </p:pic>
    </p:spTree>
    <p:extLst>
      <p:ext uri="{BB962C8B-B14F-4D97-AF65-F5344CB8AC3E}">
        <p14:creationId xmlns:p14="http://schemas.microsoft.com/office/powerpoint/2010/main" val="22909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1717</Words>
  <Application>Microsoft Macintosh PowerPoint</Application>
  <PresentationFormat>Widescreen</PresentationFormat>
  <Paragraphs>158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Weekly Report</vt:lpstr>
      <vt:lpstr>Configuration</vt:lpstr>
      <vt:lpstr>PowerPoint Presentation</vt:lpstr>
      <vt:lpstr>PowerPoint Presentation</vt:lpstr>
      <vt:lpstr>PowerPoint Presentation</vt:lpstr>
      <vt:lpstr>PowerPoint Presentation</vt:lpstr>
      <vt:lpstr>Weekly Report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eslami</dc:creator>
  <cp:lastModifiedBy>ben eslami</cp:lastModifiedBy>
  <cp:revision>30</cp:revision>
  <dcterms:created xsi:type="dcterms:W3CDTF">2021-02-07T16:06:18Z</dcterms:created>
  <dcterms:modified xsi:type="dcterms:W3CDTF">2021-02-22T09:29:00Z</dcterms:modified>
</cp:coreProperties>
</file>