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88" r:id="rId5"/>
    <p:sldId id="289" r:id="rId6"/>
    <p:sldId id="290" r:id="rId7"/>
    <p:sldId id="294" r:id="rId8"/>
    <p:sldId id="293" r:id="rId9"/>
    <p:sldId id="297" r:id="rId10"/>
    <p:sldId id="259" r:id="rId11"/>
    <p:sldId id="260" r:id="rId12"/>
    <p:sldId id="261" r:id="rId13"/>
    <p:sldId id="262" r:id="rId14"/>
    <p:sldId id="263" r:id="rId15"/>
    <p:sldId id="264" r:id="rId16"/>
    <p:sldId id="298" r:id="rId17"/>
    <p:sldId id="299" r:id="rId18"/>
    <p:sldId id="265" r:id="rId19"/>
    <p:sldId id="266" r:id="rId20"/>
    <p:sldId id="267" r:id="rId21"/>
    <p:sldId id="268" r:id="rId22"/>
    <p:sldId id="270" r:id="rId23"/>
    <p:sldId id="272" r:id="rId24"/>
    <p:sldId id="277" r:id="rId25"/>
    <p:sldId id="273" r:id="rId26"/>
    <p:sldId id="274" r:id="rId27"/>
    <p:sldId id="275" r:id="rId28"/>
    <p:sldId id="276" r:id="rId29"/>
    <p:sldId id="278" r:id="rId30"/>
    <p:sldId id="280" r:id="rId31"/>
    <p:sldId id="284" r:id="rId32"/>
    <p:sldId id="281" r:id="rId33"/>
    <p:sldId id="285" r:id="rId34"/>
    <p:sldId id="286" r:id="rId35"/>
    <p:sldId id="287" r:id="rId36"/>
    <p:sldId id="30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4034 BENETA GETZIE M" initials="4BGM" lastIdx="1" clrIdx="0">
    <p:extLst>
      <p:ext uri="{19B8F6BF-5375-455C-9EA6-DF929625EA0E}">
        <p15:presenceInfo xmlns:p15="http://schemas.microsoft.com/office/powerpoint/2012/main" userId="4034 BENETA GETZIE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3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92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5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56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19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03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37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7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9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2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74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10478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ink.springer.com/article/10.1007/s12599-017-0502-4#auth-Marten-Risius" TargetMode="External"/><Relationship Id="rId2" Type="http://schemas.openxmlformats.org/officeDocument/2006/relationships/hyperlink" Target="https://link.springer.com/article/10.1007/s12599-017-0502-4#auth-Hissu-Hyv_rinen"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12599-017-0502-4#auth-Gustav-Friis"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doi.one/10.1729/Journal.263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779" y="325729"/>
            <a:ext cx="8915399" cy="2262781"/>
          </a:xfrm>
        </p:spPr>
        <p:txBody>
          <a:bodyPr>
            <a:normAutofit fontScale="90000"/>
          </a:bodyPr>
          <a:lstStyle/>
          <a:p>
            <a:r>
              <a:rPr lang="en-IN" sz="5000" b="1" dirty="0">
                <a:latin typeface="Times New Roman" pitchFamily="18" charset="0"/>
                <a:cs typeface="Times New Roman" pitchFamily="18" charset="0"/>
              </a:rPr>
              <a:t>DECENTRALIZED FUNDING PLATFORM BASED ON BLOCKCHAIN TECHNOLOGY</a:t>
            </a:r>
            <a:endParaRPr lang="en-IN" sz="5000" b="1" dirty="0"/>
          </a:p>
        </p:txBody>
      </p:sp>
      <p:sp>
        <p:nvSpPr>
          <p:cNvPr id="3" name="Subtitle 2"/>
          <p:cNvSpPr>
            <a:spLocks noGrp="1"/>
          </p:cNvSpPr>
          <p:nvPr>
            <p:ph type="subTitle" idx="1"/>
          </p:nvPr>
        </p:nvSpPr>
        <p:spPr>
          <a:xfrm>
            <a:off x="4945487" y="3025853"/>
            <a:ext cx="5966697" cy="3362068"/>
          </a:xfrm>
        </p:spPr>
        <p:txBody>
          <a:bodyPr>
            <a:normAutofit/>
          </a:bodyPr>
          <a:lstStyle/>
          <a:p>
            <a:r>
              <a:rPr lang="en-IN" sz="2800" u="sng" dirty="0">
                <a:solidFill>
                  <a:schemeClr val="tx1"/>
                </a:solidFill>
                <a:latin typeface="Times New Roman" pitchFamily="18" charset="0"/>
                <a:cs typeface="Times New Roman" pitchFamily="18" charset="0"/>
              </a:rPr>
              <a:t>TEAM MEMBERS:</a:t>
            </a:r>
            <a:r>
              <a:rPr lang="en-IN" sz="2800" dirty="0">
                <a:solidFill>
                  <a:schemeClr val="tx1"/>
                </a:solidFill>
                <a:latin typeface="Times New Roman" pitchFamily="18" charset="0"/>
                <a:cs typeface="Times New Roman" pitchFamily="18" charset="0"/>
              </a:rPr>
              <a:t> [A10 BATCH]</a:t>
            </a:r>
          </a:p>
          <a:p>
            <a:r>
              <a:rPr lang="en-IN" sz="2800" dirty="0">
                <a:solidFill>
                  <a:schemeClr val="tx1"/>
                </a:solidFill>
                <a:latin typeface="Times New Roman" pitchFamily="18" charset="0"/>
                <a:cs typeface="Times New Roman" pitchFamily="18" charset="0"/>
              </a:rPr>
              <a:t>             1. </a:t>
            </a:r>
            <a:r>
              <a:rPr lang="en-IN" sz="2800" dirty="0" err="1">
                <a:solidFill>
                  <a:schemeClr val="tx1"/>
                </a:solidFill>
                <a:latin typeface="Times New Roman" pitchFamily="18" charset="0"/>
                <a:cs typeface="Times New Roman" pitchFamily="18" charset="0"/>
              </a:rPr>
              <a:t>Beneta</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Getzie</a:t>
            </a:r>
            <a:r>
              <a:rPr lang="en-IN" sz="2800" dirty="0">
                <a:solidFill>
                  <a:schemeClr val="tx1"/>
                </a:solidFill>
                <a:latin typeface="Times New Roman" pitchFamily="18" charset="0"/>
                <a:cs typeface="Times New Roman" pitchFamily="18" charset="0"/>
              </a:rPr>
              <a:t> M</a:t>
            </a:r>
          </a:p>
          <a:p>
            <a:r>
              <a:rPr lang="en-IN" sz="2800" dirty="0">
                <a:latin typeface="Times New Roman" pitchFamily="18" charset="0"/>
                <a:cs typeface="Times New Roman" pitchFamily="18" charset="0"/>
              </a:rPr>
              <a:t>2. </a:t>
            </a:r>
            <a:r>
              <a:rPr lang="en-IN" sz="2800" dirty="0">
                <a:solidFill>
                  <a:schemeClr val="tx1"/>
                </a:solidFill>
                <a:latin typeface="Times New Roman" pitchFamily="18" charset="0"/>
                <a:cs typeface="Times New Roman" pitchFamily="18" charset="0"/>
              </a:rPr>
              <a:t>Harini B</a:t>
            </a:r>
          </a:p>
          <a:p>
            <a:r>
              <a:rPr lang="en-IN" sz="2800" dirty="0">
                <a:solidFill>
                  <a:schemeClr val="tx1"/>
                </a:solidFill>
                <a:latin typeface="Times New Roman" pitchFamily="18" charset="0"/>
                <a:cs typeface="Times New Roman" pitchFamily="18" charset="0"/>
              </a:rPr>
              <a:t>   3. Deepika T</a:t>
            </a:r>
          </a:p>
          <a:p>
            <a:r>
              <a:rPr lang="en-IN" sz="2800" u="sng" dirty="0">
                <a:solidFill>
                  <a:schemeClr val="tx1"/>
                </a:solidFill>
                <a:latin typeface="Times New Roman" pitchFamily="18" charset="0"/>
                <a:cs typeface="Times New Roman" pitchFamily="18" charset="0"/>
              </a:rPr>
              <a:t>GUIDE:</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Mrs.V.Anitha</a:t>
            </a:r>
            <a:r>
              <a:rPr lang="en-IN" sz="2800" dirty="0">
                <a:solidFill>
                  <a:schemeClr val="tx1"/>
                </a:solidFill>
                <a:latin typeface="Times New Roman" pitchFamily="18" charset="0"/>
                <a:cs typeface="Times New Roman" pitchFamily="18" charset="0"/>
              </a:rPr>
              <a:t> Moses</a:t>
            </a:r>
          </a:p>
          <a:p>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342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138"/>
            <a:ext cx="10715625" cy="996637"/>
          </a:xfrm>
        </p:spPr>
        <p:txBody>
          <a:bodyPr>
            <a:normAutofit/>
          </a:bodyPr>
          <a:lstStyle/>
          <a:p>
            <a:pPr algn="ctr"/>
            <a:r>
              <a:rPr lang="en-IN" dirty="0">
                <a:latin typeface="Times New Roman" panose="02020603050405020304" pitchFamily="18" charset="0"/>
                <a:cs typeface="Times New Roman" panose="02020603050405020304" pitchFamily="18" charset="0"/>
              </a:rPr>
              <a:t>             </a:t>
            </a:r>
            <a:r>
              <a:rPr lang="en-IN" sz="3500" b="1" dirty="0">
                <a:latin typeface="Times New Roman" panose="02020603050405020304" pitchFamily="18" charset="0"/>
                <a:cs typeface="Times New Roman" panose="02020603050405020304" pitchFamily="18" charset="0"/>
              </a:rPr>
              <a:t>TECHNOLOGY STACK</a:t>
            </a:r>
            <a:endParaRPr lang="en-IN" sz="3500" b="1" dirty="0"/>
          </a:p>
        </p:txBody>
      </p:sp>
      <p:sp>
        <p:nvSpPr>
          <p:cNvPr id="3" name="Content Placeholder 2"/>
          <p:cNvSpPr>
            <a:spLocks noGrp="1"/>
          </p:cNvSpPr>
          <p:nvPr>
            <p:ph idx="1"/>
          </p:nvPr>
        </p:nvSpPr>
        <p:spPr>
          <a:xfrm>
            <a:off x="1004552" y="1390918"/>
            <a:ext cx="10315977" cy="5215944"/>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Backend Language</a:t>
            </a:r>
            <a:r>
              <a:rPr lang="en-IN" sz="2000">
                <a:latin typeface="Times New Roman" panose="02020603050405020304" pitchFamily="18" charset="0"/>
                <a:cs typeface="Times New Roman" panose="02020603050405020304" pitchFamily="18" charset="0"/>
              </a:rPr>
              <a:t>: Java</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Technology: </a:t>
            </a:r>
            <a:r>
              <a:rPr lang="en-IN" sz="2000" dirty="0" err="1">
                <a:latin typeface="Times New Roman" panose="02020603050405020304" pitchFamily="18" charset="0"/>
                <a:cs typeface="Times New Roman" panose="02020603050405020304" pitchFamily="18" charset="0"/>
              </a:rPr>
              <a:t>Blockchain</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Platform(IDE): </a:t>
            </a:r>
            <a:r>
              <a:rPr lang="en-IN" sz="2000" dirty="0" err="1">
                <a:latin typeface="Times New Roman" panose="02020603050405020304" pitchFamily="18" charset="0"/>
                <a:cs typeface="Times New Roman" panose="02020603050405020304" pitchFamily="18" charset="0"/>
              </a:rPr>
              <a:t>NetBeans</a:t>
            </a:r>
            <a:r>
              <a:rPr lang="en-IN" sz="2000" dirty="0">
                <a:latin typeface="Times New Roman" panose="02020603050405020304" pitchFamily="18" charset="0"/>
                <a:cs typeface="Times New Roman" panose="02020603050405020304" pitchFamily="18" charset="0"/>
              </a:rPr>
              <a:t> 8.0.2</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Database Tool: </a:t>
            </a:r>
            <a:r>
              <a:rPr lang="en-IN" sz="2000" dirty="0" err="1">
                <a:latin typeface="Times New Roman" panose="02020603050405020304" pitchFamily="18" charset="0"/>
                <a:cs typeface="Times New Roman" panose="02020603050405020304" pitchFamily="18" charset="0"/>
              </a:rPr>
              <a:t>SQLyog</a:t>
            </a:r>
            <a:r>
              <a:rPr lang="en-IN" sz="2000" dirty="0">
                <a:latin typeface="Times New Roman" panose="02020603050405020304" pitchFamily="18" charset="0"/>
                <a:cs typeface="Times New Roman" panose="02020603050405020304" pitchFamily="18" charset="0"/>
              </a:rPr>
              <a:t> tool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 10 </a:t>
            </a:r>
          </a:p>
          <a:p>
            <a:pPr marL="0" indent="0">
              <a:buNone/>
            </a:pPr>
            <a:r>
              <a:rPr lang="en-IN" sz="2000" b="1" dirty="0">
                <a:latin typeface="Times New Roman" panose="02020603050405020304" pitchFamily="18" charset="0"/>
                <a:cs typeface="Times New Roman" panose="02020603050405020304" pitchFamily="18" charset="0"/>
              </a:rPr>
              <a:t>Hardware: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Memory of 4 GB RAM.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64 bit distribution capable of running 32 bit application.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1200*800 minimum screen resolution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2 GB of available disk space minimum 4 GB recommended</a:t>
            </a:r>
            <a:r>
              <a:rPr lang="en-IN"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705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521079"/>
            <a:ext cx="8911687" cy="856960"/>
          </a:xfrm>
        </p:spPr>
        <p:txBody>
          <a:bodyPr/>
          <a:lstStyle/>
          <a:p>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SYSTEM ARCHITECTURE</a:t>
            </a:r>
            <a:endParaRPr lang="en-IN" sz="3500" b="1"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5065" y="1825625"/>
            <a:ext cx="5961870" cy="4351338"/>
          </a:xfrm>
          <a:prstGeom prst="rect">
            <a:avLst/>
          </a:prstGeom>
        </p:spPr>
      </p:pic>
    </p:spTree>
    <p:extLst>
      <p:ext uri="{BB962C8B-B14F-4D97-AF65-F5344CB8AC3E}">
        <p14:creationId xmlns:p14="http://schemas.microsoft.com/office/powerpoint/2010/main" val="390943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289259"/>
            <a:ext cx="8911687" cy="1280890"/>
          </a:xfrm>
        </p:spPr>
        <p:txBody>
          <a:bodyPr>
            <a:normAutofit/>
          </a:bodyPr>
          <a:lstStyle/>
          <a:p>
            <a:pPr algn="ctr"/>
            <a:r>
              <a:rPr lang="en-IN" sz="3500" b="1" dirty="0">
                <a:latin typeface="Times New Roman" pitchFamily="18" charset="0"/>
                <a:cs typeface="Times New Roman" pitchFamily="18" charset="0"/>
              </a:rPr>
              <a:t>SYSTEM DESIGN – Use Case Diagram</a:t>
            </a:r>
            <a:endParaRPr lang="en-IN" sz="3500" b="1" dirty="0"/>
          </a:p>
        </p:txBody>
      </p:sp>
      <p:pic>
        <p:nvPicPr>
          <p:cNvPr id="4" name="Picture 2"/>
          <p:cNvPicPr>
            <a:picLocks noGrp="1" noChangeAspect="1" noChangeArrowheads="1"/>
          </p:cNvPicPr>
          <p:nvPr>
            <p:ph idx="1"/>
          </p:nvPr>
        </p:nvPicPr>
        <p:blipFill>
          <a:blip r:embed="rId2"/>
          <a:stretch>
            <a:fillRect/>
          </a:stretch>
        </p:blipFill>
        <p:spPr bwMode="auto">
          <a:xfrm>
            <a:off x="3282028" y="1825625"/>
            <a:ext cx="5627943" cy="4351338"/>
          </a:xfrm>
          <a:prstGeom prst="rect">
            <a:avLst/>
          </a:prstGeom>
          <a:noFill/>
          <a:ln w="9525">
            <a:noFill/>
            <a:miter lim="800000"/>
            <a:headEnd/>
            <a:tailEnd/>
          </a:ln>
          <a:effectLst/>
        </p:spPr>
      </p:pic>
    </p:spTree>
    <p:extLst>
      <p:ext uri="{BB962C8B-B14F-4D97-AF65-F5344CB8AC3E}">
        <p14:creationId xmlns:p14="http://schemas.microsoft.com/office/powerpoint/2010/main" val="114400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499" y="96076"/>
            <a:ext cx="8911687" cy="818324"/>
          </a:xfrm>
        </p:spPr>
        <p:txBody>
          <a:bodyPr>
            <a:normAutofit/>
          </a:bodyPr>
          <a:lstStyle/>
          <a:p>
            <a:pPr algn="ctr"/>
            <a:r>
              <a:rPr lang="en-IN" sz="3500" b="1" dirty="0">
                <a:latin typeface="Times New Roman" pitchFamily="18" charset="0"/>
                <a:cs typeface="Times New Roman" pitchFamily="18" charset="0"/>
              </a:rPr>
              <a:t>SYSTEM DESIGN – Class Diagram</a:t>
            </a:r>
            <a:endParaRPr lang="en-IN" sz="3500" b="1" dirty="0"/>
          </a:p>
        </p:txBody>
      </p:sp>
      <p:pic>
        <p:nvPicPr>
          <p:cNvPr id="4" name="Content Placeholder 3">
            <a:extLst>
              <a:ext uri="{FF2B5EF4-FFF2-40B4-BE49-F238E27FC236}">
                <a16:creationId xmlns:a16="http://schemas.microsoft.com/office/drawing/2014/main" id="{9C0CEFD5-825A-4623-8CAA-9629CF8C91BA}"/>
              </a:ext>
            </a:extLst>
          </p:cNvPr>
          <p:cNvPicPr>
            <a:picLocks noGrp="1" noChangeAspect="1"/>
          </p:cNvPicPr>
          <p:nvPr>
            <p:ph idx="1"/>
          </p:nvPr>
        </p:nvPicPr>
        <p:blipFill>
          <a:blip r:embed="rId2"/>
          <a:stretch>
            <a:fillRect/>
          </a:stretch>
        </p:blipFill>
        <p:spPr>
          <a:xfrm>
            <a:off x="2666556" y="1825625"/>
            <a:ext cx="6858888" cy="4351338"/>
          </a:xfrm>
          <a:prstGeom prst="rect">
            <a:avLst/>
          </a:prstGeom>
        </p:spPr>
      </p:pic>
    </p:spTree>
    <p:extLst>
      <p:ext uri="{BB962C8B-B14F-4D97-AF65-F5344CB8AC3E}">
        <p14:creationId xmlns:p14="http://schemas.microsoft.com/office/powerpoint/2010/main" val="132429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1" y="200024"/>
            <a:ext cx="9896094" cy="624223"/>
          </a:xfrm>
        </p:spPr>
        <p:txBody>
          <a:bodyPr>
            <a:normAutofit/>
          </a:bodyPr>
          <a:lstStyle/>
          <a:p>
            <a:pPr algn="ctr"/>
            <a:r>
              <a:rPr lang="en-IN" sz="3500" b="1" dirty="0">
                <a:latin typeface="Times New Roman" pitchFamily="18" charset="0"/>
                <a:cs typeface="Times New Roman" pitchFamily="18" charset="0"/>
              </a:rPr>
              <a:t>SYSTEM DESIGN – Activity Diagram</a:t>
            </a:r>
            <a:endParaRPr lang="en-IN" sz="3500" b="1" dirty="0"/>
          </a:p>
        </p:txBody>
      </p:sp>
      <p:pic>
        <p:nvPicPr>
          <p:cNvPr id="4" name="Content Placeholder 3">
            <a:extLst>
              <a:ext uri="{FF2B5EF4-FFF2-40B4-BE49-F238E27FC236}">
                <a16:creationId xmlns:a16="http://schemas.microsoft.com/office/drawing/2014/main" id="{2CFD4B69-40FD-4BC6-B8AF-B5AF1A9929FE}"/>
              </a:ext>
            </a:extLst>
          </p:cNvPr>
          <p:cNvPicPr>
            <a:picLocks noGrp="1" noChangeAspect="1"/>
          </p:cNvPicPr>
          <p:nvPr>
            <p:ph idx="1"/>
          </p:nvPr>
        </p:nvPicPr>
        <p:blipFill>
          <a:blip r:embed="rId2"/>
          <a:stretch>
            <a:fillRect/>
          </a:stretch>
        </p:blipFill>
        <p:spPr>
          <a:xfrm>
            <a:off x="3644722" y="953037"/>
            <a:ext cx="5344732" cy="5853448"/>
          </a:xfrm>
          <a:prstGeom prst="rect">
            <a:avLst/>
          </a:prstGeom>
        </p:spPr>
      </p:pic>
    </p:spTree>
    <p:extLst>
      <p:ext uri="{BB962C8B-B14F-4D97-AF65-F5344CB8AC3E}">
        <p14:creationId xmlns:p14="http://schemas.microsoft.com/office/powerpoint/2010/main" val="118881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55" y="121834"/>
            <a:ext cx="8911687" cy="702414"/>
          </a:xfrm>
        </p:spPr>
        <p:txBody>
          <a:bodyPr>
            <a:normAutofit/>
          </a:bodyPr>
          <a:lstStyle/>
          <a:p>
            <a:pPr algn="ctr"/>
            <a:r>
              <a:rPr lang="en-IN" sz="3500" b="1" dirty="0">
                <a:latin typeface="Times New Roman" pitchFamily="18" charset="0"/>
                <a:cs typeface="Times New Roman" pitchFamily="18" charset="0"/>
              </a:rPr>
              <a:t>SYSTEM DESIGN – </a:t>
            </a:r>
            <a:r>
              <a:rPr lang="en-IN" sz="3500" b="1" dirty="0" err="1">
                <a:latin typeface="Times New Roman" pitchFamily="18" charset="0"/>
                <a:cs typeface="Times New Roman" pitchFamily="18" charset="0"/>
              </a:rPr>
              <a:t>Swimlane</a:t>
            </a:r>
            <a:r>
              <a:rPr lang="en-IN" sz="3500" b="1" dirty="0">
                <a:latin typeface="Times New Roman" pitchFamily="18" charset="0"/>
                <a:cs typeface="Times New Roman" pitchFamily="18" charset="0"/>
              </a:rPr>
              <a:t> Diagram</a:t>
            </a:r>
            <a:endParaRPr lang="en-IN" sz="3500" b="1" dirty="0"/>
          </a:p>
        </p:txBody>
      </p:sp>
      <p:pic>
        <p:nvPicPr>
          <p:cNvPr id="4" name="Content Placeholder 3">
            <a:extLst>
              <a:ext uri="{FF2B5EF4-FFF2-40B4-BE49-F238E27FC236}">
                <a16:creationId xmlns:a16="http://schemas.microsoft.com/office/drawing/2014/main" id="{CA1BBAA7-35AC-4F8B-9AEB-9B8EB0FC85D4}"/>
              </a:ext>
            </a:extLst>
          </p:cNvPr>
          <p:cNvPicPr>
            <a:picLocks noGrp="1" noChangeAspect="1"/>
          </p:cNvPicPr>
          <p:nvPr>
            <p:ph idx="1"/>
          </p:nvPr>
        </p:nvPicPr>
        <p:blipFill>
          <a:blip r:embed="rId2"/>
          <a:stretch>
            <a:fillRect/>
          </a:stretch>
        </p:blipFill>
        <p:spPr>
          <a:xfrm>
            <a:off x="1622738" y="927278"/>
            <a:ext cx="8847786" cy="5930721"/>
          </a:xfrm>
          <a:prstGeom prst="rect">
            <a:avLst/>
          </a:prstGeom>
        </p:spPr>
      </p:pic>
    </p:spTree>
    <p:extLst>
      <p:ext uri="{BB962C8B-B14F-4D97-AF65-F5344CB8AC3E}">
        <p14:creationId xmlns:p14="http://schemas.microsoft.com/office/powerpoint/2010/main" val="24275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440-BE45-4425-ADC5-45443227B080}"/>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SYSTEM DESIGN – DATAFLOW DIAGRAM</a:t>
            </a:r>
          </a:p>
        </p:txBody>
      </p:sp>
      <p:pic>
        <p:nvPicPr>
          <p:cNvPr id="5" name="Content Placeholder 4">
            <a:extLst>
              <a:ext uri="{FF2B5EF4-FFF2-40B4-BE49-F238E27FC236}">
                <a16:creationId xmlns:a16="http://schemas.microsoft.com/office/drawing/2014/main" id="{59D4B555-3DB2-44CB-B17A-41BBDFDBCBE8}"/>
              </a:ext>
            </a:extLst>
          </p:cNvPr>
          <p:cNvPicPr>
            <a:picLocks noGrp="1" noChangeAspect="1"/>
          </p:cNvPicPr>
          <p:nvPr>
            <p:ph idx="1"/>
          </p:nvPr>
        </p:nvPicPr>
        <p:blipFill>
          <a:blip r:embed="rId2"/>
          <a:stretch>
            <a:fillRect/>
          </a:stretch>
        </p:blipFill>
        <p:spPr>
          <a:xfrm>
            <a:off x="381252" y="1690688"/>
            <a:ext cx="5000374" cy="4381500"/>
          </a:xfrm>
        </p:spPr>
      </p:pic>
      <p:pic>
        <p:nvPicPr>
          <p:cNvPr id="7" name="Picture 6">
            <a:extLst>
              <a:ext uri="{FF2B5EF4-FFF2-40B4-BE49-F238E27FC236}">
                <a16:creationId xmlns:a16="http://schemas.microsoft.com/office/drawing/2014/main" id="{DF165BC1-BA01-4E68-8D12-E380163BF372}"/>
              </a:ext>
            </a:extLst>
          </p:cNvPr>
          <p:cNvPicPr>
            <a:picLocks noChangeAspect="1"/>
          </p:cNvPicPr>
          <p:nvPr/>
        </p:nvPicPr>
        <p:blipFill>
          <a:blip r:embed="rId3"/>
          <a:stretch>
            <a:fillRect/>
          </a:stretch>
        </p:blipFill>
        <p:spPr>
          <a:xfrm>
            <a:off x="5708231" y="1936954"/>
            <a:ext cx="6483769" cy="4254295"/>
          </a:xfrm>
          <a:prstGeom prst="rect">
            <a:avLst/>
          </a:prstGeom>
        </p:spPr>
      </p:pic>
      <p:sp>
        <p:nvSpPr>
          <p:cNvPr id="9" name="Title 1">
            <a:extLst>
              <a:ext uri="{FF2B5EF4-FFF2-40B4-BE49-F238E27FC236}">
                <a16:creationId xmlns:a16="http://schemas.microsoft.com/office/drawing/2014/main" id="{5BC5AE1E-C7AC-4A1E-80A8-3C5170DB260E}"/>
              </a:ext>
            </a:extLst>
          </p:cNvPr>
          <p:cNvSpPr txBox="1">
            <a:spLocks/>
          </p:cNvSpPr>
          <p:nvPr/>
        </p:nvSpPr>
        <p:spPr>
          <a:xfrm>
            <a:off x="1247775" y="6191249"/>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0</a:t>
            </a:r>
          </a:p>
        </p:txBody>
      </p:sp>
      <p:sp>
        <p:nvSpPr>
          <p:cNvPr id="10" name="Title 1">
            <a:extLst>
              <a:ext uri="{FF2B5EF4-FFF2-40B4-BE49-F238E27FC236}">
                <a16:creationId xmlns:a16="http://schemas.microsoft.com/office/drawing/2014/main" id="{8262C3E0-108D-4A71-BC0F-3E10EF511421}"/>
              </a:ext>
            </a:extLst>
          </p:cNvPr>
          <p:cNvSpPr txBox="1">
            <a:spLocks/>
          </p:cNvSpPr>
          <p:nvPr/>
        </p:nvSpPr>
        <p:spPr>
          <a:xfrm>
            <a:off x="7029450" y="6150075"/>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1</a:t>
            </a:r>
          </a:p>
        </p:txBody>
      </p:sp>
    </p:spTree>
    <p:extLst>
      <p:ext uri="{BB962C8B-B14F-4D97-AF65-F5344CB8AC3E}">
        <p14:creationId xmlns:p14="http://schemas.microsoft.com/office/powerpoint/2010/main" val="300912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37BD-754A-47E0-B8E7-706EB27D6BDD}"/>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DFD LEVEL 2</a:t>
            </a:r>
          </a:p>
        </p:txBody>
      </p:sp>
      <p:pic>
        <p:nvPicPr>
          <p:cNvPr id="5" name="Content Placeholder 4">
            <a:extLst>
              <a:ext uri="{FF2B5EF4-FFF2-40B4-BE49-F238E27FC236}">
                <a16:creationId xmlns:a16="http://schemas.microsoft.com/office/drawing/2014/main" id="{6ED5F61F-F8D9-4BA9-BDDC-18BD89023CC4}"/>
              </a:ext>
            </a:extLst>
          </p:cNvPr>
          <p:cNvPicPr>
            <a:picLocks noGrp="1" noChangeAspect="1"/>
          </p:cNvPicPr>
          <p:nvPr>
            <p:ph idx="1"/>
          </p:nvPr>
        </p:nvPicPr>
        <p:blipFill>
          <a:blip r:embed="rId2"/>
          <a:stretch>
            <a:fillRect/>
          </a:stretch>
        </p:blipFill>
        <p:spPr>
          <a:xfrm>
            <a:off x="838200" y="1895848"/>
            <a:ext cx="10515600" cy="4210892"/>
          </a:xfrm>
        </p:spPr>
      </p:pic>
    </p:spTree>
    <p:extLst>
      <p:ext uri="{BB962C8B-B14F-4D97-AF65-F5344CB8AC3E}">
        <p14:creationId xmlns:p14="http://schemas.microsoft.com/office/powerpoint/2010/main" val="298306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515155"/>
            <a:ext cx="9843237" cy="1120462"/>
          </a:xfrm>
        </p:spPr>
        <p:txBody>
          <a:bodyPr>
            <a:normAutofit fontScale="90000"/>
          </a:bodyPr>
          <a:lstStyle/>
          <a:p>
            <a:r>
              <a:rPr lang="en-IN" dirty="0">
                <a:latin typeface="Times New Roman" pitchFamily="18" charset="0"/>
                <a:cs typeface="Times New Roman" pitchFamily="18" charset="0"/>
              </a:rPr>
              <a:t>              SYSTEM DESIGN – DB Design</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Registration DB</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40428931"/>
              </p:ext>
            </p:extLst>
          </p:nvPr>
        </p:nvGraphicFramePr>
        <p:xfrm>
          <a:off x="495300" y="1709885"/>
          <a:ext cx="11009310" cy="4632959"/>
        </p:xfrm>
        <a:graphic>
          <a:graphicData uri="http://schemas.openxmlformats.org/drawingml/2006/table">
            <a:tbl>
              <a:tblPr firstRow="1" bandRow="1">
                <a:tableStyleId>{5C22544A-7EE6-4342-B048-85BDC9FD1C3A}</a:tableStyleId>
              </a:tblPr>
              <a:tblGrid>
                <a:gridCol w="2201862">
                  <a:extLst>
                    <a:ext uri="{9D8B030D-6E8A-4147-A177-3AD203B41FA5}">
                      <a16:colId xmlns:a16="http://schemas.microsoft.com/office/drawing/2014/main" val="20000"/>
                    </a:ext>
                  </a:extLst>
                </a:gridCol>
                <a:gridCol w="2201862">
                  <a:extLst>
                    <a:ext uri="{9D8B030D-6E8A-4147-A177-3AD203B41FA5}">
                      <a16:colId xmlns:a16="http://schemas.microsoft.com/office/drawing/2014/main" val="20001"/>
                    </a:ext>
                  </a:extLst>
                </a:gridCol>
                <a:gridCol w="2201862">
                  <a:extLst>
                    <a:ext uri="{9D8B030D-6E8A-4147-A177-3AD203B41FA5}">
                      <a16:colId xmlns:a16="http://schemas.microsoft.com/office/drawing/2014/main" val="20002"/>
                    </a:ext>
                  </a:extLst>
                </a:gridCol>
                <a:gridCol w="2201862">
                  <a:extLst>
                    <a:ext uri="{9D8B030D-6E8A-4147-A177-3AD203B41FA5}">
                      <a16:colId xmlns:a16="http://schemas.microsoft.com/office/drawing/2014/main" val="20003"/>
                    </a:ext>
                  </a:extLst>
                </a:gridCol>
                <a:gridCol w="2201862">
                  <a:extLst>
                    <a:ext uri="{9D8B030D-6E8A-4147-A177-3AD203B41FA5}">
                      <a16:colId xmlns:a16="http://schemas.microsoft.com/office/drawing/2014/main" val="20004"/>
                    </a:ext>
                  </a:extLst>
                </a:gridCol>
              </a:tblGrid>
              <a:tr h="426490">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736132">
                <a:tc>
                  <a:txBody>
                    <a:bodyPr/>
                    <a:lstStyle/>
                    <a:p>
                      <a:r>
                        <a:rPr lang="en-IN" dirty="0"/>
                        <a:t>User</a:t>
                      </a:r>
                      <a:r>
                        <a:rPr lang="en-IN" baseline="0" dirty="0"/>
                        <a:t>name</a:t>
                      </a:r>
                      <a:endParaRPr lang="en-IN" dirty="0"/>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user</a:t>
                      </a:r>
                      <a:endParaRPr lang="en-IN" dirty="0"/>
                    </a:p>
                  </a:txBody>
                  <a:tcPr/>
                </a:tc>
                <a:tc>
                  <a:txBody>
                    <a:bodyPr/>
                    <a:lstStyle/>
                    <a:p>
                      <a:r>
                        <a:rPr lang="en-IN" dirty="0"/>
                        <a:t>Primary</a:t>
                      </a:r>
                      <a:r>
                        <a:rPr lang="en-IN" baseline="0" dirty="0"/>
                        <a:t> Key</a:t>
                      </a:r>
                      <a:endParaRPr lang="en-IN" dirty="0"/>
                    </a:p>
                  </a:txBody>
                  <a:tcPr/>
                </a:tc>
                <a:extLst>
                  <a:ext uri="{0D108BD9-81ED-4DB2-BD59-A6C34878D82A}">
                    <a16:rowId xmlns:a16="http://schemas.microsoft.com/office/drawing/2014/main" val="10001"/>
                  </a:ext>
                </a:extLst>
              </a:tr>
              <a:tr h="1998073">
                <a:tc>
                  <a:txBody>
                    <a:bodyPr/>
                    <a:lstStyle/>
                    <a:p>
                      <a:r>
                        <a:rPr lang="en-IN" dirty="0"/>
                        <a:t>Password</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baseline="0" dirty="0"/>
                        <a:t>Password should contains capital letter, small letter, special character and number.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736132">
                <a:tc>
                  <a:txBody>
                    <a:bodyPr/>
                    <a:lstStyle/>
                    <a:p>
                      <a:r>
                        <a:rPr lang="en-IN" dirty="0"/>
                        <a:t>Email</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Mail</a:t>
                      </a:r>
                      <a:r>
                        <a:rPr lang="en-IN" baseline="0" dirty="0"/>
                        <a:t> id of the user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736132">
                <a:tc>
                  <a:txBody>
                    <a:bodyPr/>
                    <a:lstStyle/>
                    <a:p>
                      <a:r>
                        <a:rPr lang="en-IN" dirty="0"/>
                        <a:t>Mobile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Mobile</a:t>
                      </a:r>
                      <a:r>
                        <a:rPr lang="en-IN" baseline="0" dirty="0"/>
                        <a:t> number of the user</a:t>
                      </a:r>
                      <a:endParaRPr lang="en-IN" dirty="0"/>
                    </a:p>
                  </a:txBody>
                  <a:tcPr/>
                </a:tc>
                <a:tc>
                  <a:txBody>
                    <a:bodyPr/>
                    <a:lstStyle/>
                    <a:p>
                      <a:r>
                        <a:rPr lang="en-IN" dirty="0"/>
                        <a:t>Not</a:t>
                      </a:r>
                      <a:r>
                        <a:rPr lang="en-IN" baseline="0" dirty="0"/>
                        <a:t> Null</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764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2" y="147592"/>
            <a:ext cx="8911687" cy="1280890"/>
          </a:xfrm>
        </p:spPr>
        <p:txBody>
          <a:bodyPr>
            <a:normAutofit fontScale="90000"/>
          </a:bodyPr>
          <a:lstStyle/>
          <a:p>
            <a:r>
              <a:rPr lang="en-IN" dirty="0">
                <a:latin typeface="Times New Roman" pitchFamily="18" charset="0"/>
                <a:cs typeface="Times New Roman" pitchFamily="18" charset="0"/>
              </a:rPr>
              <a:t>        SYSTEM DESIGN – DB Design</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Fundraising DB</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22563805"/>
              </p:ext>
            </p:extLst>
          </p:nvPr>
        </p:nvGraphicFramePr>
        <p:xfrm>
          <a:off x="600075" y="1428482"/>
          <a:ext cx="11125200" cy="5058043"/>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0000"/>
                    </a:ext>
                  </a:extLst>
                </a:gridCol>
                <a:gridCol w="2225040">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gridCol w="222504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401781">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693486">
                <a:tc>
                  <a:txBody>
                    <a:bodyPr/>
                    <a:lstStyle/>
                    <a:p>
                      <a:r>
                        <a:rPr lang="en-IN" dirty="0"/>
                        <a:t>Name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1"/>
                  </a:ext>
                </a:extLst>
              </a:tr>
              <a:tr h="990694">
                <a:tc>
                  <a:txBody>
                    <a:bodyPr/>
                    <a:lstStyle/>
                    <a:p>
                      <a:r>
                        <a:rPr lang="en-IN" dirty="0"/>
                        <a:t>Mobile Number</a:t>
                      </a:r>
                    </a:p>
                  </a:txBody>
                  <a:tcPr/>
                </a:tc>
                <a:tc>
                  <a:txBody>
                    <a:bodyPr/>
                    <a:lstStyle/>
                    <a:p>
                      <a:r>
                        <a:rPr lang="en-IN" dirty="0"/>
                        <a:t>Number</a:t>
                      </a:r>
                    </a:p>
                  </a:txBody>
                  <a:tcPr/>
                </a:tc>
                <a:tc>
                  <a:txBody>
                    <a:bodyPr/>
                    <a:lstStyle/>
                    <a:p>
                      <a:r>
                        <a:rPr lang="en-IN" dirty="0"/>
                        <a:t>10</a:t>
                      </a:r>
                    </a:p>
                  </a:txBody>
                  <a:tcPr/>
                </a:tc>
                <a:tc>
                  <a:txBody>
                    <a:bodyPr/>
                    <a:lstStyle/>
                    <a:p>
                      <a:r>
                        <a:rPr lang="en-IN" dirty="0"/>
                        <a:t>Mobile number of</a:t>
                      </a:r>
                      <a:r>
                        <a:rPr lang="en-IN" baseline="0" dirty="0"/>
                        <a:t>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990694">
                <a:tc>
                  <a:txBody>
                    <a:bodyPr/>
                    <a:lstStyle/>
                    <a:p>
                      <a:r>
                        <a:rPr lang="en-IN" dirty="0"/>
                        <a:t>Account</a:t>
                      </a:r>
                      <a:r>
                        <a:rPr lang="en-IN" baseline="0" dirty="0"/>
                        <a:t> Number </a:t>
                      </a:r>
                      <a:endParaRPr lang="en-IN" dirty="0"/>
                    </a:p>
                  </a:txBody>
                  <a:tcPr/>
                </a:tc>
                <a:tc>
                  <a:txBody>
                    <a:bodyPr/>
                    <a:lstStyle/>
                    <a:p>
                      <a:r>
                        <a:rPr lang="en-IN" dirty="0" err="1"/>
                        <a:t>Varchar</a:t>
                      </a:r>
                      <a:endParaRPr lang="en-IN" dirty="0"/>
                    </a:p>
                  </a:txBody>
                  <a:tcPr/>
                </a:tc>
                <a:tc>
                  <a:txBody>
                    <a:bodyPr/>
                    <a:lstStyle/>
                    <a:p>
                      <a:r>
                        <a:rPr lang="en-IN" dirty="0"/>
                        <a:t>12</a:t>
                      </a:r>
                    </a:p>
                  </a:txBody>
                  <a:tcPr/>
                </a:tc>
                <a:tc>
                  <a:txBody>
                    <a:bodyPr/>
                    <a:lstStyle/>
                    <a:p>
                      <a:r>
                        <a:rPr lang="en-IN" dirty="0"/>
                        <a:t>Account</a:t>
                      </a:r>
                      <a:r>
                        <a:rPr lang="en-IN" baseline="0" dirty="0"/>
                        <a:t> number of the fundraiser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990694">
                <a:tc>
                  <a:txBody>
                    <a:bodyPr/>
                    <a:lstStyle/>
                    <a:p>
                      <a:r>
                        <a:rPr lang="en-IN" dirty="0"/>
                        <a:t>Amount</a:t>
                      </a:r>
                    </a:p>
                  </a:txBody>
                  <a:tcPr/>
                </a:tc>
                <a:tc>
                  <a:txBody>
                    <a:bodyPr/>
                    <a:lstStyle/>
                    <a:p>
                      <a:r>
                        <a:rPr lang="en-IN" dirty="0"/>
                        <a:t>Number</a:t>
                      </a:r>
                    </a:p>
                  </a:txBody>
                  <a:tcPr/>
                </a:tc>
                <a:tc>
                  <a:txBody>
                    <a:bodyPr/>
                    <a:lstStyle/>
                    <a:p>
                      <a:r>
                        <a:rPr lang="en-IN" dirty="0"/>
                        <a:t>200</a:t>
                      </a:r>
                    </a:p>
                  </a:txBody>
                  <a:tcPr/>
                </a:tc>
                <a:tc>
                  <a:txBody>
                    <a:bodyPr/>
                    <a:lstStyle/>
                    <a:p>
                      <a:r>
                        <a:rPr lang="en-IN" dirty="0"/>
                        <a:t>Amount that they are expecting</a:t>
                      </a:r>
                    </a:p>
                  </a:txBody>
                  <a:tcPr/>
                </a:tc>
                <a:tc>
                  <a:txBody>
                    <a:bodyPr/>
                    <a:lstStyle/>
                    <a:p>
                      <a:r>
                        <a:rPr lang="en-IN" dirty="0"/>
                        <a:t>No</a:t>
                      </a:r>
                      <a:r>
                        <a:rPr lang="en-IN" baseline="0" dirty="0"/>
                        <a:t>t Null</a:t>
                      </a:r>
                      <a:endParaRPr lang="en-IN" dirty="0"/>
                    </a:p>
                  </a:txBody>
                  <a:tcPr/>
                </a:tc>
                <a:extLst>
                  <a:ext uri="{0D108BD9-81ED-4DB2-BD59-A6C34878D82A}">
                    <a16:rowId xmlns:a16="http://schemas.microsoft.com/office/drawing/2014/main" val="10004"/>
                  </a:ext>
                </a:extLst>
              </a:tr>
              <a:tr h="990694">
                <a:tc>
                  <a:txBody>
                    <a:bodyPr/>
                    <a:lstStyle/>
                    <a:p>
                      <a:r>
                        <a:rPr lang="en-IN" dirty="0"/>
                        <a:t>Description</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Reason for</a:t>
                      </a:r>
                      <a:r>
                        <a:rPr lang="en-IN" baseline="0" dirty="0"/>
                        <a:t> their fundraising </a:t>
                      </a:r>
                      <a:endParaRPr lang="en-IN" dirty="0"/>
                    </a:p>
                  </a:txBody>
                  <a:tcPr/>
                </a:tc>
                <a:tc>
                  <a:txBody>
                    <a:bodyPr/>
                    <a:lstStyle/>
                    <a:p>
                      <a:r>
                        <a:rPr lang="en-IN" dirty="0"/>
                        <a:t>Not </a:t>
                      </a:r>
                      <a:r>
                        <a:rPr lang="en-IN" dirty="0" err="1"/>
                        <a:t>NUll</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3232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392290"/>
            <a:ext cx="8911687" cy="766809"/>
          </a:xfrm>
        </p:spPr>
        <p:txBody>
          <a:bodyPr/>
          <a:lstStyle/>
          <a:p>
            <a:r>
              <a:rPr lang="en-IN" dirty="0"/>
              <a:t>                      </a:t>
            </a:r>
            <a:r>
              <a:rPr lang="en-IN" sz="35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772732" y="1378038"/>
            <a:ext cx="10779617" cy="4881093"/>
          </a:xfrm>
        </p:spPr>
        <p:txBody>
          <a:bodyPr>
            <a:noAutofit/>
          </a:bodyPr>
          <a:lstStyle/>
          <a:p>
            <a:pPr marL="0" indent="0" algn="just">
              <a:buNone/>
            </a:pPr>
            <a:r>
              <a:rPr lang="en-US" sz="2300" dirty="0">
                <a:latin typeface="Times New Roman" panose="02020603050405020304" pitchFamily="18" charset="0"/>
                <a:cs typeface="Times New Roman" panose="02020603050405020304" pitchFamily="18" charset="0"/>
              </a:rPr>
              <a:t>                   Crowdfunding is a method of raising funds from a large number of funders to start a new business or for charitable purposes using the internet. An important factor for the people involved in raising these funds is trust and the temporary funds of the recipient is stored in the fundraising organization, so to attract funders to donate their funds to the recipient, trust is the important capital for the fundraising organization. In the existing method of online </a:t>
            </a:r>
            <a:r>
              <a:rPr lang="en-US" sz="2300" dirty="0" err="1">
                <a:latin typeface="Times New Roman" panose="02020603050405020304" pitchFamily="18" charset="0"/>
                <a:cs typeface="Times New Roman" panose="02020603050405020304" pitchFamily="18" charset="0"/>
              </a:rPr>
              <a:t>crowdfunding</a:t>
            </a:r>
            <a:r>
              <a:rPr lang="en-US" sz="2300" dirty="0">
                <a:latin typeface="Times New Roman" panose="02020603050405020304" pitchFamily="18" charset="0"/>
                <a:cs typeface="Times New Roman" panose="02020603050405020304" pitchFamily="18" charset="0"/>
              </a:rPr>
              <a:t>, the contributor does not have any control over the money that they have contributed. Since in the existing method the fundraising organization has all the control over the money contributed, they can very easily perform malicious activities. The problem faced by this existing system can be addressed by using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concept.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in </a:t>
            </a:r>
            <a:r>
              <a:rPr lang="en-US" sz="2300" dirty="0" err="1">
                <a:latin typeface="Times New Roman" panose="02020603050405020304" pitchFamily="18" charset="0"/>
                <a:cs typeface="Times New Roman" panose="02020603050405020304" pitchFamily="18" charset="0"/>
              </a:rPr>
              <a:t>crowdfunding</a:t>
            </a:r>
            <a:r>
              <a:rPr lang="en-US" sz="2300" dirty="0">
                <a:latin typeface="Times New Roman" panose="02020603050405020304" pitchFamily="18" charset="0"/>
                <a:cs typeface="Times New Roman" panose="02020603050405020304" pitchFamily="18" charset="0"/>
              </a:rPr>
              <a:t> allows decentralization which suggests that nobody within the network as control over the blocks which makes it transparent to everyone within the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In this proposed method all the activities performed in a </a:t>
            </a:r>
            <a:r>
              <a:rPr lang="en-US" sz="2300" dirty="0" err="1">
                <a:latin typeface="Times New Roman" panose="02020603050405020304" pitchFamily="18" charset="0"/>
                <a:cs typeface="Times New Roman" panose="02020603050405020304" pitchFamily="18" charset="0"/>
              </a:rPr>
              <a:t>crowdfunding</a:t>
            </a:r>
            <a:r>
              <a:rPr lang="en-US" sz="2300" dirty="0">
                <a:latin typeface="Times New Roman" panose="02020603050405020304" pitchFamily="18" charset="0"/>
                <a:cs typeface="Times New Roman" panose="02020603050405020304" pitchFamily="18" charset="0"/>
              </a:rPr>
              <a:t> campaign are managed by using the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concept. Each transaction is recorded in the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network to ensure that the amount is received by the valid recipient.</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1" y="405169"/>
            <a:ext cx="8911687" cy="1280890"/>
          </a:xfrm>
        </p:spPr>
        <p:txBody>
          <a:bodyPr>
            <a:normAutofit/>
          </a:bodyPr>
          <a:lstStyle/>
          <a:p>
            <a:r>
              <a:rPr lang="en-IN" sz="4800" dirty="0">
                <a:latin typeface="Times New Roman" pitchFamily="18" charset="0"/>
                <a:cs typeface="Times New Roman" pitchFamily="18" charset="0"/>
              </a:rPr>
              <a:t>               MODULES</a:t>
            </a:r>
            <a:endParaRPr lang="en-IN" sz="4800" dirty="0"/>
          </a:p>
        </p:txBody>
      </p:sp>
      <p:sp>
        <p:nvSpPr>
          <p:cNvPr id="3" name="Content Placeholder 2"/>
          <p:cNvSpPr>
            <a:spLocks noGrp="1"/>
          </p:cNvSpPr>
          <p:nvPr>
            <p:ph idx="1"/>
          </p:nvPr>
        </p:nvSpPr>
        <p:spPr>
          <a:xfrm>
            <a:off x="1352840" y="1686059"/>
            <a:ext cx="8915400" cy="3777622"/>
          </a:xfrm>
        </p:spPr>
        <p:txBody>
          <a:bodyPr/>
          <a:lstStyle/>
          <a:p>
            <a:pPr marL="514350" lvl="0" indent="-514350">
              <a:buFont typeface="+mj-lt"/>
              <a:buAutoNum type="arabicPeriod"/>
            </a:pPr>
            <a:r>
              <a:rPr lang="en-US" sz="2800" dirty="0">
                <a:latin typeface="Times New Roman" pitchFamily="18" charset="0"/>
                <a:cs typeface="Times New Roman" pitchFamily="18" charset="0"/>
              </a:rPr>
              <a:t>Registration – Fundraiser</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Registration – Funder</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Service provider Platform</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a:latin typeface="Times New Roman" pitchFamily="18" charset="0"/>
                <a:cs typeface="Times New Roman" pitchFamily="18" charset="0"/>
              </a:rPr>
              <a:t>Transaction platform</a:t>
            </a:r>
            <a:endParaRPr lang="en-IN" sz="2800" dirty="0">
              <a:latin typeface="Times New Roman" pitchFamily="18" charset="0"/>
              <a:cs typeface="Times New Roman" pitchFamily="18" charset="0"/>
            </a:endParaRPr>
          </a:p>
          <a:p>
            <a:pPr marL="514350" lvl="0" indent="-514350">
              <a:buFont typeface="+mj-lt"/>
              <a:buAutoNum type="arabicPeriod"/>
            </a:pPr>
            <a:r>
              <a:rPr lang="en-US" sz="2800" dirty="0" err="1">
                <a:latin typeface="Times New Roman" pitchFamily="18" charset="0"/>
                <a:cs typeface="Times New Roman" pitchFamily="18" charset="0"/>
              </a:rPr>
              <a:t>Blockchain</a:t>
            </a:r>
            <a:r>
              <a:rPr lang="en-US" sz="2800" dirty="0">
                <a:latin typeface="Times New Roman" pitchFamily="18" charset="0"/>
                <a:cs typeface="Times New Roman" pitchFamily="18" charset="0"/>
              </a:rPr>
              <a:t> creating and mining</a:t>
            </a:r>
            <a:endParaRPr lang="en-IN" sz="2800"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5112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137" y="351374"/>
            <a:ext cx="7477125" cy="916503"/>
          </a:xfrm>
        </p:spPr>
        <p:txBody>
          <a:bodyPr>
            <a:normAutofit/>
          </a:bodyPr>
          <a:lstStyle/>
          <a:p>
            <a:pPr algn="ctr"/>
            <a:r>
              <a:rPr lang="en-IN" sz="3500" b="1" dirty="0">
                <a:latin typeface="Times New Roman" pitchFamily="18" charset="0"/>
                <a:cs typeface="Times New Roman" pitchFamily="18" charset="0"/>
              </a:rPr>
              <a:t>REGISTRATION - Fundraiser</a:t>
            </a:r>
            <a:endParaRPr lang="en-IN" sz="3500" b="1" dirty="0"/>
          </a:p>
        </p:txBody>
      </p:sp>
      <p:sp>
        <p:nvSpPr>
          <p:cNvPr id="3" name="Content Placeholder 2"/>
          <p:cNvSpPr>
            <a:spLocks noGrp="1"/>
          </p:cNvSpPr>
          <p:nvPr>
            <p:ph idx="1"/>
          </p:nvPr>
        </p:nvSpPr>
        <p:spPr>
          <a:xfrm>
            <a:off x="838201" y="1390650"/>
            <a:ext cx="10648950" cy="1933575"/>
          </a:xfrm>
        </p:spPr>
        <p:txBody>
          <a:bodyPr/>
          <a:lstStyle/>
          <a:p>
            <a:pPr algn="just">
              <a:buNone/>
            </a:pPr>
            <a:r>
              <a:rPr lang="en-US" sz="2800" dirty="0">
                <a:latin typeface="Times New Roman" pitchFamily="18" charset="0"/>
                <a:cs typeface="Times New Roman" pitchFamily="18" charset="0"/>
              </a:rPr>
              <a:t>        </a:t>
            </a:r>
            <a:r>
              <a:rPr lang="en-US" sz="2500" dirty="0">
                <a:latin typeface="Times New Roman" pitchFamily="18" charset="0"/>
                <a:cs typeface="Times New Roman" pitchFamily="18" charset="0"/>
              </a:rPr>
              <a:t>      The fundraiser will register in the service provider platform. For storing the meta details about the fundraiser we can use the MySQL data base. Also every time scanned the immutable entry added in the table. In general, the fundraiser registration process only involves two entities, the fundraiser and the service provider of fundraising platform itself.</a:t>
            </a:r>
            <a:endParaRPr lang="en-IN" sz="2500" dirty="0">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90B6D3-4368-4CDF-813B-AF3EC089C319}"/>
              </a:ext>
            </a:extLst>
          </p:cNvPr>
          <p:cNvSpPr txBox="1">
            <a:spLocks/>
          </p:cNvSpPr>
          <p:nvPr/>
        </p:nvSpPr>
        <p:spPr>
          <a:xfrm>
            <a:off x="838200" y="4486274"/>
            <a:ext cx="11049000" cy="2114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a:latin typeface="Times New Roman" pitchFamily="18" charset="0"/>
                <a:cs typeface="Times New Roman" pitchFamily="18" charset="0"/>
              </a:rPr>
              <a:t>            </a:t>
            </a:r>
            <a:r>
              <a:rPr lang="en-US" sz="2500" dirty="0">
                <a:latin typeface="Times New Roman" pitchFamily="18" charset="0"/>
                <a:cs typeface="Times New Roman" pitchFamily="18" charset="0"/>
              </a:rPr>
              <a:t>Similar to the fundraising registration process, donors certainly need to register with a fundraising platform service provider. For storing the meta details about the funder we can use the MySQL data base. Also every time scanned the immutable entry added in the table. This process involves two entities, the funder and the fundraising organization.</a:t>
            </a:r>
            <a:endParaRPr lang="en-IN" sz="25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042E344-5DAE-4762-BCEE-41AAD7FA4021}"/>
              </a:ext>
            </a:extLst>
          </p:cNvPr>
          <p:cNvSpPr txBox="1">
            <a:spLocks/>
          </p:cNvSpPr>
          <p:nvPr/>
        </p:nvSpPr>
        <p:spPr>
          <a:xfrm>
            <a:off x="1319804" y="3324225"/>
            <a:ext cx="10085789" cy="1202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REGISTRATION - Funder</a:t>
            </a:r>
            <a:endParaRPr lang="en-IN" sz="3500" b="1" dirty="0"/>
          </a:p>
        </p:txBody>
      </p:sp>
    </p:spTree>
    <p:extLst>
      <p:ext uri="{BB962C8B-B14F-4D97-AF65-F5344CB8AC3E}">
        <p14:creationId xmlns:p14="http://schemas.microsoft.com/office/powerpoint/2010/main" val="1131087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409575"/>
            <a:ext cx="9570098" cy="1328000"/>
          </a:xfrm>
        </p:spPr>
        <p:txBody>
          <a:bodyPr>
            <a:normAutofit/>
          </a:bodyPr>
          <a:lstStyle/>
          <a:p>
            <a:r>
              <a:rPr lang="en-US" dirty="0">
                <a:latin typeface="Times New Roman" pitchFamily="18" charset="0"/>
                <a:cs typeface="Times New Roman" pitchFamily="18" charset="0"/>
              </a:rPr>
              <a:t>          </a:t>
            </a:r>
            <a:r>
              <a:rPr lang="en-US" sz="3900" b="1" dirty="0">
                <a:latin typeface="Times New Roman" pitchFamily="18" charset="0"/>
                <a:cs typeface="Times New Roman" pitchFamily="18" charset="0"/>
              </a:rPr>
              <a:t>SERVICE PROVIDER PLATFORM</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257300" y="1352550"/>
            <a:ext cx="9810750" cy="1666875"/>
          </a:xfrm>
        </p:spPr>
        <p:txBody>
          <a:bodyPr>
            <a:normAutofit/>
          </a:bodyPr>
          <a:lstStyle/>
          <a:p>
            <a:pPr algn="just">
              <a:lnSpc>
                <a:spcPct val="200000"/>
              </a:lnSpc>
              <a:buNone/>
            </a:pPr>
            <a:r>
              <a:rPr lang="en-US" sz="2500" dirty="0">
                <a:latin typeface="Times New Roman" pitchFamily="18" charset="0"/>
                <a:cs typeface="Times New Roman" pitchFamily="18" charset="0"/>
              </a:rPr>
              <a:t>       The fundraiser will raise their fund by posting their requirement and details about the requirement. These data are stored in MySQL database.</a:t>
            </a:r>
            <a:endParaRPr lang="en-IN" sz="25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AFF4A19D-897C-4026-8D16-DC9DE6E89740}"/>
              </a:ext>
            </a:extLst>
          </p:cNvPr>
          <p:cNvSpPr txBox="1">
            <a:spLocks/>
          </p:cNvSpPr>
          <p:nvPr/>
        </p:nvSpPr>
        <p:spPr>
          <a:xfrm>
            <a:off x="1257300" y="3248025"/>
            <a:ext cx="104394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500" b="1" dirty="0">
                <a:latin typeface="Times New Roman" panose="02020603050405020304" pitchFamily="18" charset="0"/>
                <a:cs typeface="Times New Roman" panose="02020603050405020304" pitchFamily="18" charset="0"/>
              </a:rPr>
              <a:t>TRANSACTION PLATFORM</a:t>
            </a:r>
          </a:p>
        </p:txBody>
      </p:sp>
      <p:sp>
        <p:nvSpPr>
          <p:cNvPr id="5" name="Content Placeholder 2">
            <a:extLst>
              <a:ext uri="{FF2B5EF4-FFF2-40B4-BE49-F238E27FC236}">
                <a16:creationId xmlns:a16="http://schemas.microsoft.com/office/drawing/2014/main" id="{CC0793A1-3605-42EB-9B2D-AD40290A7113}"/>
              </a:ext>
            </a:extLst>
          </p:cNvPr>
          <p:cNvSpPr txBox="1">
            <a:spLocks/>
          </p:cNvSpPr>
          <p:nvPr/>
        </p:nvSpPr>
        <p:spPr>
          <a:xfrm>
            <a:off x="400050" y="4114800"/>
            <a:ext cx="11477625" cy="2533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None/>
            </a:pPr>
            <a:r>
              <a:rPr lang="en-US" sz="2500" dirty="0">
                <a:latin typeface="Times New Roman" pitchFamily="18" charset="0"/>
                <a:cs typeface="Times New Roman" pitchFamily="18" charset="0"/>
              </a:rPr>
              <a:t>                Each transaction details are recorded in the blockchain for </a:t>
            </a:r>
            <a:r>
              <a:rPr lang="en-US" sz="2500" dirty="0" err="1">
                <a:latin typeface="Times New Roman" pitchFamily="18" charset="0"/>
                <a:cs typeface="Times New Roman" pitchFamily="18" charset="0"/>
              </a:rPr>
              <a:t>eg</a:t>
            </a:r>
            <a:r>
              <a:rPr lang="en-US" sz="2500" dirty="0">
                <a:latin typeface="Times New Roman" pitchFamily="18" charset="0"/>
                <a:cs typeface="Times New Roman" pitchFamily="18" charset="0"/>
              </a:rPr>
              <a:t>: If the funder donates the amount to the fundraiser this transaction is stored in the blockchain. All the transaction received can be viewed by the fundraiser. The funder can track the transaction and check whether the amount is received by the valid fundraiser.</a:t>
            </a: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322084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600074"/>
            <a:ext cx="9634224" cy="1150379"/>
          </a:xfrm>
        </p:spPr>
        <p:txBody>
          <a:bodyPr>
            <a:normAutofit fontScale="90000"/>
          </a:bodyPr>
          <a:lstStyle/>
          <a:p>
            <a:pPr algn="ctr"/>
            <a:r>
              <a:rPr lang="en-IN" sz="3900" b="1" dirty="0">
                <a:latin typeface="Times New Roman" pitchFamily="18" charset="0"/>
                <a:cs typeface="Times New Roman" pitchFamily="18" charset="0"/>
              </a:rPr>
              <a:t>BLOCKCHAIN CREATING AND MINING</a:t>
            </a:r>
            <a:r>
              <a:rPr lang="en-IN" dirty="0">
                <a:latin typeface="Times New Roman" pitchFamily="18" charset="0"/>
                <a:cs typeface="Times New Roman" pitchFamily="18" charset="0"/>
              </a:rPr>
              <a:t>:</a:t>
            </a:r>
            <a:endParaRPr lang="en-IN" dirty="0"/>
          </a:p>
        </p:txBody>
      </p:sp>
      <p:sp>
        <p:nvSpPr>
          <p:cNvPr id="3" name="Content Placeholder 2"/>
          <p:cNvSpPr>
            <a:spLocks noGrp="1"/>
          </p:cNvSpPr>
          <p:nvPr>
            <p:ph idx="1"/>
          </p:nvPr>
        </p:nvSpPr>
        <p:spPr>
          <a:xfrm>
            <a:off x="933450" y="2143124"/>
            <a:ext cx="9862824" cy="3626429"/>
          </a:xfrm>
        </p:spPr>
        <p:txBody>
          <a:bodyPr>
            <a:normAutofit/>
          </a:bodyPr>
          <a:lstStyle/>
          <a:p>
            <a:pPr algn="just">
              <a:lnSpc>
                <a:spcPct val="200000"/>
              </a:lnSpc>
              <a:buNone/>
            </a:pPr>
            <a:r>
              <a:rPr lang="en-US" sz="2800" dirty="0">
                <a:latin typeface="Times New Roman" panose="02020603050405020304" pitchFamily="18" charset="0"/>
                <a:cs typeface="Times New Roman" panose="02020603050405020304" pitchFamily="18" charset="0"/>
              </a:rPr>
              <a:t>             On startup, create the genesis block then server initiates creation of new block and send the required data Create a new block with the scan data. </a:t>
            </a:r>
            <a:r>
              <a:rPr lang="en-IN" sz="2800" dirty="0">
                <a:latin typeface="Times New Roman" panose="02020603050405020304" pitchFamily="18" charset="0"/>
                <a:cs typeface="Times New Roman" panose="02020603050405020304" pitchFamily="18" charset="0"/>
              </a:rPr>
              <a:t>Mine the block.</a:t>
            </a:r>
            <a:endParaRPr lang="en-IN" sz="2800" dirty="0"/>
          </a:p>
        </p:txBody>
      </p:sp>
    </p:spTree>
    <p:extLst>
      <p:ext uri="{BB962C8B-B14F-4D97-AF65-F5344CB8AC3E}">
        <p14:creationId xmlns:p14="http://schemas.microsoft.com/office/powerpoint/2010/main" val="4136516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428624"/>
            <a:ext cx="10070228" cy="1473155"/>
          </a:xfrm>
        </p:spPr>
        <p:txBody>
          <a:bodyPr>
            <a:normAutofit fontScale="90000"/>
          </a:bodyPr>
          <a:lstStyle/>
          <a:p>
            <a:r>
              <a:rPr lang="en-IN" dirty="0"/>
              <a:t>      </a:t>
            </a:r>
            <a:r>
              <a:rPr lang="en-IN" sz="3900" b="1" dirty="0">
                <a:latin typeface="Times New Roman" panose="02020603050405020304" pitchFamily="18" charset="0"/>
                <a:cs typeface="Times New Roman" panose="02020603050405020304" pitchFamily="18" charset="0"/>
              </a:rPr>
              <a:t>TESTING AND PERFORMANCE ANALYSIS</a:t>
            </a:r>
            <a:br>
              <a:rPr lang="en-IN" dirty="0"/>
            </a:br>
            <a:br>
              <a:rPr lang="en-IN" dirty="0"/>
            </a:br>
            <a:r>
              <a:rPr lang="en-IN" sz="3300" b="1" dirty="0">
                <a:latin typeface="Times New Roman" panose="02020603050405020304" pitchFamily="18" charset="0"/>
                <a:cs typeface="Times New Roman" panose="02020603050405020304" pitchFamily="18" charset="0"/>
              </a:rPr>
              <a:t>UNIT TESTING:</a:t>
            </a:r>
          </a:p>
        </p:txBody>
      </p:sp>
      <p:sp>
        <p:nvSpPr>
          <p:cNvPr id="3" name="Content Placeholder 2"/>
          <p:cNvSpPr>
            <a:spLocks noGrp="1"/>
          </p:cNvSpPr>
          <p:nvPr>
            <p:ph idx="1"/>
          </p:nvPr>
        </p:nvSpPr>
        <p:spPr>
          <a:xfrm>
            <a:off x="819150" y="2362200"/>
            <a:ext cx="10820400" cy="4067176"/>
          </a:xfrm>
        </p:spPr>
        <p:txBody>
          <a:bodyPr>
            <a:normAutofit fontScale="40000" lnSpcReduction="20000"/>
          </a:bodyPr>
          <a:lstStyle/>
          <a:p>
            <a:pPr marL="0" indent="0" algn="just">
              <a:lnSpc>
                <a:spcPct val="210000"/>
              </a:lnSpc>
              <a:buNone/>
            </a:pPr>
            <a:r>
              <a:rPr lang="en-US" sz="6000" dirty="0">
                <a:latin typeface="Times New Roman" panose="02020603050405020304" pitchFamily="18" charset="0"/>
                <a:cs typeface="Times New Roman" panose="02020603050405020304" pitchFamily="18" charset="0"/>
              </a:rPr>
              <a:t>UNIT TESTING is a type of software testing where individual units or components of a software are tested. In this project, In the module of registration each input is denoted with specify constraint and the violation of these constraint will display error message. Thus it verify the unit testing.</a:t>
            </a:r>
            <a:endParaRPr lang="en-IN" sz="6000" dirty="0">
              <a:latin typeface="Times New Roman" panose="02020603050405020304" pitchFamily="18" charset="0"/>
              <a:cs typeface="Times New Roman" panose="02020603050405020304" pitchFamily="18" charset="0"/>
            </a:endParaRPr>
          </a:p>
          <a:p>
            <a:pPr marL="0" indent="0" algn="just">
              <a:lnSpc>
                <a:spcPct val="210000"/>
              </a:lnSpc>
              <a:buNone/>
            </a:pPr>
            <a:r>
              <a:rPr lang="en-US" sz="6000" dirty="0">
                <a:latin typeface="Times New Roman" panose="02020603050405020304" pitchFamily="18" charset="0"/>
                <a:cs typeface="Times New Roman" panose="02020603050405020304" pitchFamily="18" charset="0"/>
              </a:rPr>
              <a:t>Result: </a:t>
            </a:r>
            <a:r>
              <a:rPr lang="en-US" sz="60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6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3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B15B-F697-42F9-B177-BF1ECBA5339C}"/>
              </a:ext>
            </a:extLst>
          </p:cNvPr>
          <p:cNvSpPr>
            <a:spLocks noGrp="1"/>
          </p:cNvSpPr>
          <p:nvPr>
            <p:ph type="title"/>
          </p:nvPr>
        </p:nvSpPr>
        <p:spPr>
          <a:xfrm>
            <a:off x="114301" y="533400"/>
            <a:ext cx="9344024" cy="381000"/>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fundraiser registration and login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84819133"/>
              </p:ext>
            </p:extLst>
          </p:nvPr>
        </p:nvGraphicFramePr>
        <p:xfrm>
          <a:off x="257175" y="1104900"/>
          <a:ext cx="11494126" cy="5600167"/>
        </p:xfrm>
        <a:graphic>
          <a:graphicData uri="http://schemas.openxmlformats.org/drawingml/2006/table">
            <a:tbl>
              <a:tblPr firstRow="1" bandRow="1">
                <a:tableStyleId>{5C22544A-7EE6-4342-B048-85BDC9FD1C3A}</a:tableStyleId>
              </a:tblPr>
              <a:tblGrid>
                <a:gridCol w="722205">
                  <a:extLst>
                    <a:ext uri="{9D8B030D-6E8A-4147-A177-3AD203B41FA5}">
                      <a16:colId xmlns:a16="http://schemas.microsoft.com/office/drawing/2014/main" val="20000"/>
                    </a:ext>
                  </a:extLst>
                </a:gridCol>
                <a:gridCol w="2638555">
                  <a:extLst>
                    <a:ext uri="{9D8B030D-6E8A-4147-A177-3AD203B41FA5}">
                      <a16:colId xmlns:a16="http://schemas.microsoft.com/office/drawing/2014/main" val="20001"/>
                    </a:ext>
                  </a:extLst>
                </a:gridCol>
                <a:gridCol w="2386302">
                  <a:extLst>
                    <a:ext uri="{9D8B030D-6E8A-4147-A177-3AD203B41FA5}">
                      <a16:colId xmlns:a16="http://schemas.microsoft.com/office/drawing/2014/main" val="20002"/>
                    </a:ext>
                  </a:extLst>
                </a:gridCol>
                <a:gridCol w="1915688">
                  <a:extLst>
                    <a:ext uri="{9D8B030D-6E8A-4147-A177-3AD203B41FA5}">
                      <a16:colId xmlns:a16="http://schemas.microsoft.com/office/drawing/2014/main" val="20003"/>
                    </a:ext>
                  </a:extLst>
                </a:gridCol>
                <a:gridCol w="1915688">
                  <a:extLst>
                    <a:ext uri="{9D8B030D-6E8A-4147-A177-3AD203B41FA5}">
                      <a16:colId xmlns:a16="http://schemas.microsoft.com/office/drawing/2014/main" val="20004"/>
                    </a:ext>
                  </a:extLst>
                </a:gridCol>
                <a:gridCol w="1915688">
                  <a:extLst>
                    <a:ext uri="{9D8B030D-6E8A-4147-A177-3AD203B41FA5}">
                      <a16:colId xmlns:a16="http://schemas.microsoft.com/office/drawing/2014/main" val="20005"/>
                    </a:ext>
                  </a:extLst>
                </a:gridCol>
              </a:tblGrid>
              <a:tr h="599025">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050169">
                <a:tc>
                  <a:txBody>
                    <a:bodyPr/>
                    <a:lstStyle/>
                    <a:p>
                      <a:r>
                        <a:rPr lang="en-IN" dirty="0"/>
                        <a:t>1.</a:t>
                      </a:r>
                    </a:p>
                  </a:txBody>
                  <a:tcPr/>
                </a:tc>
                <a:tc>
                  <a:txBody>
                    <a:bodyPr/>
                    <a:lstStyle/>
                    <a:p>
                      <a:r>
                        <a:rPr lang="en-IN" dirty="0"/>
                        <a:t>Enter</a:t>
                      </a:r>
                      <a:r>
                        <a:rPr lang="en-IN" baseline="0" dirty="0"/>
                        <a:t> the </a:t>
                      </a:r>
                      <a:r>
                        <a:rPr lang="en-IN" baseline="0" dirty="0" err="1"/>
                        <a:t>username,password,email,phone</a:t>
                      </a:r>
                      <a:r>
                        <a:rPr lang="en-IN" baseline="0" dirty="0"/>
                        <a:t> number for registration</a:t>
                      </a:r>
                      <a:endParaRPr lang="en-IN" dirty="0"/>
                    </a:p>
                  </a:txBody>
                  <a:tcPr/>
                </a:tc>
                <a:tc>
                  <a:txBody>
                    <a:bodyPr/>
                    <a:lstStyle/>
                    <a:p>
                      <a:r>
                        <a:rPr lang="en-IN" dirty="0" err="1"/>
                        <a:t>Username:XXX</a:t>
                      </a:r>
                      <a:endParaRPr lang="en-IN" dirty="0"/>
                    </a:p>
                    <a:p>
                      <a:r>
                        <a:rPr lang="en-IN" dirty="0"/>
                        <a:t>Password:</a:t>
                      </a:r>
                    </a:p>
                    <a:p>
                      <a:r>
                        <a:rPr lang="en-IN" dirty="0"/>
                        <a:t>***</a:t>
                      </a:r>
                    </a:p>
                    <a:p>
                      <a:r>
                        <a:rPr lang="en-IN" dirty="0"/>
                        <a:t>Email id:</a:t>
                      </a:r>
                    </a:p>
                    <a:p>
                      <a:r>
                        <a:rPr lang="en-IN" dirty="0">
                          <a:hlinkClick r:id="rId2"/>
                        </a:rPr>
                        <a:t>abc@gmail.com</a:t>
                      </a:r>
                      <a:endParaRPr lang="en-IN" dirty="0"/>
                    </a:p>
                    <a:p>
                      <a:r>
                        <a:rPr lang="en-IN" dirty="0"/>
                        <a:t>Phone number:</a:t>
                      </a:r>
                    </a:p>
                    <a:p>
                      <a:r>
                        <a:rPr lang="en-IN" dirty="0"/>
                        <a:t>9876543210</a:t>
                      </a:r>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p>
                      <a:endParaRPr lang="en-IN" dirty="0"/>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txBody>
                  <a:tcPr/>
                </a:tc>
                <a:tc>
                  <a:txBody>
                    <a:bodyPr/>
                    <a:lstStyle/>
                    <a:p>
                      <a:r>
                        <a:rPr lang="en-IN" dirty="0"/>
                        <a:t>passed</a:t>
                      </a:r>
                    </a:p>
                  </a:txBody>
                  <a:tcPr/>
                </a:tc>
                <a:extLst>
                  <a:ext uri="{0D108BD9-81ED-4DB2-BD59-A6C34878D82A}">
                    <a16:rowId xmlns:a16="http://schemas.microsoft.com/office/drawing/2014/main" val="10001"/>
                  </a:ext>
                </a:extLst>
              </a:tr>
              <a:tr h="1454959">
                <a:tc>
                  <a:txBody>
                    <a:bodyPr/>
                    <a:lstStyle/>
                    <a:p>
                      <a:r>
                        <a:rPr lang="en-IN" dirty="0"/>
                        <a:t>2.</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It Redirects</a:t>
                      </a:r>
                      <a:r>
                        <a:rPr lang="en-IN" baseline="0" dirty="0"/>
                        <a:t> to charity </a:t>
                      </a:r>
                      <a:r>
                        <a:rPr lang="en-IN" baseline="0" dirty="0" err="1"/>
                        <a:t>home.jsp</a:t>
                      </a:r>
                      <a:endParaRPr lang="en-IN" dirty="0"/>
                    </a:p>
                  </a:txBody>
                  <a:tcPr/>
                </a:tc>
                <a:tc>
                  <a:txBody>
                    <a:bodyPr/>
                    <a:lstStyle/>
                    <a:p>
                      <a:r>
                        <a:rPr lang="en-IN" dirty="0"/>
                        <a:t>It redirects to charity home</a:t>
                      </a:r>
                      <a:r>
                        <a:rPr lang="en-IN"/>
                        <a:t>.jsp</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454959">
                <a:tc>
                  <a:txBody>
                    <a:bodyPr/>
                    <a:lstStyle/>
                    <a:p>
                      <a:r>
                        <a:rPr lang="en-IN" dirty="0"/>
                        <a:t>3.</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Username:XXy</a:t>
                      </a:r>
                      <a:endParaRPr lang="en-IN" dirty="0"/>
                    </a:p>
                    <a:p>
                      <a:r>
                        <a:rPr lang="en-IN" dirty="0"/>
                        <a:t>Password:</a:t>
                      </a:r>
                    </a:p>
                    <a:p>
                      <a:r>
                        <a:rPr lang="en-IN" dirty="0"/>
                        <a:t>***</a:t>
                      </a:r>
                    </a:p>
                  </a:txBody>
                  <a:tcPr/>
                </a:tc>
                <a:tc>
                  <a:txBody>
                    <a:bodyPr/>
                    <a:lstStyle/>
                    <a:p>
                      <a:r>
                        <a:rPr lang="en-IN" dirty="0"/>
                        <a:t>Invalid</a:t>
                      </a:r>
                      <a:r>
                        <a:rPr lang="en-IN" baseline="0" dirty="0"/>
                        <a:t> username and password</a:t>
                      </a:r>
                      <a:endParaRPr lang="en-IN" dirty="0"/>
                    </a:p>
                  </a:txBody>
                  <a:tcPr/>
                </a:tc>
                <a:tc>
                  <a:txBody>
                    <a:bodyPr/>
                    <a:lstStyle/>
                    <a:p>
                      <a:r>
                        <a:rPr lang="en-IN" dirty="0"/>
                        <a:t>Invalid</a:t>
                      </a:r>
                      <a:r>
                        <a:rPr lang="en-IN" baseline="0" dirty="0"/>
                        <a:t> username and password</a:t>
                      </a:r>
                      <a:endParaRPr lang="en-IN" dirty="0"/>
                    </a:p>
                  </a:txBody>
                  <a:tcPr/>
                </a:tc>
                <a:tc>
                  <a:txBody>
                    <a:bodyPr/>
                    <a:lstStyle/>
                    <a:p>
                      <a:r>
                        <a:rPr lang="en-IN" dirty="0"/>
                        <a:t>passed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835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1326385"/>
              </p:ext>
            </p:extLst>
          </p:nvPr>
        </p:nvGraphicFramePr>
        <p:xfrm>
          <a:off x="171450" y="1304925"/>
          <a:ext cx="11200595" cy="5250422"/>
        </p:xfrm>
        <a:graphic>
          <a:graphicData uri="http://schemas.openxmlformats.org/drawingml/2006/table">
            <a:tbl>
              <a:tblPr firstRow="1" bandRow="1">
                <a:tableStyleId>{5C22544A-7EE6-4342-B048-85BDC9FD1C3A}</a:tableStyleId>
              </a:tblPr>
              <a:tblGrid>
                <a:gridCol w="1053046">
                  <a:extLst>
                    <a:ext uri="{9D8B030D-6E8A-4147-A177-3AD203B41FA5}">
                      <a16:colId xmlns:a16="http://schemas.microsoft.com/office/drawing/2014/main" val="20000"/>
                    </a:ext>
                  </a:extLst>
                </a:gridCol>
                <a:gridCol w="2256530">
                  <a:extLst>
                    <a:ext uri="{9D8B030D-6E8A-4147-A177-3AD203B41FA5}">
                      <a16:colId xmlns:a16="http://schemas.microsoft.com/office/drawing/2014/main" val="20001"/>
                    </a:ext>
                  </a:extLst>
                </a:gridCol>
                <a:gridCol w="2290721">
                  <a:extLst>
                    <a:ext uri="{9D8B030D-6E8A-4147-A177-3AD203B41FA5}">
                      <a16:colId xmlns:a16="http://schemas.microsoft.com/office/drawing/2014/main" val="20002"/>
                    </a:ext>
                  </a:extLst>
                </a:gridCol>
                <a:gridCol w="1866766">
                  <a:extLst>
                    <a:ext uri="{9D8B030D-6E8A-4147-A177-3AD203B41FA5}">
                      <a16:colId xmlns:a16="http://schemas.microsoft.com/office/drawing/2014/main" val="20003"/>
                    </a:ext>
                  </a:extLst>
                </a:gridCol>
                <a:gridCol w="1866766">
                  <a:extLst>
                    <a:ext uri="{9D8B030D-6E8A-4147-A177-3AD203B41FA5}">
                      <a16:colId xmlns:a16="http://schemas.microsoft.com/office/drawing/2014/main" val="20004"/>
                    </a:ext>
                  </a:extLst>
                </a:gridCol>
                <a:gridCol w="1866766">
                  <a:extLst>
                    <a:ext uri="{9D8B030D-6E8A-4147-A177-3AD203B41FA5}">
                      <a16:colId xmlns:a16="http://schemas.microsoft.com/office/drawing/2014/main" val="20005"/>
                    </a:ext>
                  </a:extLst>
                </a:gridCol>
              </a:tblGrid>
              <a:tr h="64478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579155">
                <a:tc>
                  <a:txBody>
                    <a:bodyPr/>
                    <a:lstStyle/>
                    <a:p>
                      <a:r>
                        <a:rPr lang="en-IN" dirty="0"/>
                        <a:t>1.</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789012345645</a:t>
                      </a:r>
                    </a:p>
                    <a:p>
                      <a:r>
                        <a:rPr lang="en-IN" dirty="0"/>
                        <a:t>Amount:</a:t>
                      </a:r>
                    </a:p>
                    <a:p>
                      <a:r>
                        <a:rPr lang="en-IN" dirty="0"/>
                        <a:t>10000</a:t>
                      </a:r>
                    </a:p>
                    <a:p>
                      <a:r>
                        <a:rPr lang="en-IN" dirty="0"/>
                        <a:t>Mail id: </a:t>
                      </a:r>
                    </a:p>
                    <a:p>
                      <a:r>
                        <a:rPr lang="en-IN" dirty="0"/>
                        <a:t>abc@gmail.com</a:t>
                      </a:r>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026479">
                <a:tc>
                  <a:txBody>
                    <a:bodyPr/>
                    <a:lstStyle/>
                    <a:p>
                      <a:r>
                        <a:rPr lang="en-IN" dirty="0"/>
                        <a:t>2.</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a:t>
                      </a:r>
                    </a:p>
                    <a:p>
                      <a:r>
                        <a:rPr lang="en-IN" dirty="0"/>
                        <a:t>Amount:</a:t>
                      </a:r>
                    </a:p>
                    <a:p>
                      <a:r>
                        <a:rPr lang="en-IN" dirty="0"/>
                        <a:t>10000</a:t>
                      </a:r>
                    </a:p>
                    <a:p>
                      <a:r>
                        <a:rPr lang="en-IN" dirty="0"/>
                        <a:t>Mail id: </a:t>
                      </a:r>
                    </a:p>
                    <a:p>
                      <a:r>
                        <a:rPr lang="en-IN" dirty="0" err="1"/>
                        <a:t>abc@gmail</a:t>
                      </a:r>
                      <a:endParaRPr lang="en-IN" dirty="0"/>
                    </a:p>
                  </a:txBody>
                  <a:tcPr/>
                </a:tc>
                <a:tc>
                  <a:txBody>
                    <a:bodyPr/>
                    <a:lstStyle/>
                    <a:p>
                      <a:r>
                        <a:rPr lang="en-IN" dirty="0"/>
                        <a:t>Please</a:t>
                      </a:r>
                      <a:r>
                        <a:rPr lang="en-IN" baseline="0" dirty="0"/>
                        <a:t> match the requested format for account number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account number</a:t>
                      </a:r>
                      <a:endParaRPr lang="en-IN" dirty="0"/>
                    </a:p>
                    <a:p>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4600AD2C-84B5-4AA2-9ED4-5544C5C8012A}"/>
              </a:ext>
            </a:extLst>
          </p:cNvPr>
          <p:cNvSpPr>
            <a:spLocks noGrp="1"/>
          </p:cNvSpPr>
          <p:nvPr>
            <p:ph type="title"/>
          </p:nvPr>
        </p:nvSpPr>
        <p:spPr>
          <a:xfrm>
            <a:off x="114301" y="302653"/>
            <a:ext cx="10315574" cy="1002271"/>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Funder registration and login details</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1088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5368523"/>
              </p:ext>
            </p:extLst>
          </p:nvPr>
        </p:nvGraphicFramePr>
        <p:xfrm>
          <a:off x="142875" y="1108452"/>
          <a:ext cx="11847359" cy="5560898"/>
        </p:xfrm>
        <a:graphic>
          <a:graphicData uri="http://schemas.openxmlformats.org/drawingml/2006/table">
            <a:tbl>
              <a:tblPr firstRow="1" bandRow="1">
                <a:tableStyleId>{5C22544A-7EE6-4342-B048-85BDC9FD1C3A}</a:tableStyleId>
              </a:tblPr>
              <a:tblGrid>
                <a:gridCol w="729687">
                  <a:extLst>
                    <a:ext uri="{9D8B030D-6E8A-4147-A177-3AD203B41FA5}">
                      <a16:colId xmlns:a16="http://schemas.microsoft.com/office/drawing/2014/main" val="20000"/>
                    </a:ext>
                  </a:extLst>
                </a:gridCol>
                <a:gridCol w="2640115">
                  <a:extLst>
                    <a:ext uri="{9D8B030D-6E8A-4147-A177-3AD203B41FA5}">
                      <a16:colId xmlns:a16="http://schemas.microsoft.com/office/drawing/2014/main" val="20001"/>
                    </a:ext>
                  </a:extLst>
                </a:gridCol>
                <a:gridCol w="2255374">
                  <a:extLst>
                    <a:ext uri="{9D8B030D-6E8A-4147-A177-3AD203B41FA5}">
                      <a16:colId xmlns:a16="http://schemas.microsoft.com/office/drawing/2014/main" val="20002"/>
                    </a:ext>
                  </a:extLst>
                </a:gridCol>
                <a:gridCol w="2189040">
                  <a:extLst>
                    <a:ext uri="{9D8B030D-6E8A-4147-A177-3AD203B41FA5}">
                      <a16:colId xmlns:a16="http://schemas.microsoft.com/office/drawing/2014/main" val="20003"/>
                    </a:ext>
                  </a:extLst>
                </a:gridCol>
                <a:gridCol w="2058583">
                  <a:extLst>
                    <a:ext uri="{9D8B030D-6E8A-4147-A177-3AD203B41FA5}">
                      <a16:colId xmlns:a16="http://schemas.microsoft.com/office/drawing/2014/main" val="20004"/>
                    </a:ext>
                  </a:extLst>
                </a:gridCol>
                <a:gridCol w="1974560">
                  <a:extLst>
                    <a:ext uri="{9D8B030D-6E8A-4147-A177-3AD203B41FA5}">
                      <a16:colId xmlns:a16="http://schemas.microsoft.com/office/drawing/2014/main" val="20005"/>
                    </a:ext>
                  </a:extLst>
                </a:gridCol>
              </a:tblGrid>
              <a:tr h="44025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467697">
                <a:tc>
                  <a:txBody>
                    <a:bodyPr/>
                    <a:lstStyle/>
                    <a:p>
                      <a:r>
                        <a:rPr lang="en-IN" dirty="0"/>
                        <a:t>1.</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9876543210</a:t>
                      </a:r>
                    </a:p>
                    <a:p>
                      <a:r>
                        <a:rPr lang="en-IN" baseline="0" dirty="0"/>
                        <a:t>Amount: 15000</a:t>
                      </a:r>
                    </a:p>
                    <a:p>
                      <a:r>
                        <a:rPr lang="en-IN" baseline="0" dirty="0"/>
                        <a:t>Description:</a:t>
                      </a:r>
                    </a:p>
                    <a:p>
                      <a:r>
                        <a:rPr lang="en-IN" baseline="0" dirty="0"/>
                        <a:t>(reason for the fundraising)</a:t>
                      </a:r>
                    </a:p>
                    <a:p>
                      <a:r>
                        <a:rPr lang="en-IN" baseline="0" dirty="0"/>
                        <a:t>Account number: 789012345673</a:t>
                      </a:r>
                      <a:endParaRPr lang="en-IN" dirty="0"/>
                    </a:p>
                  </a:txBody>
                  <a:tcPr/>
                </a:tc>
                <a:tc>
                  <a:txBody>
                    <a:bodyPr/>
                    <a:lstStyle/>
                    <a:p>
                      <a:r>
                        <a:rPr lang="en-IN" dirty="0"/>
                        <a:t>It will be posted in the service provided</a:t>
                      </a:r>
                      <a:r>
                        <a:rPr lang="en-IN" baseline="0" dirty="0"/>
                        <a:t> platform and it can be viewed by the funder and admin.</a:t>
                      </a:r>
                      <a:endParaRPr lang="en-IN" dirty="0"/>
                    </a:p>
                  </a:txBody>
                  <a:tcPr/>
                </a:tc>
                <a:tc>
                  <a:txBody>
                    <a:bodyPr/>
                    <a:lstStyle/>
                    <a:p>
                      <a:r>
                        <a:rPr lang="en-IN" dirty="0"/>
                        <a:t>It will be posted in the service provided</a:t>
                      </a:r>
                      <a:r>
                        <a:rPr lang="en-IN" baseline="0" dirty="0"/>
                        <a:t> platform and it can be viewed by the funder and admin.</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467697">
                <a:tc>
                  <a:txBody>
                    <a:bodyPr/>
                    <a:lstStyle/>
                    <a:p>
                      <a:r>
                        <a:rPr lang="en-IN" dirty="0"/>
                        <a:t>2.</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a:t>
                      </a:r>
                    </a:p>
                    <a:p>
                      <a:r>
                        <a:rPr lang="en-IN" baseline="0" dirty="0"/>
                        <a:t>Amount: 15000</a:t>
                      </a:r>
                    </a:p>
                    <a:p>
                      <a:r>
                        <a:rPr lang="en-IN" baseline="0" dirty="0"/>
                        <a:t>Description:</a:t>
                      </a:r>
                    </a:p>
                    <a:p>
                      <a:r>
                        <a:rPr lang="en-IN" baseline="0" dirty="0"/>
                        <a:t>(reason for the fundraising)</a:t>
                      </a:r>
                    </a:p>
                    <a:p>
                      <a:r>
                        <a:rPr lang="en-IN" baseline="0" dirty="0"/>
                        <a:t>Account number: 7890123444</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012AE407-BA89-43B1-9F8C-B45CD475C031}"/>
              </a:ext>
            </a:extLst>
          </p:cNvPr>
          <p:cNvSpPr>
            <a:spLocks noGrp="1"/>
          </p:cNvSpPr>
          <p:nvPr>
            <p:ph type="title"/>
          </p:nvPr>
        </p:nvSpPr>
        <p:spPr>
          <a:xfrm>
            <a:off x="114301" y="228600"/>
            <a:ext cx="9963149" cy="879852"/>
          </a:xfrm>
        </p:spPr>
        <p:txBody>
          <a:bodyPr>
            <a:normAutofit fontScale="90000"/>
          </a:bodyPr>
          <a:lstStyle/>
          <a:p>
            <a:r>
              <a:rPr lang="en-US" sz="3300" b="1" dirty="0">
                <a:effectLst/>
                <a:latin typeface="Times New Roman" panose="02020603050405020304" pitchFamily="18" charset="0"/>
                <a:ea typeface="Times New Roman" panose="02020603050405020304" pitchFamily="18" charset="0"/>
              </a:rPr>
              <a:t>Test case report for posting the fundraiser information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52596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456685"/>
            <a:ext cx="8911687" cy="1280890"/>
          </a:xfrm>
        </p:spPr>
        <p:txBody>
          <a:bodyPr/>
          <a:lstStyle/>
          <a:p>
            <a:r>
              <a:rPr lang="en-US" dirty="0"/>
              <a:t>           </a:t>
            </a:r>
            <a:r>
              <a:rPr lang="en-US" sz="3500" b="1" dirty="0">
                <a:latin typeface="Times New Roman" panose="02020603050405020304" pitchFamily="18" charset="0"/>
                <a:cs typeface="Times New Roman" panose="02020603050405020304" pitchFamily="18" charset="0"/>
              </a:rPr>
              <a:t>INTEGRATION </a:t>
            </a:r>
            <a:r>
              <a:rPr lang="en-IN" sz="3500" b="1" dirty="0">
                <a:latin typeface="Times New Roman" panose="02020603050405020304" pitchFamily="18" charset="0"/>
                <a:cs typeface="Times New Roman" panose="02020603050405020304" pitchFamily="18" charset="0"/>
              </a:rPr>
              <a:t>TESTING </a:t>
            </a:r>
          </a:p>
        </p:txBody>
      </p:sp>
      <p:sp>
        <p:nvSpPr>
          <p:cNvPr id="3" name="Content Placeholder 2"/>
          <p:cNvSpPr>
            <a:spLocks noGrp="1"/>
          </p:cNvSpPr>
          <p:nvPr>
            <p:ph idx="1"/>
          </p:nvPr>
        </p:nvSpPr>
        <p:spPr>
          <a:xfrm>
            <a:off x="790575" y="1933574"/>
            <a:ext cx="10542833" cy="3749047"/>
          </a:xfrm>
        </p:spPr>
        <p:txBody>
          <a:bodyPr>
            <a:normAutofit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INTEGRATION TESTING is a level of software testing where individual units / components are combined and tested as a group. In this project, in the page of charity home when we click fund raise it will redirect to fund raising page(fund </a:t>
            </a:r>
            <a:r>
              <a:rPr lang="en-US" sz="2400" dirty="0" err="1">
                <a:latin typeface="Times New Roman" panose="02020603050405020304" pitchFamily="18" charset="0"/>
                <a:cs typeface="Times New Roman" panose="02020603050405020304" pitchFamily="18" charset="0"/>
              </a:rPr>
              <a:t>raise.jsp</a:t>
            </a:r>
            <a:r>
              <a:rPr lang="en-US" sz="2400" dirty="0">
                <a:latin typeface="Times New Roman" panose="02020603050405020304" pitchFamily="18" charset="0"/>
                <a:cs typeface="Times New Roman" panose="02020603050405020304" pitchFamily="18" charset="0"/>
              </a:rPr>
              <a:t>) similarly when we click fund history it will redirect to transaction history page(</a:t>
            </a:r>
            <a:r>
              <a:rPr lang="en-US" sz="2400" dirty="0" err="1">
                <a:latin typeface="Times New Roman" panose="02020603050405020304" pitchFamily="18" charset="0"/>
                <a:cs typeface="Times New Roman" panose="02020603050405020304" pitchFamily="18" charset="0"/>
              </a:rPr>
              <a:t>fundhistn.jsp</a:t>
            </a:r>
            <a:r>
              <a:rPr lang="en-US" sz="2400" dirty="0">
                <a:latin typeface="Times New Roman" panose="02020603050405020304" pitchFamily="18" charset="0"/>
                <a:cs typeface="Times New Roman" panose="02020603050405020304" pitchFamily="18" charset="0"/>
              </a:rPr>
              <a:t>). Thus the integration testing is done successfully and validated.</a:t>
            </a:r>
          </a:p>
          <a:p>
            <a:pPr marL="0" indent="0">
              <a:lnSpc>
                <a:spcPct val="150000"/>
              </a:lnSpc>
              <a:buNone/>
            </a:pPr>
            <a:r>
              <a:rPr lang="en-US" sz="2400" dirty="0">
                <a:latin typeface="Times New Roman" panose="02020603050405020304" pitchFamily="18" charset="0"/>
                <a:cs typeface="Times New Roman" panose="02020603050405020304" pitchFamily="18" charset="0"/>
              </a:rPr>
              <a:t>Result: </a:t>
            </a:r>
            <a:r>
              <a:rPr lang="en-US" sz="24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8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51" y="327896"/>
            <a:ext cx="8911687" cy="1280890"/>
          </a:xfrm>
        </p:spPr>
        <p:txBody>
          <a:bodyPr/>
          <a:lstStyle/>
          <a:p>
            <a:r>
              <a:rPr lang="en-IN" dirty="0"/>
              <a:t>                  </a:t>
            </a:r>
            <a:r>
              <a:rPr lang="en-IN" sz="3500" b="1" dirty="0">
                <a:latin typeface="Times New Roman" panose="02020603050405020304" pitchFamily="18" charset="0"/>
                <a:cs typeface="Times New Roman" panose="02020603050405020304" pitchFamily="18" charset="0"/>
              </a:rPr>
              <a:t>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28" y="1838172"/>
            <a:ext cx="5600118" cy="3150066"/>
          </a:xfrm>
        </p:spPr>
      </p:pic>
      <p:pic>
        <p:nvPicPr>
          <p:cNvPr id="5" name="Content Placeholder 3">
            <a:extLst>
              <a:ext uri="{FF2B5EF4-FFF2-40B4-BE49-F238E27FC236}">
                <a16:creationId xmlns:a16="http://schemas.microsoft.com/office/drawing/2014/main" id="{FF9CE27F-982C-4835-AE13-4A76EEC0C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1838172"/>
            <a:ext cx="5133735" cy="3150065"/>
          </a:xfrm>
          <a:prstGeom prst="rect">
            <a:avLst/>
          </a:prstGeom>
        </p:spPr>
      </p:pic>
    </p:spTree>
    <p:extLst>
      <p:ext uri="{BB962C8B-B14F-4D97-AF65-F5344CB8AC3E}">
        <p14:creationId xmlns:p14="http://schemas.microsoft.com/office/powerpoint/2010/main" val="179958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7651"/>
            <a:ext cx="10515600" cy="800099"/>
          </a:xfrm>
        </p:spPr>
        <p:txBody>
          <a:bodyPr>
            <a:normAutofit/>
          </a:bodyPr>
          <a:lstStyle/>
          <a:p>
            <a:r>
              <a:rPr lang="en-IN" sz="3500" b="1" dirty="0">
                <a:latin typeface="Times New Roman" panose="02020603050405020304" pitchFamily="18" charset="0"/>
                <a:cs typeface="Times New Roman" panose="02020603050405020304" pitchFamily="18" charset="0"/>
              </a:rPr>
              <a:t>LITERATURE SURVEY</a:t>
            </a:r>
            <a:endParaRPr lang="en-IN" sz="3500" b="1" dirty="0"/>
          </a:p>
        </p:txBody>
      </p:sp>
      <p:graphicFrame>
        <p:nvGraphicFramePr>
          <p:cNvPr id="4" name="Table 6">
            <a:extLst>
              <a:ext uri="{FF2B5EF4-FFF2-40B4-BE49-F238E27FC236}">
                <a16:creationId xmlns:a16="http://schemas.microsoft.com/office/drawing/2014/main" id="{A65C0D61-B83D-4789-9C30-2D76767F2706}"/>
              </a:ext>
            </a:extLst>
          </p:cNvPr>
          <p:cNvGraphicFramePr>
            <a:graphicFrameLocks noGrp="1"/>
          </p:cNvGraphicFramePr>
          <p:nvPr>
            <p:ph idx="1"/>
            <p:extLst>
              <p:ext uri="{D42A27DB-BD31-4B8C-83A1-F6EECF244321}">
                <p14:modId xmlns:p14="http://schemas.microsoft.com/office/powerpoint/2010/main" val="3782642190"/>
              </p:ext>
            </p:extLst>
          </p:nvPr>
        </p:nvGraphicFramePr>
        <p:xfrm>
          <a:off x="104775" y="904876"/>
          <a:ext cx="11963399" cy="5838824"/>
        </p:xfrm>
        <a:graphic>
          <a:graphicData uri="http://schemas.openxmlformats.org/drawingml/2006/table">
            <a:tbl>
              <a:tblPr firstRow="1" bandRow="1">
                <a:tableStyleId>{5C22544A-7EE6-4342-B048-85BDC9FD1C3A}</a:tableStyleId>
              </a:tblPr>
              <a:tblGrid>
                <a:gridCol w="682799">
                  <a:extLst>
                    <a:ext uri="{9D8B030D-6E8A-4147-A177-3AD203B41FA5}">
                      <a16:colId xmlns:a16="http://schemas.microsoft.com/office/drawing/2014/main" val="1765778712"/>
                    </a:ext>
                  </a:extLst>
                </a:gridCol>
                <a:gridCol w="1529084">
                  <a:extLst>
                    <a:ext uri="{9D8B030D-6E8A-4147-A177-3AD203B41FA5}">
                      <a16:colId xmlns:a16="http://schemas.microsoft.com/office/drawing/2014/main" val="3517973494"/>
                    </a:ext>
                  </a:extLst>
                </a:gridCol>
                <a:gridCol w="1567552">
                  <a:extLst>
                    <a:ext uri="{9D8B030D-6E8A-4147-A177-3AD203B41FA5}">
                      <a16:colId xmlns:a16="http://schemas.microsoft.com/office/drawing/2014/main" val="2562525781"/>
                    </a:ext>
                  </a:extLst>
                </a:gridCol>
                <a:gridCol w="1423297">
                  <a:extLst>
                    <a:ext uri="{9D8B030D-6E8A-4147-A177-3AD203B41FA5}">
                      <a16:colId xmlns:a16="http://schemas.microsoft.com/office/drawing/2014/main" val="545572022"/>
                    </a:ext>
                  </a:extLst>
                </a:gridCol>
                <a:gridCol w="4766767">
                  <a:extLst>
                    <a:ext uri="{9D8B030D-6E8A-4147-A177-3AD203B41FA5}">
                      <a16:colId xmlns:a16="http://schemas.microsoft.com/office/drawing/2014/main" val="3453728930"/>
                    </a:ext>
                  </a:extLst>
                </a:gridCol>
                <a:gridCol w="1993900">
                  <a:extLst>
                    <a:ext uri="{9D8B030D-6E8A-4147-A177-3AD203B41FA5}">
                      <a16:colId xmlns:a16="http://schemas.microsoft.com/office/drawing/2014/main" val="508804257"/>
                    </a:ext>
                  </a:extLst>
                </a:gridCol>
              </a:tblGrid>
              <a:tr h="698494">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14033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Venturing Crowdfunding using Smart Contracts in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dirty="0">
                          <a:solidFill>
                            <a:schemeClr val="dk1"/>
                          </a:solidFill>
                          <a:effectLst/>
                        </a:rPr>
                        <a:t>Third International Conference on Smart Systems and Inventive Technology (ICSSIT 2020)).</a:t>
                      </a:r>
                      <a:endParaRPr lang="en-US" dirty="0"/>
                    </a:p>
                  </a:txBody>
                  <a:tcPr/>
                </a:tc>
                <a:tc>
                  <a:txBody>
                    <a:bodyPr/>
                    <a:lstStyle/>
                    <a:p>
                      <a:r>
                        <a:rPr lang="en-US" sz="1800" kern="1200" dirty="0">
                          <a:solidFill>
                            <a:schemeClr val="dk1"/>
                          </a:solidFill>
                          <a:effectLst/>
                        </a:rPr>
                        <a:t>Nikhil Yadav and </a:t>
                      </a:r>
                      <a:r>
                        <a:rPr lang="en-US" sz="1800" kern="1200" dirty="0" err="1">
                          <a:solidFill>
                            <a:schemeClr val="dk1"/>
                          </a:solidFill>
                          <a:effectLst/>
                        </a:rPr>
                        <a:t>Sarasvathi</a:t>
                      </a:r>
                      <a:r>
                        <a:rPr lang="en-US" sz="1800" kern="1200" dirty="0">
                          <a:solidFill>
                            <a:schemeClr val="dk1"/>
                          </a:solidFill>
                          <a:effectLst/>
                        </a:rPr>
                        <a:t> V </a:t>
                      </a:r>
                      <a:endParaRPr lang="en-US" dirty="0"/>
                    </a:p>
                  </a:txBody>
                  <a:tcPr/>
                </a:tc>
                <a:tc>
                  <a:txBody>
                    <a:bodyPr/>
                    <a:lstStyle/>
                    <a:p>
                      <a:r>
                        <a:rPr lang="en-US" sz="1800" kern="1200" dirty="0">
                          <a:solidFill>
                            <a:schemeClr val="dk1"/>
                          </a:solidFill>
                          <a:effectLst/>
                        </a:rPr>
                        <a:t>As there are a lot of transactions involved in crowdfunding the actions should be documented legally. A smart contract which is a transaction protocol is used to automatically control, execute and document the actions automatically according to the agreement created by the project developer. This paper includes two contracts. One contract is used to store the transactions and another contract is used to handle the transactions. There are 3 stages in crowdfunding platform </a:t>
                      </a:r>
                      <a:endParaRPr lang="en-IN" sz="1800" kern="1200" dirty="0">
                        <a:solidFill>
                          <a:schemeClr val="dk1"/>
                        </a:solidFill>
                        <a:effectLst/>
                      </a:endParaRPr>
                    </a:p>
                    <a:p>
                      <a:pPr lvl="0"/>
                      <a:r>
                        <a:rPr lang="en-US" sz="1800" kern="1200" dirty="0">
                          <a:solidFill>
                            <a:schemeClr val="dk1"/>
                          </a:solidFill>
                          <a:effectLst/>
                        </a:rPr>
                        <a:t>1. Project creation</a:t>
                      </a:r>
                      <a:endParaRPr lang="en-IN" sz="1800" kern="1200" dirty="0">
                        <a:solidFill>
                          <a:schemeClr val="dk1"/>
                        </a:solidFill>
                        <a:effectLst/>
                      </a:endParaRPr>
                    </a:p>
                    <a:p>
                      <a:pPr lvl="0"/>
                      <a:r>
                        <a:rPr lang="en-US" sz="1800" kern="1200" dirty="0">
                          <a:solidFill>
                            <a:schemeClr val="dk1"/>
                          </a:solidFill>
                          <a:effectLst/>
                        </a:rPr>
                        <a:t>2. Sending request</a:t>
                      </a:r>
                      <a:endParaRPr lang="en-IN" sz="1800" kern="1200" dirty="0">
                        <a:solidFill>
                          <a:schemeClr val="dk1"/>
                        </a:solidFill>
                        <a:effectLst/>
                      </a:endParaRPr>
                    </a:p>
                    <a:p>
                      <a:pPr lvl="0"/>
                      <a:r>
                        <a:rPr lang="en-US" sz="1800" kern="1200" dirty="0">
                          <a:solidFill>
                            <a:schemeClr val="dk1"/>
                          </a:solidFill>
                          <a:effectLst/>
                        </a:rPr>
                        <a:t>3. Voting system</a:t>
                      </a:r>
                      <a:endParaRPr lang="en-IN" sz="1800" kern="1200" dirty="0">
                        <a:solidFill>
                          <a:schemeClr val="dk1"/>
                        </a:solidFill>
                        <a:effectLst/>
                      </a:endParaRP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can be only used for funding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is based on voting system maximum  votes is needed for a project to be approved.</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374551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9" y="1514475"/>
            <a:ext cx="5964181" cy="3501980"/>
          </a:xfrm>
        </p:spPr>
      </p:pic>
      <p:pic>
        <p:nvPicPr>
          <p:cNvPr id="3" name="Content Placeholder 3">
            <a:extLst>
              <a:ext uri="{FF2B5EF4-FFF2-40B4-BE49-F238E27FC236}">
                <a16:creationId xmlns:a16="http://schemas.microsoft.com/office/drawing/2014/main" id="{CDE345E2-42BA-48BD-BB2D-4E814AE1F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227" y="1497571"/>
            <a:ext cx="5607954" cy="3518884"/>
          </a:xfrm>
          <a:prstGeom prst="rect">
            <a:avLst/>
          </a:prstGeom>
        </p:spPr>
      </p:pic>
    </p:spTree>
    <p:extLst>
      <p:ext uri="{BB962C8B-B14F-4D97-AF65-F5344CB8AC3E}">
        <p14:creationId xmlns:p14="http://schemas.microsoft.com/office/powerpoint/2010/main" val="2895895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589" y="824248"/>
            <a:ext cx="8615965" cy="5177307"/>
          </a:xfrm>
        </p:spPr>
      </p:pic>
    </p:spTree>
    <p:extLst>
      <p:ext uri="{BB962C8B-B14F-4D97-AF65-F5344CB8AC3E}">
        <p14:creationId xmlns:p14="http://schemas.microsoft.com/office/powerpoint/2010/main" val="3230597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87" y="1524001"/>
            <a:ext cx="5314355" cy="3537262"/>
          </a:xfrm>
        </p:spPr>
      </p:pic>
      <p:pic>
        <p:nvPicPr>
          <p:cNvPr id="3" name="Content Placeholder 3">
            <a:extLst>
              <a:ext uri="{FF2B5EF4-FFF2-40B4-BE49-F238E27FC236}">
                <a16:creationId xmlns:a16="http://schemas.microsoft.com/office/drawing/2014/main" id="{782360A3-40BA-4766-B155-2181FDA0A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82" y="1524001"/>
            <a:ext cx="5468123" cy="3424644"/>
          </a:xfrm>
          <a:prstGeom prst="rect">
            <a:avLst/>
          </a:prstGeom>
        </p:spPr>
      </p:pic>
    </p:spTree>
    <p:extLst>
      <p:ext uri="{BB962C8B-B14F-4D97-AF65-F5344CB8AC3E}">
        <p14:creationId xmlns:p14="http://schemas.microsoft.com/office/powerpoint/2010/main" val="2229274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624625"/>
            <a:ext cx="9734550" cy="1035675"/>
          </a:xfrm>
        </p:spPr>
        <p:txBody>
          <a:bodyPr>
            <a:normAutofit fontScale="90000"/>
          </a:bodyPr>
          <a:lstStyle/>
          <a:p>
            <a:pPr algn="ctr"/>
            <a:r>
              <a:rPr lang="en-IN" sz="3500"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p:cNvSpPr>
            <a:spLocks noGrp="1"/>
          </p:cNvSpPr>
          <p:nvPr>
            <p:ph idx="1"/>
          </p:nvPr>
        </p:nvSpPr>
        <p:spPr>
          <a:xfrm>
            <a:off x="828675" y="1885950"/>
            <a:ext cx="10813825" cy="4347425"/>
          </a:xfrm>
        </p:spPr>
        <p:txBody>
          <a:bodyPr>
            <a:normAutofit fontScale="92500" lnSpcReduction="10000"/>
          </a:bodyPr>
          <a:lstStyle/>
          <a:p>
            <a:pPr marL="0" indent="0" algn="just">
              <a:lnSpc>
                <a:spcPct val="150000"/>
              </a:lnSpc>
              <a:buNone/>
            </a:pPr>
            <a:r>
              <a:rPr lang="en-US" sz="2000" dirty="0"/>
              <a:t>              </a:t>
            </a:r>
            <a:r>
              <a:rPr lang="en-US" sz="2400" dirty="0">
                <a:latin typeface="Times New Roman" panose="02020603050405020304" pitchFamily="18" charset="0"/>
                <a:cs typeface="Times New Roman" panose="02020603050405020304" pitchFamily="18" charset="0"/>
              </a:rPr>
              <a:t>Finally, the disadvantages faced by the traditional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has been overthrown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An important factor for the people involved in raising these funds is trust. With the use of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concept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ensures trust of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also reduces the cost of the third party. In future our work can be further enhanced by adding timestamp to the platform i.e., if the funder donates some amount to fundraiser and if the amount doesn’t reach the fundraiser within the timestamp specified then the amount is returned back to the funder.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the people trust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be a part in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network.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60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1" y="405169"/>
            <a:ext cx="8911687" cy="766808"/>
          </a:xfrm>
        </p:spPr>
        <p:txBody>
          <a:bodyPr/>
          <a:lstStyle/>
          <a:p>
            <a:r>
              <a:rPr lang="en-IN" dirty="0"/>
              <a:t>                     </a:t>
            </a:r>
            <a:r>
              <a:rPr lang="en-IN" sz="35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365719" y="1657082"/>
            <a:ext cx="10328298" cy="4924022"/>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Hassija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Vikas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Chamola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Vinay</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Zeadally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Sherali</a:t>
            </a:r>
            <a:r>
              <a:rPr lang="en-US" dirty="0">
                <a:latin typeface="Times New Roman" panose="02020603050405020304" pitchFamily="18" charset="0"/>
                <a:cs typeface="Times New Roman" panose="02020603050405020304" pitchFamily="18" charset="0"/>
              </a:rPr>
              <a:t>. (2020). “</a:t>
            </a:r>
            <a:r>
              <a:rPr lang="en-US" dirty="0" err="1">
                <a:latin typeface="Times New Roman" panose="02020603050405020304" pitchFamily="18" charset="0"/>
                <a:cs typeface="Times New Roman" panose="02020603050405020304" pitchFamily="18" charset="0"/>
              </a:rPr>
              <a:t>BitFund</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Crowd Funding Platform for Future Smart and Connected Nation”. Sustainable Cities and Society. 60. 102145. 10.1016/j.scs.2020.102145, May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Nikhil </a:t>
            </a:r>
            <a:r>
              <a:rPr lang="en-US" dirty="0" err="1">
                <a:latin typeface="Times New Roman" panose="02020603050405020304" pitchFamily="18" charset="0"/>
                <a:cs typeface="Times New Roman" panose="02020603050405020304" pitchFamily="18" charset="0"/>
              </a:rPr>
              <a:t>Yadav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Sarasvathi</a:t>
            </a:r>
            <a:r>
              <a:rPr lang="en-US" dirty="0">
                <a:latin typeface="Times New Roman" panose="02020603050405020304" pitchFamily="18" charset="0"/>
                <a:cs typeface="Times New Roman" panose="02020603050405020304" pitchFamily="18" charset="0"/>
              </a:rPr>
              <a:t> V.  “Venturing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using Smart Contracts 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Third International Conference on Smart Systems and Inventive Technology (ICSSIT 2020)), IEEE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Part Number: CFP20P17-ART; ISBN: 978-1-7281-5821-1, November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Ms. S. </a:t>
            </a:r>
            <a:r>
              <a:rPr lang="en-US" dirty="0" err="1">
                <a:latin typeface="Times New Roman" panose="02020603050405020304" pitchFamily="18" charset="0"/>
                <a:cs typeface="Times New Roman" panose="02020603050405020304" pitchFamily="18" charset="0"/>
              </a:rPr>
              <a:t>Benila</a:t>
            </a:r>
            <a:r>
              <a:rPr lang="en-US" dirty="0">
                <a:latin typeface="Times New Roman" panose="02020603050405020304" pitchFamily="18" charset="0"/>
                <a:cs typeface="Times New Roman" panose="02020603050405020304" pitchFamily="18" charset="0"/>
              </a:rPr>
              <a:t>, V. Ajay, K. </a:t>
            </a:r>
            <a:r>
              <a:rPr lang="en-US" dirty="0" err="1">
                <a:latin typeface="Times New Roman" panose="02020603050405020304" pitchFamily="18" charset="0"/>
                <a:cs typeface="Times New Roman" panose="02020603050405020304" pitchFamily="18" charset="0"/>
              </a:rPr>
              <a:t>Hrishikesh</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Karthick</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Crowdfunding</a:t>
            </a:r>
            <a:r>
              <a:rPr lang="en-IN" dirty="0">
                <a:latin typeface="Times New Roman" panose="02020603050405020304" pitchFamily="18" charset="0"/>
                <a:cs typeface="Times New Roman" panose="02020603050405020304" pitchFamily="18" charset="0"/>
              </a:rPr>
              <a:t> using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Global Research and Development Journal for Engineering, Volume 4, Issue 4, ISSN: 2455-5703, March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Hasnan</a:t>
            </a:r>
            <a:r>
              <a:rPr lang="en-US" dirty="0">
                <a:latin typeface="Times New Roman" panose="02020603050405020304" pitchFamily="18" charset="0"/>
                <a:cs typeface="Times New Roman" panose="02020603050405020304" pitchFamily="18" charset="0"/>
              </a:rPr>
              <a:t> Baber.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 ‘Pay-it-Forward’ Model of WHIRL”.  International Journal of Recent Technology and Engineering (IJRTE),  ISSN: 2277-3878, Volume-8 Issue-3, September 2019</a:t>
            </a:r>
            <a:r>
              <a:rPr lang="en-IN" dirty="0">
                <a:latin typeface="Times New Roman" panose="02020603050405020304" pitchFamily="18" charset="0"/>
                <a:cs typeface="Times New Roman" panose="02020603050405020304" pitchFamily="18" charset="0"/>
              </a:rPr>
              <a:t>, September 2019.</a:t>
            </a:r>
          </a:p>
          <a:p>
            <a:pPr marL="0" indent="0">
              <a:buNone/>
            </a:pPr>
            <a:r>
              <a:rPr lang="en-IN"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Waheeda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Dhokley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Saurabh</a:t>
            </a:r>
            <a:r>
              <a:rPr lang="en-US" dirty="0">
                <a:latin typeface="Times New Roman" panose="02020603050405020304" pitchFamily="18" charset="0"/>
                <a:cs typeface="Times New Roman" panose="02020603050405020304" pitchFamily="18" charset="0"/>
              </a:rPr>
              <a:t> Gupta, Ganesh </a:t>
            </a:r>
            <a:r>
              <a:rPr lang="en-US" dirty="0" err="1">
                <a:latin typeface="Times New Roman" panose="02020603050405020304" pitchFamily="18" charset="0"/>
                <a:cs typeface="Times New Roman" panose="02020603050405020304" pitchFamily="18" charset="0"/>
              </a:rPr>
              <a:t>Pawar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Abrar</a:t>
            </a:r>
            <a:r>
              <a:rPr lang="en-US" dirty="0">
                <a:latin typeface="Times New Roman" panose="02020603050405020304" pitchFamily="18" charset="0"/>
                <a:cs typeface="Times New Roman" panose="02020603050405020304" pitchFamily="18" charset="0"/>
              </a:rPr>
              <a:t> Shaikh, “Crowdsourcing and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using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Collective Intelligence”.  </a:t>
            </a:r>
            <a:r>
              <a:rPr lang="en-US" i="1" dirty="0">
                <a:latin typeface="Times New Roman" panose="02020603050405020304" pitchFamily="18" charset="0"/>
                <a:cs typeface="Times New Roman" panose="02020603050405020304" pitchFamily="18" charset="0"/>
              </a:rPr>
              <a:t>International Journal of Computer Sciences and Engineering, Vol.7</a:t>
            </a:r>
            <a:r>
              <a:rPr lang="en-US" dirty="0">
                <a:latin typeface="Times New Roman" panose="02020603050405020304" pitchFamily="18" charset="0"/>
                <a:cs typeface="Times New Roman" panose="02020603050405020304" pitchFamily="18" charset="0"/>
              </a:rPr>
              <a:t>, Issue.2, pp.668-673, February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Firmansyah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Ashari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Tetuko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Catonsukmoro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Wilyu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Mahendra</a:t>
            </a:r>
            <a:r>
              <a:rPr lang="en-US" dirty="0">
                <a:latin typeface="Times New Roman" panose="02020603050405020304" pitchFamily="18" charset="0"/>
                <a:cs typeface="Times New Roman" panose="02020603050405020304" pitchFamily="18" charset="0"/>
              </a:rPr>
              <a:t> Bad, </a:t>
            </a:r>
            <a:r>
              <a:rPr lang="en-US" dirty="0" err="1">
                <a:latin typeface="Times New Roman" panose="02020603050405020304" pitchFamily="18" charset="0"/>
                <a:cs typeface="Times New Roman" panose="02020603050405020304" pitchFamily="18" charset="0"/>
              </a:rPr>
              <a:t>Sfenranto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Gunawan</a:t>
            </a:r>
            <a:r>
              <a:rPr lang="en-US" dirty="0">
                <a:latin typeface="Times New Roman" panose="02020603050405020304" pitchFamily="18" charset="0"/>
                <a:cs typeface="Times New Roman" panose="02020603050405020304" pitchFamily="18" charset="0"/>
              </a:rPr>
              <a:t> Wang (2020). “Smart Contract and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International Journal of Advanced Trends in Computer Science and Engineering. 9.3036-3041.10.30534/</a:t>
            </a:r>
            <a:r>
              <a:rPr lang="en-US" dirty="0" err="1">
                <a:latin typeface="Times New Roman" panose="02020603050405020304" pitchFamily="18" charset="0"/>
                <a:cs typeface="Times New Roman" panose="02020603050405020304" pitchFamily="18" charset="0"/>
              </a:rPr>
              <a:t>ijatcse</a:t>
            </a:r>
            <a:r>
              <a:rPr lang="en-US" dirty="0">
                <a:latin typeface="Times New Roman" panose="02020603050405020304" pitchFamily="18" charset="0"/>
                <a:cs typeface="Times New Roman" panose="02020603050405020304" pitchFamily="18" charset="0"/>
              </a:rPr>
              <a:t>/ 2020/83932020, June 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236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902" y="618186"/>
            <a:ext cx="9478292" cy="5821251"/>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[7]. André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Vincent </a:t>
            </a:r>
            <a:r>
              <a:rPr lang="en-US" dirty="0" err="1">
                <a:latin typeface="Times New Roman" panose="02020603050405020304" pitchFamily="18" charset="0"/>
                <a:cs typeface="Times New Roman" panose="02020603050405020304" pitchFamily="18" charset="0"/>
              </a:rPr>
              <a:t>Schlatt</a:t>
            </a:r>
            <a:r>
              <a:rPr lang="en-US" dirty="0">
                <a:latin typeface="Times New Roman" panose="02020603050405020304" pitchFamily="18" charset="0"/>
                <a:cs typeface="Times New Roman" panose="02020603050405020304" pitchFamily="18" charset="0"/>
              </a:rPr>
              <a:t>, Nils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“Unchaining Social Businesses -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the Basic Technology of a </a:t>
            </a:r>
            <a:r>
              <a:rPr lang="en-US" dirty="0" err="1">
                <a:latin typeface="Times New Roman" panose="02020603050405020304" pitchFamily="18" charset="0"/>
                <a:cs typeface="Times New Roman" panose="02020603050405020304" pitchFamily="18" charset="0"/>
              </a:rPr>
              <a:t>Crowdlending</a:t>
            </a:r>
            <a:r>
              <a:rPr lang="en-US" dirty="0">
                <a:latin typeface="Times New Roman" panose="02020603050405020304" pitchFamily="18" charset="0"/>
                <a:cs typeface="Times New Roman" panose="02020603050405020304" pitchFamily="18" charset="0"/>
              </a:rPr>
              <a:t> Platform”.  Proceedings of the 38th International Conference on Information Systems (ICIS), Seoul, South Korea, December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[8]. Zhu, </a:t>
            </a:r>
            <a:r>
              <a:rPr lang="en-US" dirty="0" err="1">
                <a:latin typeface="Times New Roman" panose="02020603050405020304" pitchFamily="18" charset="0"/>
                <a:cs typeface="Times New Roman" panose="02020603050405020304" pitchFamily="18" charset="0"/>
              </a:rPr>
              <a:t>Huasheng</a:t>
            </a:r>
            <a:r>
              <a:rPr lang="en-US" dirty="0">
                <a:latin typeface="Times New Roman" panose="02020603050405020304" pitchFamily="18" charset="0"/>
                <a:cs typeface="Times New Roman" panose="02020603050405020304" pitchFamily="18" charset="0"/>
              </a:rPr>
              <a:t>; Zhou, Zach </a:t>
            </a:r>
            <a:r>
              <a:rPr lang="en-US" dirty="0" err="1">
                <a:latin typeface="Times New Roman" panose="02020603050405020304" pitchFamily="18" charset="0"/>
                <a:cs typeface="Times New Roman" panose="02020603050405020304" pitchFamily="18" charset="0"/>
              </a:rPr>
              <a:t>Zhizhong</a:t>
            </a:r>
            <a:r>
              <a:rPr lang="en-US" dirty="0">
                <a:latin typeface="Times New Roman" panose="02020603050405020304" pitchFamily="18" charset="0"/>
                <a:cs typeface="Times New Roman" panose="02020603050405020304" pitchFamily="18" charset="0"/>
              </a:rPr>
              <a:t> (2016). “Analysis and outlook of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equity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in China”. Financial Innovation, ISSN 2199-4730, Springer, Heidelberg, Vol. 2, </a:t>
            </a:r>
            <a:r>
              <a:rPr lang="en-US" dirty="0" err="1">
                <a:latin typeface="Times New Roman" panose="02020603050405020304" pitchFamily="18" charset="0"/>
                <a:cs typeface="Times New Roman" panose="02020603050405020304" pitchFamily="18" charset="0"/>
              </a:rPr>
              <a:t>Iss</a:t>
            </a:r>
            <a:r>
              <a:rPr lang="en-US" dirty="0">
                <a:latin typeface="Times New Roman" panose="02020603050405020304" pitchFamily="18" charset="0"/>
                <a:cs typeface="Times New Roman" panose="02020603050405020304" pitchFamily="18" charset="0"/>
              </a:rPr>
              <a:t>. 29, pp. 1-11, 2016.</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[9]. Zhao </a:t>
            </a:r>
            <a:r>
              <a:rPr lang="en-US" dirty="0" err="1">
                <a:latin typeface="Times New Roman" panose="02020603050405020304" pitchFamily="18" charset="0"/>
                <a:cs typeface="Times New Roman" panose="02020603050405020304" pitchFamily="18" charset="0"/>
              </a:rPr>
              <a:t>Hongjiang</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Coffie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Cephas</a:t>
            </a:r>
            <a:r>
              <a:rPr lang="en-US" dirty="0">
                <a:latin typeface="Times New Roman" panose="02020603050405020304" pitchFamily="18" charset="0"/>
                <a:cs typeface="Times New Roman" panose="02020603050405020304" pitchFamily="18" charset="0"/>
              </a:rPr>
              <a:t>. (2018). The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in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Contract. SSRN Electronic Journal. 10.2139/ssrn.3133176, January 2018.</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Hissu</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Hyvärinen</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Marten </a:t>
            </a:r>
            <a:r>
              <a:rPr lang="en-US"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Risius</a:t>
            </a:r>
            <a:r>
              <a:rPr lang="en-US" dirty="0">
                <a:solidFill>
                  <a:schemeClr val="tx1"/>
                </a:solidFill>
                <a:latin typeface="Times New Roman" panose="02020603050405020304" pitchFamily="18" charset="0"/>
                <a:cs typeface="Times New Roman" panose="02020603050405020304" pitchFamily="18" charset="0"/>
              </a:rPr>
              <a:t> &amp; </a:t>
            </a: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Gustav </a:t>
            </a:r>
            <a:r>
              <a:rPr lang="en-US"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Friis</a:t>
            </a:r>
            <a:r>
              <a:rPr lang="en-US" u="sng"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Approach Towards Overcoming Financial Fraud in Public Sector Services”. Bus </a:t>
            </a:r>
            <a:r>
              <a:rPr lang="en-US" dirty="0" err="1">
                <a:latin typeface="Times New Roman" panose="02020603050405020304" pitchFamily="18" charset="0"/>
                <a:cs typeface="Times New Roman" panose="02020603050405020304" pitchFamily="18" charset="0"/>
              </a:rPr>
              <a:t>Inf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Eng</a:t>
            </a:r>
            <a:r>
              <a:rPr lang="en-US" dirty="0">
                <a:latin typeface="Times New Roman" panose="02020603050405020304" pitchFamily="18" charset="0"/>
                <a:cs typeface="Times New Roman" panose="02020603050405020304" pitchFamily="18" charset="0"/>
              </a:rPr>
              <a:t> 59, 441–456, 2017.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[11]. Claudia Gabriela </a:t>
            </a:r>
            <a:r>
              <a:rPr lang="en-US" dirty="0" err="1">
                <a:latin typeface="Times New Roman" panose="02020603050405020304" pitchFamily="18" charset="0"/>
                <a:cs typeface="Times New Roman" panose="02020603050405020304" pitchFamily="18" charset="0"/>
              </a:rPr>
              <a:t>Bîzderea</a:t>
            </a:r>
            <a:r>
              <a:rPr lang="en-US" dirty="0">
                <a:latin typeface="Times New Roman" panose="02020603050405020304" pitchFamily="18" charset="0"/>
                <a:cs typeface="Times New Roman" panose="02020603050405020304" pitchFamily="18" charset="0"/>
              </a:rPr>
              <a:t>. "ANALYSIS OF FUNDING ALTERNATIVES THROUGH FINANCIAL TECHNOLOGY SERVICES – FINTECH – THE PHENOMENON OF CROWDFUNDING". </a:t>
            </a:r>
            <a:r>
              <a:rPr lang="en-US" dirty="0" err="1">
                <a:latin typeface="Times New Roman" panose="02020603050405020304" pitchFamily="18" charset="0"/>
                <a:cs typeface="Times New Roman" panose="02020603050405020304" pitchFamily="18" charset="0"/>
              </a:rPr>
              <a:t>Revista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Studii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Financiare</a:t>
            </a:r>
            <a:r>
              <a:rPr lang="en-US" dirty="0">
                <a:latin typeface="Times New Roman" panose="02020603050405020304" pitchFamily="18" charset="0"/>
                <a:cs typeface="Times New Roman" panose="02020603050405020304" pitchFamily="18" charset="0"/>
              </a:rPr>
              <a:t> 3:109-127, November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Regner</a:t>
            </a:r>
            <a:r>
              <a:rPr lang="en-US" dirty="0">
                <a:latin typeface="Times New Roman" panose="02020603050405020304" pitchFamily="18" charset="0"/>
                <a:cs typeface="Times New Roman" panose="02020603050405020304" pitchFamily="18" charset="0"/>
              </a:rPr>
              <a:t>, Ferdinand;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André; and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Nils, "DON’T SLIP ON THE ICO – A TAXONOMY FOR A BLOCKCHAIN-ENABLED FORM OF CROWDFUNDING" (2018). Research Papers. 83, November 2018.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78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5264-1ACD-4480-901A-750AB2441A53}"/>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PUBLICATION DETAILS</a:t>
            </a:r>
          </a:p>
        </p:txBody>
      </p:sp>
      <p:sp>
        <p:nvSpPr>
          <p:cNvPr id="3" name="Content Placeholder 2">
            <a:extLst>
              <a:ext uri="{FF2B5EF4-FFF2-40B4-BE49-F238E27FC236}">
                <a16:creationId xmlns:a16="http://schemas.microsoft.com/office/drawing/2014/main" id="{3DBEB5FC-B2AB-4684-B151-AED0B221EAB4}"/>
              </a:ext>
            </a:extLst>
          </p:cNvPr>
          <p:cNvSpPr>
            <a:spLocks noGrp="1"/>
          </p:cNvSpPr>
          <p:nvPr>
            <p:ph idx="1"/>
          </p:nvPr>
        </p:nvSpPr>
        <p:spPr>
          <a:xfrm>
            <a:off x="1038224" y="1962149"/>
            <a:ext cx="10315575" cy="4214813"/>
          </a:xfrm>
        </p:spPr>
        <p:txBody>
          <a:bodyPr/>
          <a:lstStyle/>
          <a:p>
            <a:pPr marL="457200" marR="0" algn="just">
              <a:lnSpc>
                <a:spcPct val="150000"/>
              </a:lnSpc>
              <a:spcBef>
                <a:spcPts val="0"/>
              </a:spcBef>
              <a:spcAft>
                <a:spcPts val="0"/>
              </a:spcAft>
            </a:pPr>
            <a:r>
              <a:rPr lang="en-US" sz="2300" dirty="0" err="1">
                <a:effectLst/>
                <a:latin typeface="Times New Roman" panose="02020603050405020304" pitchFamily="18" charset="0"/>
                <a:ea typeface="Times New Roman" panose="02020603050405020304" pitchFamily="18" charset="0"/>
              </a:rPr>
              <a:t>BenetaGetzie</a:t>
            </a:r>
            <a:r>
              <a:rPr lang="en-US" sz="2300" dirty="0">
                <a:effectLst/>
                <a:latin typeface="Times New Roman" panose="02020603050405020304" pitchFamily="18" charset="0"/>
                <a:ea typeface="Times New Roman" panose="02020603050405020304" pitchFamily="18" charset="0"/>
              </a:rPr>
              <a:t> M, Deepika T, Harini B, </a:t>
            </a:r>
            <a:r>
              <a:rPr lang="en-US" sz="2300" dirty="0" err="1">
                <a:effectLst/>
                <a:latin typeface="Times New Roman" panose="02020603050405020304" pitchFamily="18" charset="0"/>
                <a:ea typeface="Times New Roman" panose="02020603050405020304" pitchFamily="18" charset="0"/>
              </a:rPr>
              <a:t>Anitha</a:t>
            </a:r>
            <a:r>
              <a:rPr lang="en-US" sz="2300" dirty="0">
                <a:effectLst/>
                <a:latin typeface="Times New Roman" panose="02020603050405020304" pitchFamily="18" charset="0"/>
                <a:ea typeface="Times New Roman" panose="02020603050405020304" pitchFamily="18" charset="0"/>
              </a:rPr>
              <a:t> Moses V,   </a:t>
            </a:r>
            <a:r>
              <a:rPr lang="en-US" sz="2300" b="1" dirty="0">
                <a:effectLst/>
                <a:latin typeface="Times New Roman" panose="02020603050405020304" pitchFamily="18" charset="0"/>
                <a:ea typeface="Times New Roman" panose="02020603050405020304" pitchFamily="18" charset="0"/>
              </a:rPr>
              <a:t>"DECENTRALIZED FUNDING PLATFORM BASED ON BLOCKCHAIN TECHNOLOGY"</a:t>
            </a:r>
            <a:r>
              <a:rPr lang="en-US" sz="2300" dirty="0">
                <a:effectLst/>
                <a:latin typeface="Times New Roman" panose="02020603050405020304" pitchFamily="18" charset="0"/>
                <a:ea typeface="Times New Roman" panose="02020603050405020304" pitchFamily="18" charset="0"/>
              </a:rPr>
              <a:t>, International Journal of Creative Research Thoughts (IJCRT), ISSN:2320-2882, Volume.9, Issue 3, pp.4507-4511, March 2021</a:t>
            </a:r>
          </a:p>
          <a:p>
            <a:pPr marL="45720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rPr>
              <a:t>DOI Details</a:t>
            </a:r>
            <a:r>
              <a:rPr lang="en-US" sz="2300" dirty="0">
                <a:effectLst/>
                <a:latin typeface="Times New Roman" panose="02020603050405020304" pitchFamily="18" charset="0"/>
                <a:ea typeface="Times New Roman" panose="02020603050405020304" pitchFamily="18" charset="0"/>
              </a:rPr>
              <a:t>: </a:t>
            </a:r>
            <a:r>
              <a:rPr lang="en-US" sz="23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http://doi.one/10.1729/Journal.26363</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5129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3B2DF2B5-5366-494A-B3BC-7F20A9FEA461}"/>
              </a:ext>
            </a:extLst>
          </p:cNvPr>
          <p:cNvGraphicFramePr>
            <a:graphicFrameLocks/>
          </p:cNvGraphicFramePr>
          <p:nvPr>
            <p:extLst>
              <p:ext uri="{D42A27DB-BD31-4B8C-83A1-F6EECF244321}">
                <p14:modId xmlns:p14="http://schemas.microsoft.com/office/powerpoint/2010/main" val="600751481"/>
              </p:ext>
            </p:extLst>
          </p:nvPr>
        </p:nvGraphicFramePr>
        <p:xfrm>
          <a:off x="228598" y="180975"/>
          <a:ext cx="11786421" cy="6450311"/>
        </p:xfrm>
        <a:graphic>
          <a:graphicData uri="http://schemas.openxmlformats.org/drawingml/2006/table">
            <a:tbl>
              <a:tblPr firstRow="1" bandRow="1">
                <a:tableStyleId>{5C22544A-7EE6-4342-B048-85BDC9FD1C3A}</a:tableStyleId>
              </a:tblPr>
              <a:tblGrid>
                <a:gridCol w="672698">
                  <a:extLst>
                    <a:ext uri="{9D8B030D-6E8A-4147-A177-3AD203B41FA5}">
                      <a16:colId xmlns:a16="http://schemas.microsoft.com/office/drawing/2014/main" val="1765778712"/>
                    </a:ext>
                  </a:extLst>
                </a:gridCol>
                <a:gridCol w="1552048">
                  <a:extLst>
                    <a:ext uri="{9D8B030D-6E8A-4147-A177-3AD203B41FA5}">
                      <a16:colId xmlns:a16="http://schemas.microsoft.com/office/drawing/2014/main" val="3517973494"/>
                    </a:ext>
                  </a:extLst>
                </a:gridCol>
                <a:gridCol w="1429518">
                  <a:extLst>
                    <a:ext uri="{9D8B030D-6E8A-4147-A177-3AD203B41FA5}">
                      <a16:colId xmlns:a16="http://schemas.microsoft.com/office/drawing/2014/main" val="2562525781"/>
                    </a:ext>
                  </a:extLst>
                </a:gridCol>
                <a:gridCol w="1893401">
                  <a:extLst>
                    <a:ext uri="{9D8B030D-6E8A-4147-A177-3AD203B41FA5}">
                      <a16:colId xmlns:a16="http://schemas.microsoft.com/office/drawing/2014/main" val="545572022"/>
                    </a:ext>
                  </a:extLst>
                </a:gridCol>
                <a:gridCol w="4108680">
                  <a:extLst>
                    <a:ext uri="{9D8B030D-6E8A-4147-A177-3AD203B41FA5}">
                      <a16:colId xmlns:a16="http://schemas.microsoft.com/office/drawing/2014/main" val="3453728930"/>
                    </a:ext>
                  </a:extLst>
                </a:gridCol>
                <a:gridCol w="2130076">
                  <a:extLst>
                    <a:ext uri="{9D8B030D-6E8A-4147-A177-3AD203B41FA5}">
                      <a16:colId xmlns:a16="http://schemas.microsoft.com/office/drawing/2014/main" val="508804257"/>
                    </a:ext>
                  </a:extLst>
                </a:gridCol>
              </a:tblGrid>
              <a:tr h="60848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69473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Smart Contract and Blockchain for Crowdfunding Platform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Advanced Trends in Computer Science and Engineering June 2020</a:t>
                      </a:r>
                      <a:endParaRPr lang="en-US" dirty="0"/>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Firmansyah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Ashari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Tetuko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Catonsukmoro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Wilyu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Mahendra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Bad,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Sfenranto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Gunawan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dominant schemes in the crowdfunding platform are all or nothing – if the goal is not reached, the funds will be returned to the funders. Keep-it-all – Same as all or nothing but the funds are returned based on the policies of fundraising. Stretched goal scheme – The fundraising goal is expanding and are bound by a statement that can add more values to services and products.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follows all or nothing scheme so the project is funded only when the goal is reached. </a:t>
                      </a:r>
                    </a:p>
                    <a:p>
                      <a:endParaRPr lang="en-US" dirty="0"/>
                    </a:p>
                  </a:txBody>
                  <a:tcPr/>
                </a:tc>
                <a:extLst>
                  <a:ext uri="{0D108BD9-81ED-4DB2-BD59-A6C34878D82A}">
                    <a16:rowId xmlns:a16="http://schemas.microsoft.com/office/drawing/2014/main" val="1272714881"/>
                  </a:ext>
                </a:extLst>
              </a:tr>
              <a:tr h="2975591">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Crowdfunding</a:t>
                      </a:r>
                      <a:r>
                        <a:rPr lang="en-IN" sz="1800" kern="1200" baseline="0" dirty="0">
                          <a:solidFill>
                            <a:schemeClr val="dk1"/>
                          </a:solidFill>
                          <a:effectLst/>
                          <a:latin typeface="Times New Roman" panose="02020603050405020304" pitchFamily="18" charset="0"/>
                          <a:ea typeface="+mn-ea"/>
                          <a:cs typeface="Times New Roman" panose="02020603050405020304" pitchFamily="18" charset="0"/>
                        </a:rPr>
                        <a:t> using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Global Research and Development Journal for Engineering.</a:t>
                      </a:r>
                    </a:p>
                    <a:p>
                      <a:r>
                        <a:rPr lang="en-US" sz="1800" b="0" i="0" u="none" strike="noStrike" kern="1200" baseline="0" dirty="0">
                          <a:solidFill>
                            <a:schemeClr val="dk1"/>
                          </a:solidFill>
                          <a:latin typeface="+mn-lt"/>
                          <a:ea typeface="+mn-ea"/>
                          <a:cs typeface="+mn-cs"/>
                        </a:rPr>
                        <a:t>March 2019 </a:t>
                      </a:r>
                      <a:endParaRPr lang="en-IN" sz="1800" b="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Ms. 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Benila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Ajay, K. Hrishikesh, R. Karthick.</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smart contract is written in solitary language. The campaign factory is used to create new campaigns. A gas fees is specified when a campaign is deployed. The campaign created contains the idea, minimum contribution and detailed description of project. The modules of the project are campaign creation, create request model, request approval model and finalize modules.</a:t>
                      </a:r>
                    </a:p>
                  </a:txBody>
                  <a:tcPr/>
                </a:tc>
                <a:tc>
                  <a:txBody>
                    <a:bodyPr/>
                    <a:lstStyle/>
                    <a:p>
                      <a:pPr marL="285750" indent="-285750">
                        <a:buFont typeface="Arial" panose="020B0604020202020204" pitchFamily="34" charset="0"/>
                        <a:buChar char="•"/>
                      </a:pPr>
                      <a:r>
                        <a:rPr lang="en-US" dirty="0"/>
                        <a:t>During campaign creation minimum fees is specified. </a:t>
                      </a:r>
                    </a:p>
                    <a:p>
                      <a:r>
                        <a:rPr lang="en-US" dirty="0"/>
                        <a:t> </a:t>
                      </a:r>
                    </a:p>
                    <a:p>
                      <a:pPr marL="285750" indent="-285750">
                        <a:buFont typeface="Arial" panose="020B0604020202020204" pitchFamily="34" charset="0"/>
                        <a:buChar char="•"/>
                      </a:pPr>
                      <a:r>
                        <a:rPr lang="en-US" dirty="0"/>
                        <a:t>The request form must be approved.</a:t>
                      </a:r>
                    </a:p>
                    <a:p>
                      <a:endParaRPr lang="en-US" dirty="0"/>
                    </a:p>
                  </a:txBody>
                  <a:tcPr/>
                </a:tc>
                <a:extLst>
                  <a:ext uri="{0D108BD9-81ED-4DB2-BD59-A6C34878D82A}">
                    <a16:rowId xmlns:a16="http://schemas.microsoft.com/office/drawing/2014/main" val="2765909399"/>
                  </a:ext>
                </a:extLst>
              </a:tr>
            </a:tbl>
          </a:graphicData>
        </a:graphic>
      </p:graphicFrame>
    </p:spTree>
    <p:extLst>
      <p:ext uri="{BB962C8B-B14F-4D97-AF65-F5344CB8AC3E}">
        <p14:creationId xmlns:p14="http://schemas.microsoft.com/office/powerpoint/2010/main" val="382723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FB3AA91-4679-42E4-B370-416FC27DF9FB}"/>
              </a:ext>
            </a:extLst>
          </p:cNvPr>
          <p:cNvGraphicFramePr>
            <a:graphicFrameLocks/>
          </p:cNvGraphicFramePr>
          <p:nvPr>
            <p:extLst>
              <p:ext uri="{D42A27DB-BD31-4B8C-83A1-F6EECF244321}">
                <p14:modId xmlns:p14="http://schemas.microsoft.com/office/powerpoint/2010/main" val="2425540819"/>
              </p:ext>
            </p:extLst>
          </p:nvPr>
        </p:nvGraphicFramePr>
        <p:xfrm>
          <a:off x="78658" y="206477"/>
          <a:ext cx="12034684" cy="6623532"/>
        </p:xfrm>
        <a:graphic>
          <a:graphicData uri="http://schemas.openxmlformats.org/drawingml/2006/table">
            <a:tbl>
              <a:tblPr firstRow="1" bandRow="1">
                <a:tableStyleId>{5C22544A-7EE6-4342-B048-85BDC9FD1C3A}</a:tableStyleId>
              </a:tblPr>
              <a:tblGrid>
                <a:gridCol w="686867">
                  <a:extLst>
                    <a:ext uri="{9D8B030D-6E8A-4147-A177-3AD203B41FA5}">
                      <a16:colId xmlns:a16="http://schemas.microsoft.com/office/drawing/2014/main" val="1765778712"/>
                    </a:ext>
                  </a:extLst>
                </a:gridCol>
                <a:gridCol w="1584739">
                  <a:extLst>
                    <a:ext uri="{9D8B030D-6E8A-4147-A177-3AD203B41FA5}">
                      <a16:colId xmlns:a16="http://schemas.microsoft.com/office/drawing/2014/main" val="3517973494"/>
                    </a:ext>
                  </a:extLst>
                </a:gridCol>
                <a:gridCol w="1459627">
                  <a:extLst>
                    <a:ext uri="{9D8B030D-6E8A-4147-A177-3AD203B41FA5}">
                      <a16:colId xmlns:a16="http://schemas.microsoft.com/office/drawing/2014/main" val="2562525781"/>
                    </a:ext>
                  </a:extLst>
                </a:gridCol>
                <a:gridCol w="1587320">
                  <a:extLst>
                    <a:ext uri="{9D8B030D-6E8A-4147-A177-3AD203B41FA5}">
                      <a16:colId xmlns:a16="http://schemas.microsoft.com/office/drawing/2014/main" val="545572022"/>
                    </a:ext>
                  </a:extLst>
                </a:gridCol>
                <a:gridCol w="4541188">
                  <a:extLst>
                    <a:ext uri="{9D8B030D-6E8A-4147-A177-3AD203B41FA5}">
                      <a16:colId xmlns:a16="http://schemas.microsoft.com/office/drawing/2014/main" val="3453728930"/>
                    </a:ext>
                  </a:extLst>
                </a:gridCol>
                <a:gridCol w="2174943">
                  <a:extLst>
                    <a:ext uri="{9D8B030D-6E8A-4147-A177-3AD203B41FA5}">
                      <a16:colId xmlns:a16="http://schemas.microsoft.com/office/drawing/2014/main" val="508804257"/>
                    </a:ext>
                  </a:extLst>
                </a:gridCol>
              </a:tblGrid>
              <a:tr h="63093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23719">
                <a:tc>
                  <a:txBody>
                    <a:bodyPr/>
                    <a:lstStyle/>
                    <a:p>
                      <a:r>
                        <a:rPr lang="en-US" dirty="0"/>
                        <a:t>4</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Blockchain-Based Crowdfunding: A ‘Pay-it-Forward’ Model of WHIRL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International Journal of Recent Technology and Engineering (IJRTE) </a:t>
                      </a:r>
                    </a:p>
                    <a:p>
                      <a:r>
                        <a:rPr lang="en-US" sz="1800" b="0" i="0" u="none" strike="noStrike" kern="1200" baseline="0" dirty="0">
                          <a:solidFill>
                            <a:schemeClr val="dk1"/>
                          </a:solidFill>
                          <a:latin typeface="+mn-lt"/>
                          <a:ea typeface="+mn-ea"/>
                          <a:cs typeface="+mn-cs"/>
                        </a:rPr>
                        <a:t>September 2019.</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Hasnan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Baber</a:t>
                      </a:r>
                      <a:endParaRPr lang="en-US" dirty="0"/>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Whirl is a crowdfunding platform developed on pay it forward theory. The owner starts the campaign. The backers is used to back the project by providing cryptocurrencies and in turn they receive karma points. The karma points is used to start their own campaign.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Whirl-app want you to first provide help to others in the community, then the Whirl community will help you in turn.</a:t>
                      </a:r>
                    </a:p>
                  </a:txBody>
                  <a:tcPr/>
                </a:tc>
                <a:extLst>
                  <a:ext uri="{0D108BD9-81ED-4DB2-BD59-A6C34878D82A}">
                    <a16:rowId xmlns:a16="http://schemas.microsoft.com/office/drawing/2014/main" val="1272714881"/>
                  </a:ext>
                </a:extLst>
              </a:tr>
              <a:tr h="3423132">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BitFund</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Blockchain-based Crowd Funding Platform for Future Smart and Connected Nation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Sustainable Cities and Society · May 2020</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Vikas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Hassija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Vinay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Chamola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Sherali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Zeadally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smart contract is established between the investors and the developer.  Investors add new project on the decentralized network. A new block contains the timestamp, expected cost, project details, time and developer reputation. The block is delivered to all the nodes in the developer's network, and they start bidding their values for time, cost, support period and votes to win the project. The auctioning algorithm is deployed by the smart contract and it searches for the best developer for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developer need votes to win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88325268"/>
                  </a:ext>
                </a:extLst>
              </a:tr>
            </a:tbl>
          </a:graphicData>
        </a:graphic>
      </p:graphicFrame>
    </p:spTree>
    <p:extLst>
      <p:ext uri="{BB962C8B-B14F-4D97-AF65-F5344CB8AC3E}">
        <p14:creationId xmlns:p14="http://schemas.microsoft.com/office/powerpoint/2010/main" val="16710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6CB977C8-A338-4F53-9AC8-F278E943FB8B}"/>
              </a:ext>
            </a:extLst>
          </p:cNvPr>
          <p:cNvGraphicFramePr>
            <a:graphicFrameLocks/>
          </p:cNvGraphicFramePr>
          <p:nvPr>
            <p:extLst>
              <p:ext uri="{D42A27DB-BD31-4B8C-83A1-F6EECF244321}">
                <p14:modId xmlns:p14="http://schemas.microsoft.com/office/powerpoint/2010/main" val="1029792802"/>
              </p:ext>
            </p:extLst>
          </p:nvPr>
        </p:nvGraphicFramePr>
        <p:xfrm>
          <a:off x="66674" y="76200"/>
          <a:ext cx="12049125" cy="6713206"/>
        </p:xfrm>
        <a:graphic>
          <a:graphicData uri="http://schemas.openxmlformats.org/drawingml/2006/table">
            <a:tbl>
              <a:tblPr firstRow="1" bandRow="1">
                <a:tableStyleId>{5C22544A-7EE6-4342-B048-85BDC9FD1C3A}</a:tableStyleId>
              </a:tblPr>
              <a:tblGrid>
                <a:gridCol w="687691">
                  <a:extLst>
                    <a:ext uri="{9D8B030D-6E8A-4147-A177-3AD203B41FA5}">
                      <a16:colId xmlns:a16="http://schemas.microsoft.com/office/drawing/2014/main" val="1765778712"/>
                    </a:ext>
                  </a:extLst>
                </a:gridCol>
                <a:gridCol w="1664067">
                  <a:extLst>
                    <a:ext uri="{9D8B030D-6E8A-4147-A177-3AD203B41FA5}">
                      <a16:colId xmlns:a16="http://schemas.microsoft.com/office/drawing/2014/main" val="3517973494"/>
                    </a:ext>
                  </a:extLst>
                </a:gridCol>
                <a:gridCol w="1480736">
                  <a:extLst>
                    <a:ext uri="{9D8B030D-6E8A-4147-A177-3AD203B41FA5}">
                      <a16:colId xmlns:a16="http://schemas.microsoft.com/office/drawing/2014/main" val="2562525781"/>
                    </a:ext>
                  </a:extLst>
                </a:gridCol>
                <a:gridCol w="1587195">
                  <a:extLst>
                    <a:ext uri="{9D8B030D-6E8A-4147-A177-3AD203B41FA5}">
                      <a16:colId xmlns:a16="http://schemas.microsoft.com/office/drawing/2014/main" val="545572022"/>
                    </a:ext>
                  </a:extLst>
                </a:gridCol>
                <a:gridCol w="4299811">
                  <a:extLst>
                    <a:ext uri="{9D8B030D-6E8A-4147-A177-3AD203B41FA5}">
                      <a16:colId xmlns:a16="http://schemas.microsoft.com/office/drawing/2014/main" val="3453728930"/>
                    </a:ext>
                  </a:extLst>
                </a:gridCol>
                <a:gridCol w="2329625">
                  <a:extLst>
                    <a:ext uri="{9D8B030D-6E8A-4147-A177-3AD203B41FA5}">
                      <a16:colId xmlns:a16="http://schemas.microsoft.com/office/drawing/2014/main" val="508804257"/>
                    </a:ext>
                  </a:extLst>
                </a:gridCol>
              </a:tblGrid>
              <a:tr h="63093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23755">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Crowdsourcing and Crowdfunding Platform using Blockchain and Collective Intelligence.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Computer Sciences and Engineering.</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u="none" strike="noStrike" kern="1200" baseline="0" dirty="0">
                          <a:solidFill>
                            <a:schemeClr val="dk1"/>
                          </a:solidFill>
                          <a:latin typeface="+mn-lt"/>
                          <a:ea typeface="+mn-ea"/>
                          <a:cs typeface="+mn-cs"/>
                        </a:rPr>
                        <a:t>Feb 2019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Er.Waheeda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Dhokley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Saurabh Gupta , Ganesh Pawar , Abrar Shaikh.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Users can create a project or back up an project. It follows all or nothing. The creator posts the project and the funder donates. The creator will post tasks. Workers are selected on the basis of reputation points. The workers should submit their solutions for the project within the specified time and the workers will receive reward points in return.</a:t>
                      </a: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crowdfunding </a:t>
                      </a:r>
                      <a:r>
                        <a:rPr lang="en-US" sz="1800" kern="1200" dirty="0">
                          <a:solidFill>
                            <a:schemeClr val="dk1"/>
                          </a:solidFill>
                          <a:effectLst/>
                          <a:latin typeface="+mn-lt"/>
                          <a:ea typeface="+mn-ea"/>
                          <a:cs typeface="+mn-cs"/>
                        </a:rPr>
                        <a:t>it follows all or nothing scheme.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In crowdsourcing the workers will earn reputation points only when he submits a solution.</a:t>
                      </a:r>
                    </a:p>
                  </a:txBody>
                  <a:tcPr/>
                </a:tc>
                <a:extLst>
                  <a:ext uri="{0D108BD9-81ED-4DB2-BD59-A6C34878D82A}">
                    <a16:rowId xmlns:a16="http://schemas.microsoft.com/office/drawing/2014/main" val="1272714881"/>
                  </a:ext>
                </a:extLst>
              </a:tr>
              <a:tr h="3512806">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Unchaining Social Businesses – Blockchain as the Basic Technology of a Crowdlending Platform</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Proceedings of the 38th International Conference on Information Systems (ICIS), Seoul, South Korea, December 2017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André Schweizer, Vincent </a:t>
                      </a:r>
                      <a:r>
                        <a:rPr lang="en-US" sz="1800" kern="1200" dirty="0" err="1">
                          <a:solidFill>
                            <a:schemeClr val="dk1"/>
                          </a:solidFill>
                          <a:effectLst/>
                          <a:latin typeface="+mn-lt"/>
                          <a:ea typeface="+mn-ea"/>
                          <a:cs typeface="+mn-cs"/>
                        </a:rPr>
                        <a:t>Schlatt</a:t>
                      </a:r>
                      <a:r>
                        <a:rPr lang="en-US" sz="1800" kern="1200" dirty="0">
                          <a:solidFill>
                            <a:schemeClr val="dk1"/>
                          </a:solidFill>
                          <a:effectLst/>
                          <a:latin typeface="+mn-lt"/>
                          <a:ea typeface="+mn-ea"/>
                          <a:cs typeface="+mn-cs"/>
                        </a:rPr>
                        <a:t>, Nils </a:t>
                      </a:r>
                      <a:r>
                        <a:rPr lang="en-US" sz="1800" kern="1200" dirty="0" err="1">
                          <a:solidFill>
                            <a:schemeClr val="dk1"/>
                          </a:solidFill>
                          <a:effectLst/>
                          <a:latin typeface="+mn-lt"/>
                          <a:ea typeface="+mn-ea"/>
                          <a:cs typeface="+mn-cs"/>
                        </a:rPr>
                        <a:t>Urbach</a:t>
                      </a:r>
                      <a:r>
                        <a:rPr lang="en-US" sz="1800" kern="1200" dirty="0">
                          <a:solidFill>
                            <a:schemeClr val="dk1"/>
                          </a:solidFill>
                          <a:effectLst/>
                          <a:latin typeface="+mn-lt"/>
                          <a:ea typeface="+mn-ea"/>
                          <a:cs typeface="+mn-cs"/>
                        </a:rPr>
                        <a:t>, Gilbert </a:t>
                      </a:r>
                      <a:r>
                        <a:rPr lang="en-US" sz="1800" kern="1200" dirty="0" err="1">
                          <a:solidFill>
                            <a:schemeClr val="dk1"/>
                          </a:solidFill>
                          <a:effectLst/>
                          <a:latin typeface="+mn-lt"/>
                          <a:ea typeface="+mn-ea"/>
                          <a:cs typeface="+mn-cs"/>
                        </a:rPr>
                        <a:t>Fridgen</a:t>
                      </a:r>
                      <a:endParaRPr lang="en-US" dirty="0"/>
                    </a:p>
                    <a:p>
                      <a:endParaRPr lang="en-US" dirty="0"/>
                    </a:p>
                  </a:txBody>
                  <a:tcPr/>
                </a:tc>
                <a:tc>
                  <a:txBody>
                    <a:bodyPr/>
                    <a:lstStyle/>
                    <a:p>
                      <a:r>
                        <a:rPr lang="en-US" sz="1800" kern="1200" dirty="0">
                          <a:solidFill>
                            <a:schemeClr val="dk1"/>
                          </a:solidFill>
                          <a:effectLst/>
                          <a:latin typeface="+mn-lt"/>
                          <a:ea typeface="+mn-ea"/>
                          <a:cs typeface="+mn-cs"/>
                        </a:rPr>
                        <a:t>Crowdfunding allows investors to fund various projects  and is usually based on the Internet. In crowdlending, The investors provide loans to the seekers for their projects instead of providing donation or equity. These describes the current funding status and the funding amount. If the payback sum is paid then no more actions is taken by the smart contract and the status of the smart contract is set as closed. The smart contract contains the history and related transactions.</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The investors can reclaim their amounts if the minimum funding is not reached within the specified time.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students can withdraw amount only if the fundraising is successful.</a:t>
                      </a:r>
                    </a:p>
                  </a:txBody>
                  <a:tcPr/>
                </a:tc>
                <a:extLst>
                  <a:ext uri="{0D108BD9-81ED-4DB2-BD59-A6C34878D82A}">
                    <a16:rowId xmlns:a16="http://schemas.microsoft.com/office/drawing/2014/main" val="4234047381"/>
                  </a:ext>
                </a:extLst>
              </a:tr>
            </a:tbl>
          </a:graphicData>
        </a:graphic>
      </p:graphicFrame>
    </p:spTree>
    <p:extLst>
      <p:ext uri="{BB962C8B-B14F-4D97-AF65-F5344CB8AC3E}">
        <p14:creationId xmlns:p14="http://schemas.microsoft.com/office/powerpoint/2010/main" val="327962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836A034-2098-482D-A160-F4D005D8A7BC}"/>
              </a:ext>
            </a:extLst>
          </p:cNvPr>
          <p:cNvGraphicFramePr>
            <a:graphicFrameLocks/>
          </p:cNvGraphicFramePr>
          <p:nvPr>
            <p:extLst>
              <p:ext uri="{D42A27DB-BD31-4B8C-83A1-F6EECF244321}">
                <p14:modId xmlns:p14="http://schemas.microsoft.com/office/powerpoint/2010/main" val="2453225101"/>
              </p:ext>
            </p:extLst>
          </p:nvPr>
        </p:nvGraphicFramePr>
        <p:xfrm>
          <a:off x="95250" y="66676"/>
          <a:ext cx="12020551" cy="6721966"/>
        </p:xfrm>
        <a:graphic>
          <a:graphicData uri="http://schemas.openxmlformats.org/drawingml/2006/table">
            <a:tbl>
              <a:tblPr firstRow="1" bandRow="1">
                <a:tableStyleId>{5C22544A-7EE6-4342-B048-85BDC9FD1C3A}</a:tableStyleId>
              </a:tblPr>
              <a:tblGrid>
                <a:gridCol w="686060">
                  <a:extLst>
                    <a:ext uri="{9D8B030D-6E8A-4147-A177-3AD203B41FA5}">
                      <a16:colId xmlns:a16="http://schemas.microsoft.com/office/drawing/2014/main" val="1765778712"/>
                    </a:ext>
                  </a:extLst>
                </a:gridCol>
                <a:gridCol w="1582878">
                  <a:extLst>
                    <a:ext uri="{9D8B030D-6E8A-4147-A177-3AD203B41FA5}">
                      <a16:colId xmlns:a16="http://schemas.microsoft.com/office/drawing/2014/main" val="3517973494"/>
                    </a:ext>
                  </a:extLst>
                </a:gridCol>
                <a:gridCol w="1457916">
                  <a:extLst>
                    <a:ext uri="{9D8B030D-6E8A-4147-A177-3AD203B41FA5}">
                      <a16:colId xmlns:a16="http://schemas.microsoft.com/office/drawing/2014/main" val="2562525781"/>
                    </a:ext>
                  </a:extLst>
                </a:gridCol>
                <a:gridCol w="1670326">
                  <a:extLst>
                    <a:ext uri="{9D8B030D-6E8A-4147-A177-3AD203B41FA5}">
                      <a16:colId xmlns:a16="http://schemas.microsoft.com/office/drawing/2014/main" val="545572022"/>
                    </a:ext>
                  </a:extLst>
                </a:gridCol>
                <a:gridCol w="4450982">
                  <a:extLst>
                    <a:ext uri="{9D8B030D-6E8A-4147-A177-3AD203B41FA5}">
                      <a16:colId xmlns:a16="http://schemas.microsoft.com/office/drawing/2014/main" val="3453728930"/>
                    </a:ext>
                  </a:extLst>
                </a:gridCol>
                <a:gridCol w="2172389">
                  <a:extLst>
                    <a:ext uri="{9D8B030D-6E8A-4147-A177-3AD203B41FA5}">
                      <a16:colId xmlns:a16="http://schemas.microsoft.com/office/drawing/2014/main" val="508804257"/>
                    </a:ext>
                  </a:extLst>
                </a:gridCol>
              </a:tblGrid>
              <a:tr h="63650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273213">
                <a:tc>
                  <a:txBody>
                    <a:bodyPr/>
                    <a:lstStyle/>
                    <a:p>
                      <a:r>
                        <a:rPr lang="en-US" dirty="0"/>
                        <a:t>8</a:t>
                      </a:r>
                    </a:p>
                  </a:txBody>
                  <a:tcPr/>
                </a:tc>
                <a:tc>
                  <a:txBody>
                    <a:bodyPr/>
                    <a:lstStyle/>
                    <a:p>
                      <a:r>
                        <a:rPr lang="en-US" sz="1800" kern="1200" dirty="0">
                          <a:solidFill>
                            <a:schemeClr val="dk1"/>
                          </a:solidFill>
                          <a:effectLst/>
                          <a:latin typeface="+mn-lt"/>
                          <a:ea typeface="+mn-ea"/>
                          <a:cs typeface="+mn-cs"/>
                        </a:rPr>
                        <a:t>Analysis and outlook of applications of blockchain</a:t>
                      </a:r>
                    </a:p>
                    <a:p>
                      <a:r>
                        <a:rPr lang="en-US" sz="1800" kern="1200" dirty="0">
                          <a:solidFill>
                            <a:schemeClr val="dk1"/>
                          </a:solidFill>
                          <a:effectLst/>
                          <a:latin typeface="+mn-lt"/>
                          <a:ea typeface="+mn-ea"/>
                          <a:cs typeface="+mn-cs"/>
                        </a:rPr>
                        <a:t>technology to equity crowdfunding in China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Financial Innovation, Springer, Heidelberg, 2016</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Zhu, </a:t>
                      </a:r>
                      <a:r>
                        <a:rPr lang="en-US" sz="1800" kern="1200" dirty="0" err="1">
                          <a:solidFill>
                            <a:schemeClr val="dk1"/>
                          </a:solidFill>
                          <a:effectLst/>
                          <a:latin typeface="+mn-lt"/>
                          <a:ea typeface="+mn-ea"/>
                          <a:cs typeface="+mn-cs"/>
                        </a:rPr>
                        <a:t>Huasheng</a:t>
                      </a:r>
                      <a:r>
                        <a:rPr lang="en-US" sz="1800" kern="1200" dirty="0">
                          <a:solidFill>
                            <a:schemeClr val="dk1"/>
                          </a:solidFill>
                          <a:effectLst/>
                          <a:latin typeface="+mn-lt"/>
                          <a:ea typeface="+mn-ea"/>
                          <a:cs typeface="+mn-cs"/>
                        </a:rPr>
                        <a:t>; Zhou, Zach </a:t>
                      </a:r>
                      <a:r>
                        <a:rPr lang="en-US" sz="1800" kern="1200" dirty="0" err="1">
                          <a:solidFill>
                            <a:schemeClr val="dk1"/>
                          </a:solidFill>
                          <a:effectLst/>
                          <a:latin typeface="+mn-lt"/>
                          <a:ea typeface="+mn-ea"/>
                          <a:cs typeface="+mn-cs"/>
                        </a:rPr>
                        <a:t>Zhizhong</a:t>
                      </a:r>
                      <a:endParaRPr lang="en-US" sz="180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Equity crowdfunding is a type of crowdfunding in which the fundraiser launches a project with shares of the business as reward. Funders invest in the project in return for equity. This paper examines the problems of equity crowdfunding in </a:t>
                      </a:r>
                      <a:r>
                        <a:rPr lang="en-US" sz="1800" kern="1200" dirty="0" err="1">
                          <a:solidFill>
                            <a:schemeClr val="dk1"/>
                          </a:solidFill>
                          <a:effectLst/>
                          <a:latin typeface="+mn-lt"/>
                          <a:ea typeface="+mn-ea"/>
                          <a:cs typeface="+mn-cs"/>
                        </a:rPr>
                        <a:t>china</a:t>
                      </a:r>
                      <a:r>
                        <a:rPr lang="en-US" sz="1800" kern="1200" dirty="0">
                          <a:solidFill>
                            <a:schemeClr val="dk1"/>
                          </a:solidFill>
                          <a:effectLst/>
                          <a:latin typeface="+mn-lt"/>
                          <a:ea typeface="+mn-ea"/>
                          <a:cs typeface="+mn-cs"/>
                        </a:rPr>
                        <a:t> and how to overcome it using blockchain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problems are underdeveloped credit rating system and lack of qualification management of the investor.</a:t>
                      </a:r>
                    </a:p>
                  </a:txBody>
                  <a:tcPr/>
                </a:tc>
                <a:extLst>
                  <a:ext uri="{0D108BD9-81ED-4DB2-BD59-A6C34878D82A}">
                    <a16:rowId xmlns:a16="http://schemas.microsoft.com/office/drawing/2014/main" val="1272714881"/>
                  </a:ext>
                </a:extLst>
              </a:tr>
              <a:tr h="3795886">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Applications of Blockchain Technology in Crowdfunding Contract</a:t>
                      </a:r>
                      <a:endParaRPr lang="en-US" dirty="0"/>
                    </a:p>
                    <a:p>
                      <a:endParaRPr lang="en-US" dirty="0"/>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Article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SSRN Electronic Journal · January 2018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Zhao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Hongjiang</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Cephas P.K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Coffie</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This paper discusses about how the blockchain technology handle the relationship between the fundraiser and the funder. The blockchain helps the platform to record the description of the details provided by the fundraiser and it is visible to the funder. The investors can donate in the platform. Reward based and voting based systems can also be used. Blockchain based crowdfunding is used when there are issues related to security, trust, payment, voting, fund management and communication. </a:t>
                      </a:r>
                      <a:endParaRPr lang="en-US" b="0" dirty="0">
                        <a:latin typeface="Times New Roman" panose="02020603050405020304" pitchFamily="18" charset="0"/>
                        <a:cs typeface="Times New Roman" panose="02020603050405020304" pitchFamily="18" charset="0"/>
                      </a:endParaRPr>
                    </a:p>
                    <a:p>
                      <a:endParaRPr lang="en-US" sz="1800" kern="1200" dirty="0">
                        <a:solidFill>
                          <a:schemeClr val="dk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First we have to provide help in turn the community will help us.</a:t>
                      </a:r>
                    </a:p>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While using voting system we need to obtain maximum votes then only our project will be approved.</a:t>
                      </a:r>
                    </a:p>
                  </a:txBody>
                  <a:tcPr/>
                </a:tc>
                <a:extLst>
                  <a:ext uri="{0D108BD9-81ED-4DB2-BD59-A6C34878D82A}">
                    <a16:rowId xmlns:a16="http://schemas.microsoft.com/office/drawing/2014/main" val="1966600104"/>
                  </a:ext>
                </a:extLst>
              </a:tr>
            </a:tbl>
          </a:graphicData>
        </a:graphic>
      </p:graphicFrame>
    </p:spTree>
    <p:extLst>
      <p:ext uri="{BB962C8B-B14F-4D97-AF65-F5344CB8AC3E}">
        <p14:creationId xmlns:p14="http://schemas.microsoft.com/office/powerpoint/2010/main" val="216398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F1755464-2BEF-4DD7-A96D-C497B0BA98D3}"/>
              </a:ext>
            </a:extLst>
          </p:cNvPr>
          <p:cNvGraphicFramePr>
            <a:graphicFrameLocks/>
          </p:cNvGraphicFramePr>
          <p:nvPr>
            <p:extLst>
              <p:ext uri="{D42A27DB-BD31-4B8C-83A1-F6EECF244321}">
                <p14:modId xmlns:p14="http://schemas.microsoft.com/office/powerpoint/2010/main" val="4198313250"/>
              </p:ext>
            </p:extLst>
          </p:nvPr>
        </p:nvGraphicFramePr>
        <p:xfrm>
          <a:off x="152400" y="66675"/>
          <a:ext cx="11896727" cy="6646956"/>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1765778712"/>
                    </a:ext>
                  </a:extLst>
                </a:gridCol>
                <a:gridCol w="1866900">
                  <a:extLst>
                    <a:ext uri="{9D8B030D-6E8A-4147-A177-3AD203B41FA5}">
                      <a16:colId xmlns:a16="http://schemas.microsoft.com/office/drawing/2014/main" val="3517973494"/>
                    </a:ext>
                  </a:extLst>
                </a:gridCol>
                <a:gridCol w="1323975">
                  <a:extLst>
                    <a:ext uri="{9D8B030D-6E8A-4147-A177-3AD203B41FA5}">
                      <a16:colId xmlns:a16="http://schemas.microsoft.com/office/drawing/2014/main" val="2562525781"/>
                    </a:ext>
                  </a:extLst>
                </a:gridCol>
                <a:gridCol w="1419302">
                  <a:extLst>
                    <a:ext uri="{9D8B030D-6E8A-4147-A177-3AD203B41FA5}">
                      <a16:colId xmlns:a16="http://schemas.microsoft.com/office/drawing/2014/main" val="545572022"/>
                    </a:ext>
                  </a:extLst>
                </a:gridCol>
                <a:gridCol w="4431568">
                  <a:extLst>
                    <a:ext uri="{9D8B030D-6E8A-4147-A177-3AD203B41FA5}">
                      <a16:colId xmlns:a16="http://schemas.microsoft.com/office/drawing/2014/main" val="3453728930"/>
                    </a:ext>
                  </a:extLst>
                </a:gridCol>
                <a:gridCol w="2188232">
                  <a:extLst>
                    <a:ext uri="{9D8B030D-6E8A-4147-A177-3AD203B41FA5}">
                      <a16:colId xmlns:a16="http://schemas.microsoft.com/office/drawing/2014/main" val="508804257"/>
                    </a:ext>
                  </a:extLst>
                </a:gridCol>
              </a:tblGrid>
              <a:tr h="628952">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3054907">
                <a:tc>
                  <a:txBody>
                    <a:bodyPr/>
                    <a:lstStyle/>
                    <a:p>
                      <a:r>
                        <a:rPr lang="en-US" dirty="0"/>
                        <a:t>10</a:t>
                      </a:r>
                    </a:p>
                  </a:txBody>
                  <a:tcPr/>
                </a:tc>
                <a:tc>
                  <a:txBody>
                    <a:bodyPr/>
                    <a:lstStyle/>
                    <a:p>
                      <a:r>
                        <a:rPr lang="en-US" sz="1800" kern="1200" dirty="0">
                          <a:solidFill>
                            <a:schemeClr val="dk1"/>
                          </a:solidFill>
                          <a:effectLst/>
                          <a:latin typeface="+mn-lt"/>
                          <a:ea typeface="+mn-ea"/>
                          <a:cs typeface="+mn-cs"/>
                        </a:rPr>
                        <a:t>A Blockchain-Based Approach Towards Overcoming Financial</a:t>
                      </a:r>
                    </a:p>
                    <a:p>
                      <a:r>
                        <a:rPr lang="en-US" sz="1800" kern="1200" dirty="0">
                          <a:solidFill>
                            <a:schemeClr val="dk1"/>
                          </a:solidFill>
                          <a:effectLst/>
                          <a:latin typeface="+mn-lt"/>
                          <a:ea typeface="+mn-ea"/>
                          <a:cs typeface="+mn-cs"/>
                        </a:rPr>
                        <a:t>Fraud in Public Sector Services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Business and Information systems Engineering, November 2017.</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Hissu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Hyvarinen</a:t>
                      </a:r>
                      <a:r>
                        <a:rPr lang="en-US" sz="1800" kern="1200" dirty="0">
                          <a:solidFill>
                            <a:schemeClr val="dk1"/>
                          </a:solidFill>
                          <a:effectLst/>
                          <a:latin typeface="+mn-lt"/>
                          <a:ea typeface="+mn-ea"/>
                          <a:cs typeface="+mn-cs"/>
                        </a:rPr>
                        <a:t>, Marten </a:t>
                      </a:r>
                      <a:r>
                        <a:rPr lang="en-US" sz="1800" kern="1200" dirty="0" err="1">
                          <a:solidFill>
                            <a:schemeClr val="dk1"/>
                          </a:solidFill>
                          <a:effectLst/>
                          <a:latin typeface="+mn-lt"/>
                          <a:ea typeface="+mn-ea"/>
                          <a:cs typeface="+mn-cs"/>
                        </a:rPr>
                        <a:t>Risius</a:t>
                      </a:r>
                      <a:r>
                        <a:rPr lang="en-US" sz="1800" kern="1200" dirty="0">
                          <a:solidFill>
                            <a:schemeClr val="dk1"/>
                          </a:solidFill>
                          <a:effectLst/>
                          <a:latin typeface="+mn-lt"/>
                          <a:ea typeface="+mn-ea"/>
                          <a:cs typeface="+mn-cs"/>
                        </a:rPr>
                        <a:t>, Gustav </a:t>
                      </a:r>
                      <a:r>
                        <a:rPr lang="en-US" sz="1800" kern="1200" dirty="0" err="1">
                          <a:solidFill>
                            <a:schemeClr val="dk1"/>
                          </a:solidFill>
                          <a:effectLst/>
                          <a:latin typeface="+mn-lt"/>
                          <a:ea typeface="+mn-ea"/>
                          <a:cs typeface="+mn-cs"/>
                        </a:rPr>
                        <a:t>Friis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paper focuses on overcoming the taxation issues faced by the government related to double spending. When one person applies for the same tax refund without being deducted or if the digital currency is spend twice then it is known as double spending problem. The main reason for double spending is that the activities are not monitored. Blockchain traces the payment activities and prevents double spending problem.</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It depends on the trust of the company that offers the tokens and depends on the policies of the bank.</a:t>
                      </a:r>
                    </a:p>
                    <a:p>
                      <a:endParaRPr lang="en-US" dirty="0"/>
                    </a:p>
                  </a:txBody>
                  <a:tcPr/>
                </a:tc>
                <a:extLst>
                  <a:ext uri="{0D108BD9-81ED-4DB2-BD59-A6C34878D82A}">
                    <a16:rowId xmlns:a16="http://schemas.microsoft.com/office/drawing/2014/main" val="1272714881"/>
                  </a:ext>
                </a:extLst>
              </a:tr>
              <a:tr h="2897916">
                <a:tc>
                  <a:txBody>
                    <a:bodyPr/>
                    <a:lstStyle/>
                    <a:p>
                      <a:r>
                        <a:rPr lang="en-US" dirty="0"/>
                        <a:t>11</a:t>
                      </a:r>
                    </a:p>
                  </a:txBody>
                  <a:tcPr/>
                </a:tc>
                <a:tc>
                  <a:txBody>
                    <a:bodyPr/>
                    <a:lstStyle/>
                    <a:p>
                      <a:r>
                        <a:rPr lang="en-US" sz="1800" b="0" i="0" u="none" strike="noStrike" kern="1200" baseline="0" dirty="0">
                          <a:solidFill>
                            <a:schemeClr val="dk1"/>
                          </a:solidFill>
                          <a:latin typeface="+mn-lt"/>
                          <a:ea typeface="+mn-ea"/>
                          <a:cs typeface="+mn-cs"/>
                        </a:rPr>
                        <a:t>DON’T SLIP ON THE ICO – A TAXONOMY</a:t>
                      </a:r>
                    </a:p>
                    <a:p>
                      <a:r>
                        <a:rPr lang="en-US" sz="1800" b="0" i="0" u="none" strike="noStrike" kern="1200" baseline="0" dirty="0">
                          <a:solidFill>
                            <a:schemeClr val="dk1"/>
                          </a:solidFill>
                          <a:latin typeface="+mn-lt"/>
                          <a:ea typeface="+mn-ea"/>
                          <a:cs typeface="+mn-cs"/>
                        </a:rPr>
                        <a:t>FOR A BLOCKCHAIN-ENABLED FORM OF</a:t>
                      </a:r>
                    </a:p>
                    <a:p>
                      <a:r>
                        <a:rPr lang="en-US" sz="1800" b="0" i="0" u="none" strike="noStrike" kern="1200" baseline="0" dirty="0">
                          <a:solidFill>
                            <a:schemeClr val="dk1"/>
                          </a:solidFill>
                          <a:latin typeface="+mn-lt"/>
                          <a:ea typeface="+mn-ea"/>
                          <a:cs typeface="+mn-cs"/>
                        </a:rPr>
                        <a:t>CROWDFUNDING</a:t>
                      </a:r>
                      <a:endParaRPr lang="en-US" dirty="0"/>
                    </a:p>
                    <a:p>
                      <a:endParaRPr lang="en-US" dirty="0"/>
                    </a:p>
                  </a:txBody>
                  <a:tcPr/>
                </a:tc>
                <a:tc>
                  <a:txBody>
                    <a:bodyPr/>
                    <a:lstStyle/>
                    <a:p>
                      <a:r>
                        <a:rPr lang="en-US" sz="1800" b="0" i="0" u="none" strike="noStrike" kern="1200" baseline="0" dirty="0">
                          <a:solidFill>
                            <a:schemeClr val="dk1"/>
                          </a:solidFill>
                          <a:latin typeface="+mn-lt"/>
                          <a:ea typeface="+mn-ea"/>
                          <a:cs typeface="+mn-cs"/>
                        </a:rPr>
                        <a:t>Proceedings at AIS Electronic Library (</a:t>
                      </a:r>
                      <a:r>
                        <a:rPr lang="en-US" sz="1800" b="0" i="0" u="none" strike="noStrike" kern="1200" baseline="0" dirty="0" err="1">
                          <a:solidFill>
                            <a:schemeClr val="dk1"/>
                          </a:solidFill>
                          <a:latin typeface="+mn-lt"/>
                          <a:ea typeface="+mn-ea"/>
                          <a:cs typeface="+mn-cs"/>
                        </a:rPr>
                        <a:t>AISeL</a:t>
                      </a:r>
                      <a:r>
                        <a:rPr lang="en-US" sz="1800" b="0" i="0" u="none" strike="noStrike" kern="1200" baseline="0" dirty="0">
                          <a:solidFill>
                            <a:schemeClr val="dk1"/>
                          </a:solidFill>
                          <a:latin typeface="+mn-lt"/>
                          <a:ea typeface="+mn-ea"/>
                          <a:cs typeface="+mn-cs"/>
                        </a:rPr>
                        <a:t>),</a:t>
                      </a:r>
                    </a:p>
                    <a:p>
                      <a:r>
                        <a:rPr lang="en-US" sz="1800" b="0" i="0" u="none" strike="noStrike" kern="1200" baseline="0" dirty="0">
                          <a:solidFill>
                            <a:schemeClr val="dk1"/>
                          </a:solidFill>
                          <a:latin typeface="+mn-lt"/>
                          <a:ea typeface="+mn-ea"/>
                          <a:cs typeface="+mn-cs"/>
                        </a:rPr>
                        <a:t> 11-28-2018</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u="none" strike="noStrike" kern="1200" baseline="0" dirty="0">
                          <a:solidFill>
                            <a:schemeClr val="dk1"/>
                          </a:solidFill>
                          <a:latin typeface="+mn-lt"/>
                          <a:ea typeface="+mn-ea"/>
                          <a:cs typeface="+mn-cs"/>
                        </a:rPr>
                        <a:t>Fridgen, Gilbert; Regner, Ferdinand; Schweizer, André; and Urbach, Nils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ICO (Initial Coin Offering) is equivalent to IPO (Initial Public Offering). A new business model in which the funders can participate in funding process by using tokens. The project developers first posts a whitepaper which contains the project description. A presale is conducted with limited number of investors. A date is announced in which the public can purchase tokens to participate in project donation or can buy shares of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depends on the trust of the company that offers the tokens</a:t>
                      </a:r>
                    </a:p>
                    <a:p>
                      <a:endParaRPr lang="en-US" dirty="0"/>
                    </a:p>
                  </a:txBody>
                  <a:tcPr/>
                </a:tc>
                <a:extLst>
                  <a:ext uri="{0D108BD9-81ED-4DB2-BD59-A6C34878D82A}">
                    <a16:rowId xmlns:a16="http://schemas.microsoft.com/office/drawing/2014/main" val="588282003"/>
                  </a:ext>
                </a:extLst>
              </a:tr>
            </a:tbl>
          </a:graphicData>
        </a:graphic>
      </p:graphicFrame>
    </p:spTree>
    <p:extLst>
      <p:ext uri="{BB962C8B-B14F-4D97-AF65-F5344CB8AC3E}">
        <p14:creationId xmlns:p14="http://schemas.microsoft.com/office/powerpoint/2010/main" val="184145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C3831AE-723D-45A3-B02C-4EBDD96DFBD8}"/>
              </a:ext>
            </a:extLst>
          </p:cNvPr>
          <p:cNvGraphicFramePr>
            <a:graphicFrameLocks/>
          </p:cNvGraphicFramePr>
          <p:nvPr>
            <p:extLst>
              <p:ext uri="{D42A27DB-BD31-4B8C-83A1-F6EECF244321}">
                <p14:modId xmlns:p14="http://schemas.microsoft.com/office/powerpoint/2010/main" val="4060203217"/>
              </p:ext>
            </p:extLst>
          </p:nvPr>
        </p:nvGraphicFramePr>
        <p:xfrm>
          <a:off x="133350" y="45720"/>
          <a:ext cx="11925300" cy="6570341"/>
        </p:xfrm>
        <a:graphic>
          <a:graphicData uri="http://schemas.openxmlformats.org/drawingml/2006/table">
            <a:tbl>
              <a:tblPr firstRow="1" bandRow="1">
                <a:tableStyleId>{5C22544A-7EE6-4342-B048-85BDC9FD1C3A}</a:tableStyleId>
              </a:tblPr>
              <a:tblGrid>
                <a:gridCol w="680624">
                  <a:extLst>
                    <a:ext uri="{9D8B030D-6E8A-4147-A177-3AD203B41FA5}">
                      <a16:colId xmlns:a16="http://schemas.microsoft.com/office/drawing/2014/main" val="1765778712"/>
                    </a:ext>
                  </a:extLst>
                </a:gridCol>
                <a:gridCol w="1570337">
                  <a:extLst>
                    <a:ext uri="{9D8B030D-6E8A-4147-A177-3AD203B41FA5}">
                      <a16:colId xmlns:a16="http://schemas.microsoft.com/office/drawing/2014/main" val="3517973494"/>
                    </a:ext>
                  </a:extLst>
                </a:gridCol>
                <a:gridCol w="1446362">
                  <a:extLst>
                    <a:ext uri="{9D8B030D-6E8A-4147-A177-3AD203B41FA5}">
                      <a16:colId xmlns:a16="http://schemas.microsoft.com/office/drawing/2014/main" val="2562525781"/>
                    </a:ext>
                  </a:extLst>
                </a:gridCol>
                <a:gridCol w="1565853">
                  <a:extLst>
                    <a:ext uri="{9D8B030D-6E8A-4147-A177-3AD203B41FA5}">
                      <a16:colId xmlns:a16="http://schemas.microsoft.com/office/drawing/2014/main" val="545572022"/>
                    </a:ext>
                  </a:extLst>
                </a:gridCol>
                <a:gridCol w="4506951">
                  <a:extLst>
                    <a:ext uri="{9D8B030D-6E8A-4147-A177-3AD203B41FA5}">
                      <a16:colId xmlns:a16="http://schemas.microsoft.com/office/drawing/2014/main" val="3453728930"/>
                    </a:ext>
                  </a:extLst>
                </a:gridCol>
                <a:gridCol w="2155173">
                  <a:extLst>
                    <a:ext uri="{9D8B030D-6E8A-4147-A177-3AD203B41FA5}">
                      <a16:colId xmlns:a16="http://schemas.microsoft.com/office/drawing/2014/main" val="508804257"/>
                    </a:ext>
                  </a:extLst>
                </a:gridCol>
              </a:tblGrid>
              <a:tr h="61958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930261">
                <a:tc>
                  <a:txBody>
                    <a:bodyPr/>
                    <a:lstStyle/>
                    <a:p>
                      <a:r>
                        <a:rPr lang="en-US" dirty="0"/>
                        <a:t>12</a:t>
                      </a:r>
                    </a:p>
                  </a:txBody>
                  <a:tcPr/>
                </a:tc>
                <a:tc>
                  <a:txBody>
                    <a:bodyPr/>
                    <a:lstStyle/>
                    <a:p>
                      <a:r>
                        <a:rPr lang="en-US" sz="1800" kern="1200" dirty="0">
                          <a:solidFill>
                            <a:schemeClr val="dk1"/>
                          </a:solidFill>
                          <a:effectLst/>
                          <a:latin typeface="+mn-lt"/>
                          <a:ea typeface="+mn-ea"/>
                          <a:cs typeface="+mn-cs"/>
                        </a:rPr>
                        <a:t>ANALYSIS OF FUNDING ALTERNATIVES THROUGH</a:t>
                      </a:r>
                    </a:p>
                    <a:p>
                      <a:r>
                        <a:rPr lang="en-US" sz="1800" kern="1200" dirty="0">
                          <a:solidFill>
                            <a:schemeClr val="dk1"/>
                          </a:solidFill>
                          <a:effectLst/>
                          <a:latin typeface="+mn-lt"/>
                          <a:ea typeface="+mn-ea"/>
                          <a:cs typeface="+mn-cs"/>
                        </a:rPr>
                        <a:t>FINANCIAL TECHNOLOGY SERVICES – FINTECH – THE PHENOMENON OF</a:t>
                      </a:r>
                    </a:p>
                    <a:p>
                      <a:r>
                        <a:rPr lang="en-US" sz="1800" kern="1200" dirty="0">
                          <a:solidFill>
                            <a:schemeClr val="dk1"/>
                          </a:solidFill>
                          <a:effectLst/>
                          <a:latin typeface="+mn-lt"/>
                          <a:ea typeface="+mn-ea"/>
                          <a:cs typeface="+mn-cs"/>
                        </a:rPr>
                        <a:t>CROWDFUNDING</a:t>
                      </a:r>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Review of Financial Studies</a:t>
                      </a:r>
                    </a:p>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November 2017</a:t>
                      </a:r>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Claudia Gabriela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Bîzderea</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This paper monitors the financial systems. Fintech(“Financial Technology”) introduces a new way in which people can fund, i.e. send money, investments and borrowing. Fintech is an emerging business that uses technology to automate process in finance. Fintech provides more transparency, more efficiency and cost reduction. In </a:t>
                      </a:r>
                      <a:r>
                        <a:rPr lang="en-US" sz="1800" kern="1200" dirty="0" err="1">
                          <a:solidFill>
                            <a:schemeClr val="dk1"/>
                          </a:solidFill>
                          <a:effectLst/>
                          <a:latin typeface="+mn-lt"/>
                          <a:ea typeface="+mn-ea"/>
                          <a:cs typeface="+mn-cs"/>
                        </a:rPr>
                        <a:t>multifinacing</a:t>
                      </a:r>
                      <a:r>
                        <a:rPr lang="en-US" sz="1800" kern="1200" dirty="0">
                          <a:solidFill>
                            <a:schemeClr val="dk1"/>
                          </a:solidFill>
                          <a:effectLst/>
                          <a:latin typeface="+mn-lt"/>
                          <a:ea typeface="+mn-ea"/>
                          <a:cs typeface="+mn-cs"/>
                        </a:rPr>
                        <a:t> there are several actors involved. The fundraiser proposes the project that needs amount. The funders who financially support the project. The platform acts as an intermediate between fundraiser and funder. </a:t>
                      </a:r>
                      <a:r>
                        <a:rPr lang="en-US" sz="1800" kern="1200" dirty="0" err="1">
                          <a:solidFill>
                            <a:schemeClr val="dk1"/>
                          </a:solidFill>
                          <a:effectLst/>
                          <a:latin typeface="+mn-lt"/>
                          <a:ea typeface="+mn-ea"/>
                          <a:cs typeface="+mn-cs"/>
                        </a:rPr>
                        <a:t>Multifinancing</a:t>
                      </a:r>
                      <a:r>
                        <a:rPr lang="en-US" sz="1800" kern="1200" dirty="0">
                          <a:solidFill>
                            <a:schemeClr val="dk1"/>
                          </a:solidFill>
                          <a:effectLst/>
                          <a:latin typeface="+mn-lt"/>
                          <a:ea typeface="+mn-ea"/>
                          <a:cs typeface="+mn-cs"/>
                        </a:rPr>
                        <a:t> establishes stronger relationship between fundraisers and funders, in which the funder later will become voluntary lawyers of the project.</a:t>
                      </a:r>
                    </a:p>
                    <a:p>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If the project is launched without generating interest from the public could cause loss.</a:t>
                      </a:r>
                    </a:p>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At least a preliminary period of 3-4 months is recommended before launching a new project.</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602088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TotalTime>
  <Words>3713</Words>
  <Application>Microsoft Office PowerPoint</Application>
  <PresentationFormat>Widescreen</PresentationFormat>
  <Paragraphs>372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DECENTRALIZED FUNDING PLATFORM BASED ON BLOCKCHAIN TECHNOLOGY</vt:lpstr>
      <vt:lpstr>                      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             TECHNOLOGY STACK</vt:lpstr>
      <vt:lpstr>            SYSTEM ARCHITECTURE</vt:lpstr>
      <vt:lpstr>SYSTEM DESIGN – Use Case Diagram</vt:lpstr>
      <vt:lpstr>SYSTEM DESIGN – Class Diagram</vt:lpstr>
      <vt:lpstr>SYSTEM DESIGN – Activity Diagram</vt:lpstr>
      <vt:lpstr>SYSTEM DESIGN – Swimlane Diagram</vt:lpstr>
      <vt:lpstr>SYSTEM DESIGN – DATAFLOW DIAGRAM</vt:lpstr>
      <vt:lpstr>DFD LEVEL 2</vt:lpstr>
      <vt:lpstr>              SYSTEM DESIGN – DB Design Registration DB</vt:lpstr>
      <vt:lpstr>        SYSTEM DESIGN – DB Design  Fundraising DB</vt:lpstr>
      <vt:lpstr>               MODULES</vt:lpstr>
      <vt:lpstr>REGISTRATION - Fundraiser</vt:lpstr>
      <vt:lpstr>          SERVICE PROVIDER PLATFORM </vt:lpstr>
      <vt:lpstr>BLOCKCHAIN CREATING AND MINING:</vt:lpstr>
      <vt:lpstr>      TESTING AND PERFORMANCE ANALYSIS  UNIT TESTING:</vt:lpstr>
      <vt:lpstr>Test case report for fundraiser registration and login </vt:lpstr>
      <vt:lpstr>Test case report for Funder registration and login details </vt:lpstr>
      <vt:lpstr>Test case report for posting the fundraiser information </vt:lpstr>
      <vt:lpstr>           INTEGRATION TESTING </vt:lpstr>
      <vt:lpstr>                  SCREENSHOTS</vt:lpstr>
      <vt:lpstr>PowerPoint Presentation</vt:lpstr>
      <vt:lpstr>PowerPoint Presentation</vt:lpstr>
      <vt:lpstr>PowerPoint Presentation</vt:lpstr>
      <vt:lpstr>CONCLUSION AND FUTURE ENHANCEMENT</vt:lpstr>
      <vt:lpstr>                     REFERENCES</vt:lpstr>
      <vt:lpstr>PowerPoint Presentation</vt:lpstr>
      <vt:lpstr>PUBLICATION DETAILS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4034 BENETA GETZIE M</cp:lastModifiedBy>
  <cp:revision>39</cp:revision>
  <dcterms:created xsi:type="dcterms:W3CDTF">2021-03-29T14:22:01Z</dcterms:created>
  <dcterms:modified xsi:type="dcterms:W3CDTF">2021-06-17T14:42:16Z</dcterms:modified>
</cp:coreProperties>
</file>