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56" r:id="rId2"/>
    <p:sldId id="257" r:id="rId3"/>
    <p:sldId id="258" r:id="rId4"/>
    <p:sldId id="288" r:id="rId5"/>
    <p:sldId id="289" r:id="rId6"/>
    <p:sldId id="290" r:id="rId7"/>
    <p:sldId id="294" r:id="rId8"/>
    <p:sldId id="293" r:id="rId9"/>
    <p:sldId id="297" r:id="rId10"/>
    <p:sldId id="301" r:id="rId11"/>
    <p:sldId id="259" r:id="rId12"/>
    <p:sldId id="260" r:id="rId13"/>
    <p:sldId id="261" r:id="rId14"/>
    <p:sldId id="262" r:id="rId15"/>
    <p:sldId id="263" r:id="rId16"/>
    <p:sldId id="264" r:id="rId17"/>
    <p:sldId id="298" r:id="rId18"/>
    <p:sldId id="299" r:id="rId19"/>
    <p:sldId id="265" r:id="rId20"/>
    <p:sldId id="266" r:id="rId21"/>
    <p:sldId id="267" r:id="rId22"/>
    <p:sldId id="268" r:id="rId23"/>
    <p:sldId id="270" r:id="rId24"/>
    <p:sldId id="272" r:id="rId25"/>
    <p:sldId id="277" r:id="rId26"/>
    <p:sldId id="273" r:id="rId27"/>
    <p:sldId id="274" r:id="rId28"/>
    <p:sldId id="275" r:id="rId29"/>
    <p:sldId id="276" r:id="rId30"/>
    <p:sldId id="278" r:id="rId31"/>
    <p:sldId id="280" r:id="rId32"/>
    <p:sldId id="284" r:id="rId33"/>
    <p:sldId id="281" r:id="rId34"/>
    <p:sldId id="285" r:id="rId35"/>
    <p:sldId id="286" r:id="rId36"/>
    <p:sldId id="287" r:id="rId37"/>
    <p:sldId id="30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4034 BENETA GETZIE M" initials="4BGM" lastIdx="1" clrIdx="0">
    <p:extLst>
      <p:ext uri="{19B8F6BF-5375-455C-9EA6-DF929625EA0E}">
        <p15:presenceInfo xmlns:p15="http://schemas.microsoft.com/office/powerpoint/2012/main" userId="4034 BENETA GETZIE 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3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6921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53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656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6197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03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937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5703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982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23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741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6/17/2021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10478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abc@gmail.com"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ink.springer.com/article/10.1007/s12599-017-0502-4#auth-Marten-Risius" TargetMode="External"/><Relationship Id="rId2" Type="http://schemas.openxmlformats.org/officeDocument/2006/relationships/hyperlink" Target="https://link.springer.com/article/10.1007/s12599-017-0502-4#auth-Hissu-Hyv_rinen" TargetMode="External"/><Relationship Id="rId1" Type="http://schemas.openxmlformats.org/officeDocument/2006/relationships/slideLayout" Target="../slideLayouts/slideLayout2.xml"/><Relationship Id="rId4" Type="http://schemas.openxmlformats.org/officeDocument/2006/relationships/hyperlink" Target="https://link.springer.com/article/10.1007/s12599-017-0502-4#auth-Gustav-Friis"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doi.one/10.1729/Journal.2636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6779" y="325729"/>
            <a:ext cx="8915399" cy="2262781"/>
          </a:xfrm>
        </p:spPr>
        <p:txBody>
          <a:bodyPr>
            <a:normAutofit fontScale="90000"/>
          </a:bodyPr>
          <a:lstStyle/>
          <a:p>
            <a:r>
              <a:rPr lang="en-IN" sz="5000" b="1" dirty="0">
                <a:latin typeface="Times New Roman" pitchFamily="18" charset="0"/>
                <a:cs typeface="Times New Roman" pitchFamily="18" charset="0"/>
              </a:rPr>
              <a:t>DECENTRALIZED FUNDING PLATFORM BASED ON BLOCKCHAIN TECHNOLOGY</a:t>
            </a:r>
            <a:endParaRPr lang="en-IN" sz="5000" b="1" dirty="0"/>
          </a:p>
        </p:txBody>
      </p:sp>
      <p:sp>
        <p:nvSpPr>
          <p:cNvPr id="3" name="Subtitle 2"/>
          <p:cNvSpPr>
            <a:spLocks noGrp="1"/>
          </p:cNvSpPr>
          <p:nvPr>
            <p:ph type="subTitle" idx="1"/>
          </p:nvPr>
        </p:nvSpPr>
        <p:spPr>
          <a:xfrm>
            <a:off x="4945487" y="3025853"/>
            <a:ext cx="5966697" cy="3362068"/>
          </a:xfrm>
        </p:spPr>
        <p:txBody>
          <a:bodyPr>
            <a:normAutofit/>
          </a:bodyPr>
          <a:lstStyle/>
          <a:p>
            <a:r>
              <a:rPr lang="en-IN" sz="2800" u="sng" dirty="0">
                <a:solidFill>
                  <a:schemeClr val="tx1"/>
                </a:solidFill>
                <a:latin typeface="Times New Roman" pitchFamily="18" charset="0"/>
                <a:cs typeface="Times New Roman" pitchFamily="18" charset="0"/>
              </a:rPr>
              <a:t>TEAM MEMBERS:</a:t>
            </a:r>
            <a:r>
              <a:rPr lang="en-IN" sz="2800" dirty="0">
                <a:solidFill>
                  <a:schemeClr val="tx1"/>
                </a:solidFill>
                <a:latin typeface="Times New Roman" pitchFamily="18" charset="0"/>
                <a:cs typeface="Times New Roman" pitchFamily="18" charset="0"/>
              </a:rPr>
              <a:t> [A10 BATCH]</a:t>
            </a:r>
          </a:p>
          <a:p>
            <a:r>
              <a:rPr lang="en-IN" sz="2800" dirty="0">
                <a:solidFill>
                  <a:schemeClr val="tx1"/>
                </a:solidFill>
                <a:latin typeface="Times New Roman" pitchFamily="18" charset="0"/>
                <a:cs typeface="Times New Roman" pitchFamily="18" charset="0"/>
              </a:rPr>
              <a:t>             1. </a:t>
            </a:r>
            <a:r>
              <a:rPr lang="en-IN" sz="2800" dirty="0" err="1">
                <a:solidFill>
                  <a:schemeClr val="tx1"/>
                </a:solidFill>
                <a:latin typeface="Times New Roman" pitchFamily="18" charset="0"/>
                <a:cs typeface="Times New Roman" pitchFamily="18" charset="0"/>
              </a:rPr>
              <a:t>Beneta</a:t>
            </a:r>
            <a:r>
              <a:rPr lang="en-IN" sz="2800" dirty="0">
                <a:solidFill>
                  <a:schemeClr val="tx1"/>
                </a:solidFill>
                <a:latin typeface="Times New Roman" pitchFamily="18" charset="0"/>
                <a:cs typeface="Times New Roman" pitchFamily="18" charset="0"/>
              </a:rPr>
              <a:t> </a:t>
            </a:r>
            <a:r>
              <a:rPr lang="en-IN" sz="2800" dirty="0" err="1">
                <a:solidFill>
                  <a:schemeClr val="tx1"/>
                </a:solidFill>
                <a:latin typeface="Times New Roman" pitchFamily="18" charset="0"/>
                <a:cs typeface="Times New Roman" pitchFamily="18" charset="0"/>
              </a:rPr>
              <a:t>Getzie</a:t>
            </a:r>
            <a:r>
              <a:rPr lang="en-IN" sz="2800" dirty="0">
                <a:solidFill>
                  <a:schemeClr val="tx1"/>
                </a:solidFill>
                <a:latin typeface="Times New Roman" pitchFamily="18" charset="0"/>
                <a:cs typeface="Times New Roman" pitchFamily="18" charset="0"/>
              </a:rPr>
              <a:t> M</a:t>
            </a:r>
          </a:p>
          <a:p>
            <a:r>
              <a:rPr lang="en-IN" sz="2800" dirty="0">
                <a:latin typeface="Times New Roman" pitchFamily="18" charset="0"/>
                <a:cs typeface="Times New Roman" pitchFamily="18" charset="0"/>
              </a:rPr>
              <a:t>2. </a:t>
            </a:r>
            <a:r>
              <a:rPr lang="en-IN" sz="2800" dirty="0">
                <a:solidFill>
                  <a:schemeClr val="tx1"/>
                </a:solidFill>
                <a:latin typeface="Times New Roman" pitchFamily="18" charset="0"/>
                <a:cs typeface="Times New Roman" pitchFamily="18" charset="0"/>
              </a:rPr>
              <a:t>Harini B</a:t>
            </a:r>
          </a:p>
          <a:p>
            <a:r>
              <a:rPr lang="en-IN" sz="2800" dirty="0">
                <a:solidFill>
                  <a:schemeClr val="tx1"/>
                </a:solidFill>
                <a:latin typeface="Times New Roman" pitchFamily="18" charset="0"/>
                <a:cs typeface="Times New Roman" pitchFamily="18" charset="0"/>
              </a:rPr>
              <a:t>   3. Deepika T</a:t>
            </a:r>
          </a:p>
          <a:p>
            <a:r>
              <a:rPr lang="en-IN" sz="2800" u="sng" dirty="0">
                <a:solidFill>
                  <a:schemeClr val="tx1"/>
                </a:solidFill>
                <a:latin typeface="Times New Roman" pitchFamily="18" charset="0"/>
                <a:cs typeface="Times New Roman" pitchFamily="18" charset="0"/>
              </a:rPr>
              <a:t>GUIDE:</a:t>
            </a:r>
            <a:r>
              <a:rPr lang="en-IN" sz="2800" dirty="0">
                <a:solidFill>
                  <a:schemeClr val="tx1"/>
                </a:solidFill>
                <a:latin typeface="Times New Roman" pitchFamily="18" charset="0"/>
                <a:cs typeface="Times New Roman" pitchFamily="18" charset="0"/>
              </a:rPr>
              <a:t>   </a:t>
            </a:r>
            <a:r>
              <a:rPr lang="en-IN" sz="2800" dirty="0" err="1">
                <a:solidFill>
                  <a:schemeClr val="tx1"/>
                </a:solidFill>
                <a:latin typeface="Times New Roman" pitchFamily="18" charset="0"/>
                <a:cs typeface="Times New Roman" pitchFamily="18" charset="0"/>
              </a:rPr>
              <a:t>Mrs.V.Anitha</a:t>
            </a:r>
            <a:r>
              <a:rPr lang="en-IN" sz="2800" dirty="0">
                <a:solidFill>
                  <a:schemeClr val="tx1"/>
                </a:solidFill>
                <a:latin typeface="Times New Roman" pitchFamily="18" charset="0"/>
                <a:cs typeface="Times New Roman" pitchFamily="18" charset="0"/>
              </a:rPr>
              <a:t> Moses</a:t>
            </a:r>
          </a:p>
          <a:p>
            <a:endParaRPr lang="en-IN" dirty="0">
              <a:solidFill>
                <a:schemeClr val="tx1"/>
              </a:solidFill>
              <a:latin typeface="Times New Roman" pitchFamily="18" charset="0"/>
              <a:cs typeface="Times New Roman" pitchFamily="18" charset="0"/>
            </a:endParaRPr>
          </a:p>
          <a:p>
            <a:pPr marL="514350" indent="-514350">
              <a:buFont typeface="+mj-lt"/>
              <a:buAutoNum type="arabicPeriod"/>
            </a:pPr>
            <a:endParaRPr lang="en-IN" dirty="0">
              <a:solidFill>
                <a:schemeClr val="tx1"/>
              </a:solidFill>
              <a:latin typeface="Times New Roman" pitchFamily="18" charset="0"/>
              <a:cs typeface="Times New Roman" pitchFamily="18" charset="0"/>
            </a:endParaRPr>
          </a:p>
          <a:p>
            <a:pPr marL="514350" indent="-514350">
              <a:buFont typeface="+mj-lt"/>
              <a:buAutoNum type="arabicPeriod"/>
            </a:pP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33429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835E1-FE0E-43A6-BEC6-184B17F2E014}"/>
              </a:ext>
            </a:extLst>
          </p:cNvPr>
          <p:cNvSpPr>
            <a:spLocks noGrp="1"/>
          </p:cNvSpPr>
          <p:nvPr>
            <p:ph type="title"/>
          </p:nvPr>
        </p:nvSpPr>
        <p:spPr/>
        <p:txBody>
          <a:bodyPr>
            <a:normAutofit/>
          </a:bodyPr>
          <a:lstStyle/>
          <a:p>
            <a:pPr algn="ctr"/>
            <a:r>
              <a:rPr lang="en-US" sz="3500" b="1" dirty="0">
                <a:latin typeface="Times New Roman" panose="02020603050405020304" pitchFamily="18" charset="0"/>
                <a:cs typeface="Times New Roman" panose="02020603050405020304" pitchFamily="18" charset="0"/>
              </a:rPr>
              <a:t>PROBLEM STATEMENT</a:t>
            </a:r>
            <a:endParaRPr lang="en-US" sz="3500" b="1" dirty="0"/>
          </a:p>
        </p:txBody>
      </p:sp>
      <p:sp>
        <p:nvSpPr>
          <p:cNvPr id="3" name="Content Placeholder 2">
            <a:extLst>
              <a:ext uri="{FF2B5EF4-FFF2-40B4-BE49-F238E27FC236}">
                <a16:creationId xmlns:a16="http://schemas.microsoft.com/office/drawing/2014/main" id="{EE5E85FC-C68A-449E-9E1D-6135D44B1D49}"/>
              </a:ext>
            </a:extLst>
          </p:cNvPr>
          <p:cNvSpPr>
            <a:spLocks noGrp="1"/>
          </p:cNvSpPr>
          <p:nvPr>
            <p:ph idx="1"/>
          </p:nvPr>
        </p:nvSpPr>
        <p:spPr/>
        <p:txBody>
          <a:bodyPr>
            <a:normAutofit/>
          </a:bodyPr>
          <a:lstStyle/>
          <a:p>
            <a:pPr marL="0" indent="0" algn="just">
              <a:buNone/>
            </a:pPr>
            <a:r>
              <a:rPr lang="en-US" sz="2500" dirty="0">
                <a:effectLst/>
                <a:latin typeface="Times New Roman" panose="02020603050405020304" pitchFamily="18" charset="0"/>
                <a:ea typeface="Tahoma" panose="020B0604030504040204" pitchFamily="34" charset="0"/>
                <a:cs typeface="Times New Roman" panose="02020603050405020304" pitchFamily="18" charset="0"/>
              </a:rPr>
              <a:t>In Present Crowdfunding system, the fundraiser and the funder will have to log in to the fundraising platform. Here the fundraising platform is monitored by the fundraising agency(third-party). The fundraiser posts the need to raise funds in the fundraising platform. The funders who wish to donate can donate in this </a:t>
            </a:r>
            <a:r>
              <a:rPr lang="en-US" sz="2500" dirty="0">
                <a:latin typeface="Times New Roman" panose="02020603050405020304" pitchFamily="18" charset="0"/>
                <a:ea typeface="Tahoma" panose="020B0604030504040204" pitchFamily="34" charset="0"/>
                <a:cs typeface="Times New Roman" panose="02020603050405020304" pitchFamily="18" charset="0"/>
              </a:rPr>
              <a:t>platform. After the funder donated the money, the money will be temporarily stored in fundraising organization</a:t>
            </a:r>
            <a:r>
              <a:rPr lang="en-US" sz="2500" dirty="0">
                <a:effectLst/>
                <a:latin typeface="Times New Roman" panose="02020603050405020304" pitchFamily="18" charset="0"/>
                <a:ea typeface="Tahoma" panose="020B0604030504040204" pitchFamily="34" charset="0"/>
                <a:cs typeface="Times New Roman" panose="02020603050405020304" pitchFamily="18" charset="0"/>
              </a:rPr>
              <a:t>. The funder will have no idea if the money that he has donated has reached the fundraiser or not. The third-party i.e., the fundraising agency will have complete control over the money and hence they can perform malicious activities. The third-party involvement may also cause additional cost. As this platform is centralized by someone there is a chance to use the money the funders have donated in an illegal way</a:t>
            </a:r>
            <a:r>
              <a:rPr lang="en-US" sz="2800" dirty="0">
                <a:effectLst/>
                <a:latin typeface="Times New Roman" panose="02020603050405020304" pitchFamily="18" charset="0"/>
                <a:ea typeface="SimSun" panose="02010600030101010101" pitchFamily="2" charset="-122"/>
              </a:rPr>
              <a:t>.</a:t>
            </a:r>
            <a:endParaRPr lang="en-US" dirty="0"/>
          </a:p>
        </p:txBody>
      </p:sp>
    </p:spTree>
    <p:extLst>
      <p:ext uri="{BB962C8B-B14F-4D97-AF65-F5344CB8AC3E}">
        <p14:creationId xmlns:p14="http://schemas.microsoft.com/office/powerpoint/2010/main" val="136721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138"/>
            <a:ext cx="10715625" cy="996637"/>
          </a:xfrm>
        </p:spPr>
        <p:txBody>
          <a:bodyPr>
            <a:normAutofit/>
          </a:bodyPr>
          <a:lstStyle/>
          <a:p>
            <a:pPr algn="ctr"/>
            <a:r>
              <a:rPr lang="en-IN" dirty="0">
                <a:latin typeface="Times New Roman" panose="02020603050405020304" pitchFamily="18" charset="0"/>
                <a:cs typeface="Times New Roman" panose="02020603050405020304" pitchFamily="18" charset="0"/>
              </a:rPr>
              <a:t>             </a:t>
            </a:r>
            <a:r>
              <a:rPr lang="en-IN" sz="3500" b="1" dirty="0">
                <a:latin typeface="Times New Roman" panose="02020603050405020304" pitchFamily="18" charset="0"/>
                <a:cs typeface="Times New Roman" panose="02020603050405020304" pitchFamily="18" charset="0"/>
              </a:rPr>
              <a:t>TECHNOLOGY STACK</a:t>
            </a:r>
            <a:endParaRPr lang="en-IN" sz="3500" b="1" dirty="0"/>
          </a:p>
        </p:txBody>
      </p:sp>
      <p:sp>
        <p:nvSpPr>
          <p:cNvPr id="3" name="Content Placeholder 2"/>
          <p:cNvSpPr>
            <a:spLocks noGrp="1"/>
          </p:cNvSpPr>
          <p:nvPr>
            <p:ph idx="1"/>
          </p:nvPr>
        </p:nvSpPr>
        <p:spPr>
          <a:xfrm>
            <a:off x="1004552" y="1390918"/>
            <a:ext cx="10315977" cy="5215944"/>
          </a:xfrm>
        </p:spPr>
        <p:txBody>
          <a:bodyPr>
            <a:normAutofit/>
          </a:bodyPr>
          <a:lstStyle/>
          <a:p>
            <a:pPr marL="0" indent="0">
              <a:lnSpc>
                <a:spcPct val="150000"/>
              </a:lnSpc>
              <a:buNone/>
            </a:pPr>
            <a:r>
              <a:rPr lang="en-IN" sz="2000" b="1" dirty="0">
                <a:latin typeface="Times New Roman" panose="02020603050405020304" pitchFamily="18" charset="0"/>
                <a:cs typeface="Times New Roman" panose="02020603050405020304" pitchFamily="18" charset="0"/>
              </a:rPr>
              <a:t>Software: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Backend Language</a:t>
            </a:r>
            <a:r>
              <a:rPr lang="en-IN" sz="2000">
                <a:latin typeface="Times New Roman" panose="02020603050405020304" pitchFamily="18" charset="0"/>
                <a:cs typeface="Times New Roman" panose="02020603050405020304" pitchFamily="18" charset="0"/>
              </a:rPr>
              <a:t>: Java</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Technology: </a:t>
            </a:r>
            <a:r>
              <a:rPr lang="en-IN" sz="2000" dirty="0" err="1">
                <a:latin typeface="Times New Roman" panose="02020603050405020304" pitchFamily="18" charset="0"/>
                <a:cs typeface="Times New Roman" panose="02020603050405020304" pitchFamily="18" charset="0"/>
              </a:rPr>
              <a:t>Blockchain</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Platform(IDE): </a:t>
            </a:r>
            <a:r>
              <a:rPr lang="en-IN" sz="2000" dirty="0" err="1">
                <a:latin typeface="Times New Roman" panose="02020603050405020304" pitchFamily="18" charset="0"/>
                <a:cs typeface="Times New Roman" panose="02020603050405020304" pitchFamily="18" charset="0"/>
              </a:rPr>
              <a:t>NetBeans</a:t>
            </a:r>
            <a:r>
              <a:rPr lang="en-IN" sz="2000" dirty="0">
                <a:latin typeface="Times New Roman" panose="02020603050405020304" pitchFamily="18" charset="0"/>
                <a:cs typeface="Times New Roman" panose="02020603050405020304" pitchFamily="18" charset="0"/>
              </a:rPr>
              <a:t> 8.0.2</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Database Tool: </a:t>
            </a:r>
            <a:r>
              <a:rPr lang="en-IN" sz="2000" dirty="0" err="1">
                <a:latin typeface="Times New Roman" panose="02020603050405020304" pitchFamily="18" charset="0"/>
                <a:cs typeface="Times New Roman" panose="02020603050405020304" pitchFamily="18" charset="0"/>
              </a:rPr>
              <a:t>SQLyog</a:t>
            </a:r>
            <a:r>
              <a:rPr lang="en-IN" sz="2000" dirty="0">
                <a:latin typeface="Times New Roman" panose="02020603050405020304" pitchFamily="18" charset="0"/>
                <a:cs typeface="Times New Roman" panose="02020603050405020304" pitchFamily="18" charset="0"/>
              </a:rPr>
              <a:t> tool</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Operating System: Windows 10 </a:t>
            </a:r>
          </a:p>
          <a:p>
            <a:pPr marL="0" indent="0">
              <a:buNone/>
            </a:pPr>
            <a:r>
              <a:rPr lang="en-IN" sz="2000" b="1" dirty="0">
                <a:latin typeface="Times New Roman" panose="02020603050405020304" pitchFamily="18" charset="0"/>
                <a:cs typeface="Times New Roman" panose="02020603050405020304" pitchFamily="18" charset="0"/>
              </a:rPr>
              <a:t>Hardware: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Memory of 4 GB RAM.</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64 bit distribution capable of running 32 bit application.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1200*800 minimum screen resolution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2 GB of available disk space minimum 4 GB recommended</a:t>
            </a:r>
            <a:r>
              <a:rPr lang="en-IN"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705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919" y="521079"/>
            <a:ext cx="8911687" cy="856960"/>
          </a:xfrm>
        </p:spPr>
        <p:txBody>
          <a:bodyPr/>
          <a:lstStyle/>
          <a:p>
            <a:r>
              <a:rPr lang="en-IN" dirty="0">
                <a:latin typeface="Times New Roman" pitchFamily="18" charset="0"/>
                <a:cs typeface="Times New Roman" pitchFamily="18" charset="0"/>
              </a:rPr>
              <a:t>            </a:t>
            </a:r>
            <a:r>
              <a:rPr lang="en-IN" sz="3500" b="1" dirty="0">
                <a:latin typeface="Times New Roman" pitchFamily="18" charset="0"/>
                <a:cs typeface="Times New Roman" pitchFamily="18" charset="0"/>
              </a:rPr>
              <a:t>SYSTEM ARCHITECTURE</a:t>
            </a:r>
            <a:endParaRPr lang="en-IN" sz="3500" b="1"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15065" y="1825625"/>
            <a:ext cx="5961870" cy="4351338"/>
          </a:xfrm>
          <a:prstGeom prst="rect">
            <a:avLst/>
          </a:prstGeom>
        </p:spPr>
      </p:pic>
    </p:spTree>
    <p:extLst>
      <p:ext uri="{BB962C8B-B14F-4D97-AF65-F5344CB8AC3E}">
        <p14:creationId xmlns:p14="http://schemas.microsoft.com/office/powerpoint/2010/main" val="390943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164" y="289259"/>
            <a:ext cx="8911687" cy="1280890"/>
          </a:xfrm>
        </p:spPr>
        <p:txBody>
          <a:bodyPr>
            <a:normAutofit/>
          </a:bodyPr>
          <a:lstStyle/>
          <a:p>
            <a:pPr algn="ctr"/>
            <a:r>
              <a:rPr lang="en-IN" sz="3500" b="1" dirty="0">
                <a:latin typeface="Times New Roman" pitchFamily="18" charset="0"/>
                <a:cs typeface="Times New Roman" pitchFamily="18" charset="0"/>
              </a:rPr>
              <a:t>SYSTEM DESIGN – Use Case Diagram</a:t>
            </a:r>
            <a:endParaRPr lang="en-IN" sz="3500" b="1" dirty="0"/>
          </a:p>
        </p:txBody>
      </p:sp>
      <p:pic>
        <p:nvPicPr>
          <p:cNvPr id="4" name="Picture 2"/>
          <p:cNvPicPr>
            <a:picLocks noGrp="1" noChangeAspect="1" noChangeArrowheads="1"/>
          </p:cNvPicPr>
          <p:nvPr>
            <p:ph idx="1"/>
          </p:nvPr>
        </p:nvPicPr>
        <p:blipFill>
          <a:blip r:embed="rId2"/>
          <a:stretch>
            <a:fillRect/>
          </a:stretch>
        </p:blipFill>
        <p:spPr bwMode="auto">
          <a:xfrm>
            <a:off x="3282028" y="1825625"/>
            <a:ext cx="5627943" cy="4351338"/>
          </a:xfrm>
          <a:prstGeom prst="rect">
            <a:avLst/>
          </a:prstGeom>
          <a:noFill/>
          <a:ln w="9525">
            <a:noFill/>
            <a:miter lim="800000"/>
            <a:headEnd/>
            <a:tailEnd/>
          </a:ln>
          <a:effectLst/>
        </p:spPr>
      </p:pic>
    </p:spTree>
    <p:extLst>
      <p:ext uri="{BB962C8B-B14F-4D97-AF65-F5344CB8AC3E}">
        <p14:creationId xmlns:p14="http://schemas.microsoft.com/office/powerpoint/2010/main" val="114400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499" y="96076"/>
            <a:ext cx="8911687" cy="818324"/>
          </a:xfrm>
        </p:spPr>
        <p:txBody>
          <a:bodyPr>
            <a:normAutofit/>
          </a:bodyPr>
          <a:lstStyle/>
          <a:p>
            <a:pPr algn="ctr"/>
            <a:r>
              <a:rPr lang="en-IN" sz="3500" b="1" dirty="0">
                <a:latin typeface="Times New Roman" pitchFamily="18" charset="0"/>
                <a:cs typeface="Times New Roman" pitchFamily="18" charset="0"/>
              </a:rPr>
              <a:t>SYSTEM DESIGN – Class Diagram</a:t>
            </a:r>
            <a:endParaRPr lang="en-IN" sz="3500" b="1" dirty="0"/>
          </a:p>
        </p:txBody>
      </p:sp>
      <p:pic>
        <p:nvPicPr>
          <p:cNvPr id="4" name="Content Placeholder 3">
            <a:extLst>
              <a:ext uri="{FF2B5EF4-FFF2-40B4-BE49-F238E27FC236}">
                <a16:creationId xmlns:a16="http://schemas.microsoft.com/office/drawing/2014/main" id="{9C0CEFD5-825A-4623-8CAA-9629CF8C91BA}"/>
              </a:ext>
            </a:extLst>
          </p:cNvPr>
          <p:cNvPicPr>
            <a:picLocks noGrp="1" noChangeAspect="1"/>
          </p:cNvPicPr>
          <p:nvPr>
            <p:ph idx="1"/>
          </p:nvPr>
        </p:nvPicPr>
        <p:blipFill>
          <a:blip r:embed="rId2"/>
          <a:stretch>
            <a:fillRect/>
          </a:stretch>
        </p:blipFill>
        <p:spPr>
          <a:xfrm>
            <a:off x="2666556" y="1825625"/>
            <a:ext cx="6858888" cy="4351338"/>
          </a:xfrm>
          <a:prstGeom prst="rect">
            <a:avLst/>
          </a:prstGeom>
        </p:spPr>
      </p:pic>
    </p:spTree>
    <p:extLst>
      <p:ext uri="{BB962C8B-B14F-4D97-AF65-F5344CB8AC3E}">
        <p14:creationId xmlns:p14="http://schemas.microsoft.com/office/powerpoint/2010/main" val="1324292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851" y="200024"/>
            <a:ext cx="9896094" cy="624223"/>
          </a:xfrm>
        </p:spPr>
        <p:txBody>
          <a:bodyPr>
            <a:normAutofit/>
          </a:bodyPr>
          <a:lstStyle/>
          <a:p>
            <a:pPr algn="ctr"/>
            <a:r>
              <a:rPr lang="en-IN" sz="3500" b="1" dirty="0">
                <a:latin typeface="Times New Roman" pitchFamily="18" charset="0"/>
                <a:cs typeface="Times New Roman" pitchFamily="18" charset="0"/>
              </a:rPr>
              <a:t>SYSTEM DESIGN – Activity Diagram</a:t>
            </a:r>
            <a:endParaRPr lang="en-IN" sz="3500" b="1" dirty="0"/>
          </a:p>
        </p:txBody>
      </p:sp>
      <p:pic>
        <p:nvPicPr>
          <p:cNvPr id="4" name="Content Placeholder 3">
            <a:extLst>
              <a:ext uri="{FF2B5EF4-FFF2-40B4-BE49-F238E27FC236}">
                <a16:creationId xmlns:a16="http://schemas.microsoft.com/office/drawing/2014/main" id="{2CFD4B69-40FD-4BC6-B8AF-B5AF1A9929FE}"/>
              </a:ext>
            </a:extLst>
          </p:cNvPr>
          <p:cNvPicPr>
            <a:picLocks noGrp="1" noChangeAspect="1"/>
          </p:cNvPicPr>
          <p:nvPr>
            <p:ph idx="1"/>
          </p:nvPr>
        </p:nvPicPr>
        <p:blipFill>
          <a:blip r:embed="rId2"/>
          <a:stretch>
            <a:fillRect/>
          </a:stretch>
        </p:blipFill>
        <p:spPr>
          <a:xfrm>
            <a:off x="3644722" y="953037"/>
            <a:ext cx="5344732" cy="5853448"/>
          </a:xfrm>
          <a:prstGeom prst="rect">
            <a:avLst/>
          </a:prstGeom>
        </p:spPr>
      </p:pic>
    </p:spTree>
    <p:extLst>
      <p:ext uri="{BB962C8B-B14F-4D97-AF65-F5344CB8AC3E}">
        <p14:creationId xmlns:p14="http://schemas.microsoft.com/office/powerpoint/2010/main" val="118881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255" y="121834"/>
            <a:ext cx="8911687" cy="702414"/>
          </a:xfrm>
        </p:spPr>
        <p:txBody>
          <a:bodyPr>
            <a:normAutofit/>
          </a:bodyPr>
          <a:lstStyle/>
          <a:p>
            <a:pPr algn="ctr"/>
            <a:r>
              <a:rPr lang="en-IN" sz="3500" b="1" dirty="0">
                <a:latin typeface="Times New Roman" pitchFamily="18" charset="0"/>
                <a:cs typeface="Times New Roman" pitchFamily="18" charset="0"/>
              </a:rPr>
              <a:t>SYSTEM DESIGN – </a:t>
            </a:r>
            <a:r>
              <a:rPr lang="en-IN" sz="3500" b="1" dirty="0" err="1">
                <a:latin typeface="Times New Roman" pitchFamily="18" charset="0"/>
                <a:cs typeface="Times New Roman" pitchFamily="18" charset="0"/>
              </a:rPr>
              <a:t>Swimlane</a:t>
            </a:r>
            <a:r>
              <a:rPr lang="en-IN" sz="3500" b="1" dirty="0">
                <a:latin typeface="Times New Roman" pitchFamily="18" charset="0"/>
                <a:cs typeface="Times New Roman" pitchFamily="18" charset="0"/>
              </a:rPr>
              <a:t> Diagram</a:t>
            </a:r>
            <a:endParaRPr lang="en-IN" sz="3500" b="1" dirty="0"/>
          </a:p>
        </p:txBody>
      </p:sp>
      <p:pic>
        <p:nvPicPr>
          <p:cNvPr id="4" name="Content Placeholder 3">
            <a:extLst>
              <a:ext uri="{FF2B5EF4-FFF2-40B4-BE49-F238E27FC236}">
                <a16:creationId xmlns:a16="http://schemas.microsoft.com/office/drawing/2014/main" id="{CA1BBAA7-35AC-4F8B-9AEB-9B8EB0FC85D4}"/>
              </a:ext>
            </a:extLst>
          </p:cNvPr>
          <p:cNvPicPr>
            <a:picLocks noGrp="1" noChangeAspect="1"/>
          </p:cNvPicPr>
          <p:nvPr>
            <p:ph idx="1"/>
          </p:nvPr>
        </p:nvPicPr>
        <p:blipFill>
          <a:blip r:embed="rId2"/>
          <a:stretch>
            <a:fillRect/>
          </a:stretch>
        </p:blipFill>
        <p:spPr>
          <a:xfrm>
            <a:off x="1622738" y="927278"/>
            <a:ext cx="8847786" cy="5930721"/>
          </a:xfrm>
          <a:prstGeom prst="rect">
            <a:avLst/>
          </a:prstGeom>
        </p:spPr>
      </p:pic>
    </p:spTree>
    <p:extLst>
      <p:ext uri="{BB962C8B-B14F-4D97-AF65-F5344CB8AC3E}">
        <p14:creationId xmlns:p14="http://schemas.microsoft.com/office/powerpoint/2010/main" val="24275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2440-BE45-4425-ADC5-45443227B080}"/>
              </a:ext>
            </a:extLst>
          </p:cNvPr>
          <p:cNvSpPr>
            <a:spLocks noGrp="1"/>
          </p:cNvSpPr>
          <p:nvPr>
            <p:ph type="title"/>
          </p:nvPr>
        </p:nvSpPr>
        <p:spPr/>
        <p:txBody>
          <a:bodyPr>
            <a:normAutofit/>
          </a:bodyPr>
          <a:lstStyle/>
          <a:p>
            <a:r>
              <a:rPr lang="en-US" sz="3500" b="1" dirty="0">
                <a:latin typeface="Times New Roman" panose="02020603050405020304" pitchFamily="18" charset="0"/>
                <a:cs typeface="Times New Roman" panose="02020603050405020304" pitchFamily="18" charset="0"/>
              </a:rPr>
              <a:t>SYSTEM DESIGN – DATAFLOW DIAGRAM</a:t>
            </a:r>
          </a:p>
        </p:txBody>
      </p:sp>
      <p:pic>
        <p:nvPicPr>
          <p:cNvPr id="5" name="Content Placeholder 4">
            <a:extLst>
              <a:ext uri="{FF2B5EF4-FFF2-40B4-BE49-F238E27FC236}">
                <a16:creationId xmlns:a16="http://schemas.microsoft.com/office/drawing/2014/main" id="{59D4B555-3DB2-44CB-B17A-41BBDFDBCBE8}"/>
              </a:ext>
            </a:extLst>
          </p:cNvPr>
          <p:cNvPicPr>
            <a:picLocks noGrp="1" noChangeAspect="1"/>
          </p:cNvPicPr>
          <p:nvPr>
            <p:ph idx="1"/>
          </p:nvPr>
        </p:nvPicPr>
        <p:blipFill>
          <a:blip r:embed="rId2"/>
          <a:stretch>
            <a:fillRect/>
          </a:stretch>
        </p:blipFill>
        <p:spPr>
          <a:xfrm>
            <a:off x="381252" y="1690688"/>
            <a:ext cx="5000374" cy="4381500"/>
          </a:xfrm>
        </p:spPr>
      </p:pic>
      <p:pic>
        <p:nvPicPr>
          <p:cNvPr id="7" name="Picture 6">
            <a:extLst>
              <a:ext uri="{FF2B5EF4-FFF2-40B4-BE49-F238E27FC236}">
                <a16:creationId xmlns:a16="http://schemas.microsoft.com/office/drawing/2014/main" id="{DF165BC1-BA01-4E68-8D12-E380163BF372}"/>
              </a:ext>
            </a:extLst>
          </p:cNvPr>
          <p:cNvPicPr>
            <a:picLocks noChangeAspect="1"/>
          </p:cNvPicPr>
          <p:nvPr/>
        </p:nvPicPr>
        <p:blipFill>
          <a:blip r:embed="rId3"/>
          <a:stretch>
            <a:fillRect/>
          </a:stretch>
        </p:blipFill>
        <p:spPr>
          <a:xfrm>
            <a:off x="5708231" y="1936954"/>
            <a:ext cx="6483769" cy="4254295"/>
          </a:xfrm>
          <a:prstGeom prst="rect">
            <a:avLst/>
          </a:prstGeom>
        </p:spPr>
      </p:pic>
      <p:sp>
        <p:nvSpPr>
          <p:cNvPr id="9" name="Title 1">
            <a:extLst>
              <a:ext uri="{FF2B5EF4-FFF2-40B4-BE49-F238E27FC236}">
                <a16:creationId xmlns:a16="http://schemas.microsoft.com/office/drawing/2014/main" id="{5BC5AE1E-C7AC-4A1E-80A8-3C5170DB260E}"/>
              </a:ext>
            </a:extLst>
          </p:cNvPr>
          <p:cNvSpPr txBox="1">
            <a:spLocks/>
          </p:cNvSpPr>
          <p:nvPr/>
        </p:nvSpPr>
        <p:spPr>
          <a:xfrm>
            <a:off x="1247775" y="6191249"/>
            <a:ext cx="2152651" cy="57487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Times New Roman" panose="02020603050405020304" pitchFamily="18" charset="0"/>
                <a:cs typeface="Times New Roman" panose="02020603050405020304" pitchFamily="18" charset="0"/>
              </a:rPr>
              <a:t>DFD LEVEL 0</a:t>
            </a:r>
          </a:p>
        </p:txBody>
      </p:sp>
      <p:sp>
        <p:nvSpPr>
          <p:cNvPr id="10" name="Title 1">
            <a:extLst>
              <a:ext uri="{FF2B5EF4-FFF2-40B4-BE49-F238E27FC236}">
                <a16:creationId xmlns:a16="http://schemas.microsoft.com/office/drawing/2014/main" id="{8262C3E0-108D-4A71-BC0F-3E10EF511421}"/>
              </a:ext>
            </a:extLst>
          </p:cNvPr>
          <p:cNvSpPr txBox="1">
            <a:spLocks/>
          </p:cNvSpPr>
          <p:nvPr/>
        </p:nvSpPr>
        <p:spPr>
          <a:xfrm>
            <a:off x="7029450" y="6150075"/>
            <a:ext cx="2152651" cy="57487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Times New Roman" panose="02020603050405020304" pitchFamily="18" charset="0"/>
                <a:cs typeface="Times New Roman" panose="02020603050405020304" pitchFamily="18" charset="0"/>
              </a:rPr>
              <a:t>DFD LEVEL 1</a:t>
            </a:r>
          </a:p>
        </p:txBody>
      </p:sp>
    </p:spTree>
    <p:extLst>
      <p:ext uri="{BB962C8B-B14F-4D97-AF65-F5344CB8AC3E}">
        <p14:creationId xmlns:p14="http://schemas.microsoft.com/office/powerpoint/2010/main" val="3009121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37BD-754A-47E0-B8E7-706EB27D6BDD}"/>
              </a:ext>
            </a:extLst>
          </p:cNvPr>
          <p:cNvSpPr>
            <a:spLocks noGrp="1"/>
          </p:cNvSpPr>
          <p:nvPr>
            <p:ph type="title"/>
          </p:nvPr>
        </p:nvSpPr>
        <p:spPr/>
        <p:txBody>
          <a:bodyPr>
            <a:normAutofit/>
          </a:bodyPr>
          <a:lstStyle/>
          <a:p>
            <a:r>
              <a:rPr lang="en-US" sz="3500" b="1" dirty="0">
                <a:latin typeface="Times New Roman" panose="02020603050405020304" pitchFamily="18" charset="0"/>
                <a:cs typeface="Times New Roman" panose="02020603050405020304" pitchFamily="18" charset="0"/>
              </a:rPr>
              <a:t>DFD LEVEL 2</a:t>
            </a:r>
          </a:p>
        </p:txBody>
      </p:sp>
      <p:pic>
        <p:nvPicPr>
          <p:cNvPr id="5" name="Content Placeholder 4">
            <a:extLst>
              <a:ext uri="{FF2B5EF4-FFF2-40B4-BE49-F238E27FC236}">
                <a16:creationId xmlns:a16="http://schemas.microsoft.com/office/drawing/2014/main" id="{6ED5F61F-F8D9-4BA9-BDDC-18BD89023CC4}"/>
              </a:ext>
            </a:extLst>
          </p:cNvPr>
          <p:cNvPicPr>
            <a:picLocks noGrp="1" noChangeAspect="1"/>
          </p:cNvPicPr>
          <p:nvPr>
            <p:ph idx="1"/>
          </p:nvPr>
        </p:nvPicPr>
        <p:blipFill>
          <a:blip r:embed="rId2"/>
          <a:stretch>
            <a:fillRect/>
          </a:stretch>
        </p:blipFill>
        <p:spPr>
          <a:xfrm>
            <a:off x="838200" y="1895848"/>
            <a:ext cx="10515600" cy="4210892"/>
          </a:xfrm>
        </p:spPr>
      </p:pic>
    </p:spTree>
    <p:extLst>
      <p:ext uri="{BB962C8B-B14F-4D97-AF65-F5344CB8AC3E}">
        <p14:creationId xmlns:p14="http://schemas.microsoft.com/office/powerpoint/2010/main" val="2983063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375" y="515155"/>
            <a:ext cx="9843237" cy="1120462"/>
          </a:xfrm>
        </p:spPr>
        <p:txBody>
          <a:bodyPr>
            <a:normAutofit fontScale="90000"/>
          </a:bodyPr>
          <a:lstStyle/>
          <a:p>
            <a:r>
              <a:rPr lang="en-IN" dirty="0">
                <a:latin typeface="Times New Roman" pitchFamily="18" charset="0"/>
                <a:cs typeface="Times New Roman" pitchFamily="18" charset="0"/>
              </a:rPr>
              <a:t>              SYSTEM DESIGN – DB Design</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Registration DB</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40428931"/>
              </p:ext>
            </p:extLst>
          </p:nvPr>
        </p:nvGraphicFramePr>
        <p:xfrm>
          <a:off x="495300" y="1709885"/>
          <a:ext cx="11009310" cy="4632959"/>
        </p:xfrm>
        <a:graphic>
          <a:graphicData uri="http://schemas.openxmlformats.org/drawingml/2006/table">
            <a:tbl>
              <a:tblPr firstRow="1" bandRow="1">
                <a:tableStyleId>{5C22544A-7EE6-4342-B048-85BDC9FD1C3A}</a:tableStyleId>
              </a:tblPr>
              <a:tblGrid>
                <a:gridCol w="2201862">
                  <a:extLst>
                    <a:ext uri="{9D8B030D-6E8A-4147-A177-3AD203B41FA5}">
                      <a16:colId xmlns:a16="http://schemas.microsoft.com/office/drawing/2014/main" val="20000"/>
                    </a:ext>
                  </a:extLst>
                </a:gridCol>
                <a:gridCol w="2201862">
                  <a:extLst>
                    <a:ext uri="{9D8B030D-6E8A-4147-A177-3AD203B41FA5}">
                      <a16:colId xmlns:a16="http://schemas.microsoft.com/office/drawing/2014/main" val="20001"/>
                    </a:ext>
                  </a:extLst>
                </a:gridCol>
                <a:gridCol w="2201862">
                  <a:extLst>
                    <a:ext uri="{9D8B030D-6E8A-4147-A177-3AD203B41FA5}">
                      <a16:colId xmlns:a16="http://schemas.microsoft.com/office/drawing/2014/main" val="20002"/>
                    </a:ext>
                  </a:extLst>
                </a:gridCol>
                <a:gridCol w="2201862">
                  <a:extLst>
                    <a:ext uri="{9D8B030D-6E8A-4147-A177-3AD203B41FA5}">
                      <a16:colId xmlns:a16="http://schemas.microsoft.com/office/drawing/2014/main" val="20003"/>
                    </a:ext>
                  </a:extLst>
                </a:gridCol>
                <a:gridCol w="2201862">
                  <a:extLst>
                    <a:ext uri="{9D8B030D-6E8A-4147-A177-3AD203B41FA5}">
                      <a16:colId xmlns:a16="http://schemas.microsoft.com/office/drawing/2014/main" val="20004"/>
                    </a:ext>
                  </a:extLst>
                </a:gridCol>
              </a:tblGrid>
              <a:tr h="426490">
                <a:tc>
                  <a:txBody>
                    <a:bodyPr/>
                    <a:lstStyle/>
                    <a:p>
                      <a:r>
                        <a:rPr lang="en-IN" dirty="0"/>
                        <a:t>Field Name</a:t>
                      </a:r>
                    </a:p>
                  </a:txBody>
                  <a:tcPr/>
                </a:tc>
                <a:tc>
                  <a:txBody>
                    <a:bodyPr/>
                    <a:lstStyle/>
                    <a:p>
                      <a:r>
                        <a:rPr lang="en-IN" dirty="0"/>
                        <a:t>Data</a:t>
                      </a:r>
                      <a:r>
                        <a:rPr lang="en-IN" baseline="0" dirty="0"/>
                        <a:t> Type</a:t>
                      </a:r>
                      <a:endParaRPr lang="en-IN" dirty="0"/>
                    </a:p>
                  </a:txBody>
                  <a:tcPr/>
                </a:tc>
                <a:tc>
                  <a:txBody>
                    <a:bodyPr/>
                    <a:lstStyle/>
                    <a:p>
                      <a:r>
                        <a:rPr lang="en-IN" dirty="0"/>
                        <a:t>Length</a:t>
                      </a:r>
                    </a:p>
                  </a:txBody>
                  <a:tcPr/>
                </a:tc>
                <a:tc>
                  <a:txBody>
                    <a:bodyPr/>
                    <a:lstStyle/>
                    <a:p>
                      <a:r>
                        <a:rPr lang="en-IN" dirty="0"/>
                        <a:t>Description</a:t>
                      </a:r>
                    </a:p>
                  </a:txBody>
                  <a:tcPr/>
                </a:tc>
                <a:tc>
                  <a:txBody>
                    <a:bodyPr/>
                    <a:lstStyle/>
                    <a:p>
                      <a:r>
                        <a:rPr lang="en-IN" dirty="0"/>
                        <a:t>Constraints</a:t>
                      </a:r>
                    </a:p>
                  </a:txBody>
                  <a:tcPr/>
                </a:tc>
                <a:extLst>
                  <a:ext uri="{0D108BD9-81ED-4DB2-BD59-A6C34878D82A}">
                    <a16:rowId xmlns:a16="http://schemas.microsoft.com/office/drawing/2014/main" val="10000"/>
                  </a:ext>
                </a:extLst>
              </a:tr>
              <a:tr h="736132">
                <a:tc>
                  <a:txBody>
                    <a:bodyPr/>
                    <a:lstStyle/>
                    <a:p>
                      <a:r>
                        <a:rPr lang="en-IN" dirty="0"/>
                        <a:t>User</a:t>
                      </a:r>
                      <a:r>
                        <a:rPr lang="en-IN" baseline="0" dirty="0"/>
                        <a:t>name</a:t>
                      </a:r>
                      <a:endParaRPr lang="en-IN" dirty="0"/>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dirty="0"/>
                        <a:t>Name</a:t>
                      </a:r>
                      <a:r>
                        <a:rPr lang="en-IN" baseline="0" dirty="0"/>
                        <a:t> of the user</a:t>
                      </a:r>
                      <a:endParaRPr lang="en-IN" dirty="0"/>
                    </a:p>
                  </a:txBody>
                  <a:tcPr/>
                </a:tc>
                <a:tc>
                  <a:txBody>
                    <a:bodyPr/>
                    <a:lstStyle/>
                    <a:p>
                      <a:r>
                        <a:rPr lang="en-IN" dirty="0"/>
                        <a:t>Primary</a:t>
                      </a:r>
                      <a:r>
                        <a:rPr lang="en-IN" baseline="0" dirty="0"/>
                        <a:t> Key</a:t>
                      </a:r>
                      <a:endParaRPr lang="en-IN" dirty="0"/>
                    </a:p>
                  </a:txBody>
                  <a:tcPr/>
                </a:tc>
                <a:extLst>
                  <a:ext uri="{0D108BD9-81ED-4DB2-BD59-A6C34878D82A}">
                    <a16:rowId xmlns:a16="http://schemas.microsoft.com/office/drawing/2014/main" val="10001"/>
                  </a:ext>
                </a:extLst>
              </a:tr>
              <a:tr h="1998073">
                <a:tc>
                  <a:txBody>
                    <a:bodyPr/>
                    <a:lstStyle/>
                    <a:p>
                      <a:r>
                        <a:rPr lang="en-IN" dirty="0"/>
                        <a:t>Password</a:t>
                      </a:r>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baseline="0" dirty="0"/>
                        <a:t>Password should contains capital letter, small letter, special character and number.</a:t>
                      </a:r>
                      <a:endParaRPr lang="en-IN" dirty="0"/>
                    </a:p>
                  </a:txBody>
                  <a:tcPr/>
                </a:tc>
                <a:tc>
                  <a:txBody>
                    <a:bodyPr/>
                    <a:lstStyle/>
                    <a:p>
                      <a:r>
                        <a:rPr lang="en-IN" dirty="0"/>
                        <a:t>Not Null</a:t>
                      </a:r>
                    </a:p>
                  </a:txBody>
                  <a:tcPr/>
                </a:tc>
                <a:extLst>
                  <a:ext uri="{0D108BD9-81ED-4DB2-BD59-A6C34878D82A}">
                    <a16:rowId xmlns:a16="http://schemas.microsoft.com/office/drawing/2014/main" val="10002"/>
                  </a:ext>
                </a:extLst>
              </a:tr>
              <a:tr h="736132">
                <a:tc>
                  <a:txBody>
                    <a:bodyPr/>
                    <a:lstStyle/>
                    <a:p>
                      <a:r>
                        <a:rPr lang="en-IN" dirty="0"/>
                        <a:t>Email</a:t>
                      </a:r>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dirty="0"/>
                        <a:t>Mail</a:t>
                      </a:r>
                      <a:r>
                        <a:rPr lang="en-IN" baseline="0" dirty="0"/>
                        <a:t> id of the user</a:t>
                      </a:r>
                      <a:endParaRPr lang="en-IN" dirty="0"/>
                    </a:p>
                  </a:txBody>
                  <a:tcPr/>
                </a:tc>
                <a:tc>
                  <a:txBody>
                    <a:bodyPr/>
                    <a:lstStyle/>
                    <a:p>
                      <a:r>
                        <a:rPr lang="en-IN" dirty="0"/>
                        <a:t>Primary Key</a:t>
                      </a:r>
                    </a:p>
                  </a:txBody>
                  <a:tcPr/>
                </a:tc>
                <a:extLst>
                  <a:ext uri="{0D108BD9-81ED-4DB2-BD59-A6C34878D82A}">
                    <a16:rowId xmlns:a16="http://schemas.microsoft.com/office/drawing/2014/main" val="10003"/>
                  </a:ext>
                </a:extLst>
              </a:tr>
              <a:tr h="736132">
                <a:tc>
                  <a:txBody>
                    <a:bodyPr/>
                    <a:lstStyle/>
                    <a:p>
                      <a:r>
                        <a:rPr lang="en-IN" dirty="0"/>
                        <a:t>Mobile</a:t>
                      </a:r>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dirty="0"/>
                        <a:t>Mobile</a:t>
                      </a:r>
                      <a:r>
                        <a:rPr lang="en-IN" baseline="0" dirty="0"/>
                        <a:t> number of the user</a:t>
                      </a:r>
                      <a:endParaRPr lang="en-IN" dirty="0"/>
                    </a:p>
                  </a:txBody>
                  <a:tcPr/>
                </a:tc>
                <a:tc>
                  <a:txBody>
                    <a:bodyPr/>
                    <a:lstStyle/>
                    <a:p>
                      <a:r>
                        <a:rPr lang="en-IN" dirty="0"/>
                        <a:t>Not</a:t>
                      </a:r>
                      <a:r>
                        <a:rPr lang="en-IN" baseline="0" dirty="0"/>
                        <a:t> Null</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87642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434" y="392290"/>
            <a:ext cx="8911687" cy="766809"/>
          </a:xfrm>
        </p:spPr>
        <p:txBody>
          <a:bodyPr/>
          <a:lstStyle/>
          <a:p>
            <a:r>
              <a:rPr lang="en-IN" dirty="0"/>
              <a:t>                      </a:t>
            </a:r>
            <a:r>
              <a:rPr lang="en-IN" sz="35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72732" y="1378038"/>
            <a:ext cx="10779617" cy="4881093"/>
          </a:xfrm>
        </p:spPr>
        <p:txBody>
          <a:bodyPr>
            <a:noAutofit/>
          </a:bodyPr>
          <a:lstStyle/>
          <a:p>
            <a:pPr marL="0" indent="0" algn="just">
              <a:buNone/>
            </a:pPr>
            <a:r>
              <a:rPr lang="en-US" sz="2500" dirty="0">
                <a:latin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SimSun" panose="02010600030101010101" pitchFamily="2" charset="-122"/>
              </a:rPr>
              <a:t>Crowdfunding is a method of raising funds from a large number of funders to start a new business or for charitable purposes using the internet. Crowdfunding enables us to easily access a vast network of people through crowdfunding website that brings funder and fundraiser together. </a:t>
            </a:r>
            <a:r>
              <a:rPr lang="en-US" sz="2500" dirty="0">
                <a:solidFill>
                  <a:srgbClr val="000000"/>
                </a:solidFill>
                <a:effectLst/>
                <a:latin typeface="Times New Roman" panose="02020603050405020304" pitchFamily="18" charset="0"/>
                <a:ea typeface="SimSun" panose="02010600030101010101" pitchFamily="2" charset="-122"/>
              </a:rPr>
              <a:t>In this if the funder wishes to donate for any cause he can donate the money. In present day crowdfunding platform, the money donated by the funder is temporarily stored in fundraising platform so the funder will have no control over the money that they have donated. The third-party involvement incurs additional cost. To overcome this issue many decentralized application have been created for peer-to-peer communication between the funder and fundraiser. The advantages of blockchain have created a way to make peer to peer communication more secure, cost efficient and transparent. Hence by using blockchain in crowdfunding we can change the traditional way of crowdfunding.</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66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162" y="147592"/>
            <a:ext cx="8911687" cy="1280890"/>
          </a:xfrm>
        </p:spPr>
        <p:txBody>
          <a:bodyPr>
            <a:normAutofit fontScale="90000"/>
          </a:bodyPr>
          <a:lstStyle/>
          <a:p>
            <a:r>
              <a:rPr lang="en-IN" dirty="0">
                <a:latin typeface="Times New Roman" pitchFamily="18" charset="0"/>
                <a:cs typeface="Times New Roman" pitchFamily="18" charset="0"/>
              </a:rPr>
              <a:t>        SYSTEM DESIGN – DB Design</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Fundraising DB</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22563805"/>
              </p:ext>
            </p:extLst>
          </p:nvPr>
        </p:nvGraphicFramePr>
        <p:xfrm>
          <a:off x="600075" y="1428482"/>
          <a:ext cx="11125200" cy="5058043"/>
        </p:xfrm>
        <a:graphic>
          <a:graphicData uri="http://schemas.openxmlformats.org/drawingml/2006/table">
            <a:tbl>
              <a:tblPr firstRow="1" bandRow="1">
                <a:tableStyleId>{5C22544A-7EE6-4342-B048-85BDC9FD1C3A}</a:tableStyleId>
              </a:tblPr>
              <a:tblGrid>
                <a:gridCol w="2225040">
                  <a:extLst>
                    <a:ext uri="{9D8B030D-6E8A-4147-A177-3AD203B41FA5}">
                      <a16:colId xmlns:a16="http://schemas.microsoft.com/office/drawing/2014/main" val="20000"/>
                    </a:ext>
                  </a:extLst>
                </a:gridCol>
                <a:gridCol w="2225040">
                  <a:extLst>
                    <a:ext uri="{9D8B030D-6E8A-4147-A177-3AD203B41FA5}">
                      <a16:colId xmlns:a16="http://schemas.microsoft.com/office/drawing/2014/main" val="20001"/>
                    </a:ext>
                  </a:extLst>
                </a:gridCol>
                <a:gridCol w="2225040">
                  <a:extLst>
                    <a:ext uri="{9D8B030D-6E8A-4147-A177-3AD203B41FA5}">
                      <a16:colId xmlns:a16="http://schemas.microsoft.com/office/drawing/2014/main" val="20002"/>
                    </a:ext>
                  </a:extLst>
                </a:gridCol>
                <a:gridCol w="2225040">
                  <a:extLst>
                    <a:ext uri="{9D8B030D-6E8A-4147-A177-3AD203B41FA5}">
                      <a16:colId xmlns:a16="http://schemas.microsoft.com/office/drawing/2014/main" val="20003"/>
                    </a:ext>
                  </a:extLst>
                </a:gridCol>
                <a:gridCol w="2225040">
                  <a:extLst>
                    <a:ext uri="{9D8B030D-6E8A-4147-A177-3AD203B41FA5}">
                      <a16:colId xmlns:a16="http://schemas.microsoft.com/office/drawing/2014/main" val="20004"/>
                    </a:ext>
                  </a:extLst>
                </a:gridCol>
              </a:tblGrid>
              <a:tr h="401781">
                <a:tc>
                  <a:txBody>
                    <a:bodyPr/>
                    <a:lstStyle/>
                    <a:p>
                      <a:r>
                        <a:rPr lang="en-IN" dirty="0"/>
                        <a:t>Field Name</a:t>
                      </a:r>
                    </a:p>
                  </a:txBody>
                  <a:tcPr/>
                </a:tc>
                <a:tc>
                  <a:txBody>
                    <a:bodyPr/>
                    <a:lstStyle/>
                    <a:p>
                      <a:r>
                        <a:rPr lang="en-IN" dirty="0"/>
                        <a:t>Data</a:t>
                      </a:r>
                      <a:r>
                        <a:rPr lang="en-IN" baseline="0" dirty="0"/>
                        <a:t> Type</a:t>
                      </a:r>
                      <a:endParaRPr lang="en-IN" dirty="0"/>
                    </a:p>
                  </a:txBody>
                  <a:tcPr/>
                </a:tc>
                <a:tc>
                  <a:txBody>
                    <a:bodyPr/>
                    <a:lstStyle/>
                    <a:p>
                      <a:r>
                        <a:rPr lang="en-IN" dirty="0"/>
                        <a:t>Length</a:t>
                      </a:r>
                    </a:p>
                  </a:txBody>
                  <a:tcPr/>
                </a:tc>
                <a:tc>
                  <a:txBody>
                    <a:bodyPr/>
                    <a:lstStyle/>
                    <a:p>
                      <a:r>
                        <a:rPr lang="en-IN" dirty="0"/>
                        <a:t>Description</a:t>
                      </a:r>
                    </a:p>
                  </a:txBody>
                  <a:tcPr/>
                </a:tc>
                <a:tc>
                  <a:txBody>
                    <a:bodyPr/>
                    <a:lstStyle/>
                    <a:p>
                      <a:r>
                        <a:rPr lang="en-IN" dirty="0"/>
                        <a:t>Constraints</a:t>
                      </a:r>
                    </a:p>
                  </a:txBody>
                  <a:tcPr/>
                </a:tc>
                <a:extLst>
                  <a:ext uri="{0D108BD9-81ED-4DB2-BD59-A6C34878D82A}">
                    <a16:rowId xmlns:a16="http://schemas.microsoft.com/office/drawing/2014/main" val="10000"/>
                  </a:ext>
                </a:extLst>
              </a:tr>
              <a:tr h="693486">
                <a:tc>
                  <a:txBody>
                    <a:bodyPr/>
                    <a:lstStyle/>
                    <a:p>
                      <a:r>
                        <a:rPr lang="en-IN" dirty="0"/>
                        <a:t>Name</a:t>
                      </a:r>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dirty="0"/>
                        <a:t>Name</a:t>
                      </a:r>
                      <a:r>
                        <a:rPr lang="en-IN" baseline="0" dirty="0"/>
                        <a:t> of the fundraiser</a:t>
                      </a:r>
                      <a:endParaRPr lang="en-IN" dirty="0"/>
                    </a:p>
                  </a:txBody>
                  <a:tcPr/>
                </a:tc>
                <a:tc>
                  <a:txBody>
                    <a:bodyPr/>
                    <a:lstStyle/>
                    <a:p>
                      <a:r>
                        <a:rPr lang="en-IN" dirty="0"/>
                        <a:t>Not Null</a:t>
                      </a:r>
                    </a:p>
                  </a:txBody>
                  <a:tcPr/>
                </a:tc>
                <a:extLst>
                  <a:ext uri="{0D108BD9-81ED-4DB2-BD59-A6C34878D82A}">
                    <a16:rowId xmlns:a16="http://schemas.microsoft.com/office/drawing/2014/main" val="10001"/>
                  </a:ext>
                </a:extLst>
              </a:tr>
              <a:tr h="990694">
                <a:tc>
                  <a:txBody>
                    <a:bodyPr/>
                    <a:lstStyle/>
                    <a:p>
                      <a:r>
                        <a:rPr lang="en-IN" dirty="0"/>
                        <a:t>Mobile Number</a:t>
                      </a:r>
                    </a:p>
                  </a:txBody>
                  <a:tcPr/>
                </a:tc>
                <a:tc>
                  <a:txBody>
                    <a:bodyPr/>
                    <a:lstStyle/>
                    <a:p>
                      <a:r>
                        <a:rPr lang="en-IN" dirty="0"/>
                        <a:t>Number</a:t>
                      </a:r>
                    </a:p>
                  </a:txBody>
                  <a:tcPr/>
                </a:tc>
                <a:tc>
                  <a:txBody>
                    <a:bodyPr/>
                    <a:lstStyle/>
                    <a:p>
                      <a:r>
                        <a:rPr lang="en-IN" dirty="0"/>
                        <a:t>10</a:t>
                      </a:r>
                    </a:p>
                  </a:txBody>
                  <a:tcPr/>
                </a:tc>
                <a:tc>
                  <a:txBody>
                    <a:bodyPr/>
                    <a:lstStyle/>
                    <a:p>
                      <a:r>
                        <a:rPr lang="en-IN" dirty="0"/>
                        <a:t>Mobile number of</a:t>
                      </a:r>
                      <a:r>
                        <a:rPr lang="en-IN" baseline="0" dirty="0"/>
                        <a:t> the fundraiser</a:t>
                      </a:r>
                      <a:endParaRPr lang="en-IN" dirty="0"/>
                    </a:p>
                  </a:txBody>
                  <a:tcPr/>
                </a:tc>
                <a:tc>
                  <a:txBody>
                    <a:bodyPr/>
                    <a:lstStyle/>
                    <a:p>
                      <a:r>
                        <a:rPr lang="en-IN" dirty="0"/>
                        <a:t>Not Null</a:t>
                      </a:r>
                    </a:p>
                  </a:txBody>
                  <a:tcPr/>
                </a:tc>
                <a:extLst>
                  <a:ext uri="{0D108BD9-81ED-4DB2-BD59-A6C34878D82A}">
                    <a16:rowId xmlns:a16="http://schemas.microsoft.com/office/drawing/2014/main" val="10002"/>
                  </a:ext>
                </a:extLst>
              </a:tr>
              <a:tr h="990694">
                <a:tc>
                  <a:txBody>
                    <a:bodyPr/>
                    <a:lstStyle/>
                    <a:p>
                      <a:r>
                        <a:rPr lang="en-IN" dirty="0"/>
                        <a:t>Account</a:t>
                      </a:r>
                      <a:r>
                        <a:rPr lang="en-IN" baseline="0" dirty="0"/>
                        <a:t> Number </a:t>
                      </a:r>
                      <a:endParaRPr lang="en-IN" dirty="0"/>
                    </a:p>
                  </a:txBody>
                  <a:tcPr/>
                </a:tc>
                <a:tc>
                  <a:txBody>
                    <a:bodyPr/>
                    <a:lstStyle/>
                    <a:p>
                      <a:r>
                        <a:rPr lang="en-IN" dirty="0" err="1"/>
                        <a:t>Varchar</a:t>
                      </a:r>
                      <a:endParaRPr lang="en-IN" dirty="0"/>
                    </a:p>
                  </a:txBody>
                  <a:tcPr/>
                </a:tc>
                <a:tc>
                  <a:txBody>
                    <a:bodyPr/>
                    <a:lstStyle/>
                    <a:p>
                      <a:r>
                        <a:rPr lang="en-IN" dirty="0"/>
                        <a:t>12</a:t>
                      </a:r>
                    </a:p>
                  </a:txBody>
                  <a:tcPr/>
                </a:tc>
                <a:tc>
                  <a:txBody>
                    <a:bodyPr/>
                    <a:lstStyle/>
                    <a:p>
                      <a:r>
                        <a:rPr lang="en-IN" dirty="0"/>
                        <a:t>Account</a:t>
                      </a:r>
                      <a:r>
                        <a:rPr lang="en-IN" baseline="0" dirty="0"/>
                        <a:t> number of the fundraiser</a:t>
                      </a:r>
                      <a:endParaRPr lang="en-IN" dirty="0"/>
                    </a:p>
                  </a:txBody>
                  <a:tcPr/>
                </a:tc>
                <a:tc>
                  <a:txBody>
                    <a:bodyPr/>
                    <a:lstStyle/>
                    <a:p>
                      <a:r>
                        <a:rPr lang="en-IN" dirty="0"/>
                        <a:t>Primary Key</a:t>
                      </a:r>
                    </a:p>
                  </a:txBody>
                  <a:tcPr/>
                </a:tc>
                <a:extLst>
                  <a:ext uri="{0D108BD9-81ED-4DB2-BD59-A6C34878D82A}">
                    <a16:rowId xmlns:a16="http://schemas.microsoft.com/office/drawing/2014/main" val="10003"/>
                  </a:ext>
                </a:extLst>
              </a:tr>
              <a:tr h="990694">
                <a:tc>
                  <a:txBody>
                    <a:bodyPr/>
                    <a:lstStyle/>
                    <a:p>
                      <a:r>
                        <a:rPr lang="en-IN" dirty="0"/>
                        <a:t>Amount</a:t>
                      </a:r>
                    </a:p>
                  </a:txBody>
                  <a:tcPr/>
                </a:tc>
                <a:tc>
                  <a:txBody>
                    <a:bodyPr/>
                    <a:lstStyle/>
                    <a:p>
                      <a:r>
                        <a:rPr lang="en-IN" dirty="0"/>
                        <a:t>Number</a:t>
                      </a:r>
                    </a:p>
                  </a:txBody>
                  <a:tcPr/>
                </a:tc>
                <a:tc>
                  <a:txBody>
                    <a:bodyPr/>
                    <a:lstStyle/>
                    <a:p>
                      <a:r>
                        <a:rPr lang="en-IN" dirty="0"/>
                        <a:t>200</a:t>
                      </a:r>
                    </a:p>
                  </a:txBody>
                  <a:tcPr/>
                </a:tc>
                <a:tc>
                  <a:txBody>
                    <a:bodyPr/>
                    <a:lstStyle/>
                    <a:p>
                      <a:r>
                        <a:rPr lang="en-IN" dirty="0"/>
                        <a:t>Amount that they are expecting</a:t>
                      </a:r>
                    </a:p>
                  </a:txBody>
                  <a:tcPr/>
                </a:tc>
                <a:tc>
                  <a:txBody>
                    <a:bodyPr/>
                    <a:lstStyle/>
                    <a:p>
                      <a:r>
                        <a:rPr lang="en-IN" dirty="0"/>
                        <a:t>No</a:t>
                      </a:r>
                      <a:r>
                        <a:rPr lang="en-IN" baseline="0" dirty="0"/>
                        <a:t>t Null</a:t>
                      </a:r>
                      <a:endParaRPr lang="en-IN" dirty="0"/>
                    </a:p>
                  </a:txBody>
                  <a:tcPr/>
                </a:tc>
                <a:extLst>
                  <a:ext uri="{0D108BD9-81ED-4DB2-BD59-A6C34878D82A}">
                    <a16:rowId xmlns:a16="http://schemas.microsoft.com/office/drawing/2014/main" val="10004"/>
                  </a:ext>
                </a:extLst>
              </a:tr>
              <a:tr h="990694">
                <a:tc>
                  <a:txBody>
                    <a:bodyPr/>
                    <a:lstStyle/>
                    <a:p>
                      <a:r>
                        <a:rPr lang="en-IN" dirty="0"/>
                        <a:t>Description</a:t>
                      </a:r>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dirty="0"/>
                        <a:t>Reason for</a:t>
                      </a:r>
                      <a:r>
                        <a:rPr lang="en-IN" baseline="0" dirty="0"/>
                        <a:t> their fundraising </a:t>
                      </a:r>
                      <a:endParaRPr lang="en-IN" dirty="0"/>
                    </a:p>
                  </a:txBody>
                  <a:tcPr/>
                </a:tc>
                <a:tc>
                  <a:txBody>
                    <a:bodyPr/>
                    <a:lstStyle/>
                    <a:p>
                      <a:r>
                        <a:rPr lang="en-IN" dirty="0"/>
                        <a:t>Not </a:t>
                      </a:r>
                      <a:r>
                        <a:rPr lang="en-IN" dirty="0" err="1"/>
                        <a:t>NUll</a:t>
                      </a:r>
                      <a:endParaRPr lang="en-IN"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32325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131" y="405169"/>
            <a:ext cx="8911687" cy="1280890"/>
          </a:xfrm>
        </p:spPr>
        <p:txBody>
          <a:bodyPr>
            <a:normAutofit/>
          </a:bodyPr>
          <a:lstStyle/>
          <a:p>
            <a:r>
              <a:rPr lang="en-IN" sz="4800" dirty="0">
                <a:latin typeface="Times New Roman" pitchFamily="18" charset="0"/>
                <a:cs typeface="Times New Roman" pitchFamily="18" charset="0"/>
              </a:rPr>
              <a:t>               MODULES</a:t>
            </a:r>
            <a:endParaRPr lang="en-IN" sz="4800" dirty="0"/>
          </a:p>
        </p:txBody>
      </p:sp>
      <p:sp>
        <p:nvSpPr>
          <p:cNvPr id="3" name="Content Placeholder 2"/>
          <p:cNvSpPr>
            <a:spLocks noGrp="1"/>
          </p:cNvSpPr>
          <p:nvPr>
            <p:ph idx="1"/>
          </p:nvPr>
        </p:nvSpPr>
        <p:spPr>
          <a:xfrm>
            <a:off x="1352840" y="1686059"/>
            <a:ext cx="8915400" cy="3777622"/>
          </a:xfrm>
        </p:spPr>
        <p:txBody>
          <a:bodyPr/>
          <a:lstStyle/>
          <a:p>
            <a:pPr marL="514350" lvl="0" indent="-514350">
              <a:buFont typeface="+mj-lt"/>
              <a:buAutoNum type="arabicPeriod"/>
            </a:pPr>
            <a:r>
              <a:rPr lang="en-US" sz="2800" dirty="0">
                <a:latin typeface="Times New Roman" pitchFamily="18" charset="0"/>
                <a:cs typeface="Times New Roman" pitchFamily="18" charset="0"/>
              </a:rPr>
              <a:t>Registration – Fundraiser</a:t>
            </a:r>
            <a:endParaRPr lang="en-IN" sz="2800" dirty="0">
              <a:latin typeface="Times New Roman" pitchFamily="18" charset="0"/>
              <a:cs typeface="Times New Roman" pitchFamily="18" charset="0"/>
            </a:endParaRPr>
          </a:p>
          <a:p>
            <a:pPr marL="514350" lvl="0" indent="-514350">
              <a:buFont typeface="+mj-lt"/>
              <a:buAutoNum type="arabicPeriod"/>
            </a:pPr>
            <a:r>
              <a:rPr lang="en-US" sz="2800" dirty="0">
                <a:latin typeface="Times New Roman" pitchFamily="18" charset="0"/>
                <a:cs typeface="Times New Roman" pitchFamily="18" charset="0"/>
              </a:rPr>
              <a:t>Registration – Funder</a:t>
            </a:r>
            <a:endParaRPr lang="en-IN" sz="2800" dirty="0">
              <a:latin typeface="Times New Roman" pitchFamily="18" charset="0"/>
              <a:cs typeface="Times New Roman" pitchFamily="18" charset="0"/>
            </a:endParaRPr>
          </a:p>
          <a:p>
            <a:pPr marL="514350" lvl="0" indent="-514350">
              <a:buFont typeface="+mj-lt"/>
              <a:buAutoNum type="arabicPeriod"/>
            </a:pPr>
            <a:r>
              <a:rPr lang="en-US" sz="2800" dirty="0">
                <a:latin typeface="Times New Roman" pitchFamily="18" charset="0"/>
                <a:cs typeface="Times New Roman" pitchFamily="18" charset="0"/>
              </a:rPr>
              <a:t>Service provider Platform</a:t>
            </a:r>
            <a:endParaRPr lang="en-IN" sz="2800" dirty="0">
              <a:latin typeface="Times New Roman" pitchFamily="18" charset="0"/>
              <a:cs typeface="Times New Roman" pitchFamily="18" charset="0"/>
            </a:endParaRPr>
          </a:p>
          <a:p>
            <a:pPr marL="514350" lvl="0" indent="-514350">
              <a:buFont typeface="+mj-lt"/>
              <a:buAutoNum type="arabicPeriod"/>
            </a:pPr>
            <a:r>
              <a:rPr lang="en-US" sz="2800" dirty="0">
                <a:latin typeface="Times New Roman" pitchFamily="18" charset="0"/>
                <a:cs typeface="Times New Roman" pitchFamily="18" charset="0"/>
              </a:rPr>
              <a:t>Transaction platform</a:t>
            </a:r>
            <a:endParaRPr lang="en-IN" sz="2800" dirty="0">
              <a:latin typeface="Times New Roman" pitchFamily="18" charset="0"/>
              <a:cs typeface="Times New Roman" pitchFamily="18" charset="0"/>
            </a:endParaRPr>
          </a:p>
          <a:p>
            <a:pPr marL="514350" lvl="0" indent="-514350">
              <a:buFont typeface="+mj-lt"/>
              <a:buAutoNum type="arabicPeriod"/>
            </a:pPr>
            <a:r>
              <a:rPr lang="en-US" sz="2800" dirty="0" err="1">
                <a:latin typeface="Times New Roman" pitchFamily="18" charset="0"/>
                <a:cs typeface="Times New Roman" pitchFamily="18" charset="0"/>
              </a:rPr>
              <a:t>Blockchain</a:t>
            </a:r>
            <a:r>
              <a:rPr lang="en-US" sz="2800" dirty="0">
                <a:latin typeface="Times New Roman" pitchFamily="18" charset="0"/>
                <a:cs typeface="Times New Roman" pitchFamily="18" charset="0"/>
              </a:rPr>
              <a:t> creating and mining</a:t>
            </a:r>
            <a:endParaRPr lang="en-IN" sz="2800"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51121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137" y="351374"/>
            <a:ext cx="7477125" cy="916503"/>
          </a:xfrm>
        </p:spPr>
        <p:txBody>
          <a:bodyPr>
            <a:normAutofit/>
          </a:bodyPr>
          <a:lstStyle/>
          <a:p>
            <a:pPr algn="ctr"/>
            <a:r>
              <a:rPr lang="en-IN" sz="3500" b="1" dirty="0">
                <a:latin typeface="Times New Roman" pitchFamily="18" charset="0"/>
                <a:cs typeface="Times New Roman" pitchFamily="18" charset="0"/>
              </a:rPr>
              <a:t>REGISTRATION - Fundraiser</a:t>
            </a:r>
            <a:endParaRPr lang="en-IN" sz="3500" b="1" dirty="0"/>
          </a:p>
        </p:txBody>
      </p:sp>
      <p:sp>
        <p:nvSpPr>
          <p:cNvPr id="3" name="Content Placeholder 2"/>
          <p:cNvSpPr>
            <a:spLocks noGrp="1"/>
          </p:cNvSpPr>
          <p:nvPr>
            <p:ph idx="1"/>
          </p:nvPr>
        </p:nvSpPr>
        <p:spPr>
          <a:xfrm>
            <a:off x="838201" y="1390650"/>
            <a:ext cx="10648950" cy="1933575"/>
          </a:xfrm>
        </p:spPr>
        <p:txBody>
          <a:bodyPr/>
          <a:lstStyle/>
          <a:p>
            <a:pPr algn="just">
              <a:buNone/>
            </a:pPr>
            <a:r>
              <a:rPr lang="en-US" sz="2800" dirty="0">
                <a:latin typeface="Times New Roman" pitchFamily="18" charset="0"/>
                <a:cs typeface="Times New Roman" pitchFamily="18" charset="0"/>
              </a:rPr>
              <a:t>        </a:t>
            </a:r>
            <a:r>
              <a:rPr lang="en-US" sz="2500" dirty="0">
                <a:latin typeface="Times New Roman" pitchFamily="18" charset="0"/>
                <a:cs typeface="Times New Roman" pitchFamily="18" charset="0"/>
              </a:rPr>
              <a:t>      The fundraiser will register in the service provider platform. For storing the meta details about the fundraiser we can use the MySQL data base. Also every time scanned the immutable entry added in the table. In general, the fundraiser registration process only involves two entities, the fundraiser and the service provider of fundraising platform itself.</a:t>
            </a:r>
            <a:endParaRPr lang="en-IN" sz="2500" dirty="0">
              <a:latin typeface="Times New Roman" pitchFamily="18" charset="0"/>
              <a:cs typeface="Times New Roman" pitchFamily="18" charset="0"/>
            </a:endParaRPr>
          </a:p>
          <a:p>
            <a:pPr>
              <a:buNone/>
            </a:pPr>
            <a:endParaRPr lang="en-US"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390B6D3-4368-4CDF-813B-AF3EC089C319}"/>
              </a:ext>
            </a:extLst>
          </p:cNvPr>
          <p:cNvSpPr txBox="1">
            <a:spLocks/>
          </p:cNvSpPr>
          <p:nvPr/>
        </p:nvSpPr>
        <p:spPr>
          <a:xfrm>
            <a:off x="838200" y="4486274"/>
            <a:ext cx="11049000" cy="2114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a:latin typeface="Times New Roman" pitchFamily="18" charset="0"/>
                <a:cs typeface="Times New Roman" pitchFamily="18" charset="0"/>
              </a:rPr>
              <a:t>            </a:t>
            </a:r>
            <a:r>
              <a:rPr lang="en-US" sz="2500" dirty="0">
                <a:latin typeface="Times New Roman" pitchFamily="18" charset="0"/>
                <a:cs typeface="Times New Roman" pitchFamily="18" charset="0"/>
              </a:rPr>
              <a:t>Similar to the fundraising registration process, donors certainly need to register with a fundraising platform service provider. For storing the meta details about the funder we can use the MySQL data base. Also every time scanned the immutable entry added in the table. This process involves two entities, the funder and the fundraising organization.</a:t>
            </a:r>
            <a:endParaRPr lang="en-IN" sz="2500" dirty="0">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2042E344-5DAE-4762-BCEE-41AAD7FA4021}"/>
              </a:ext>
            </a:extLst>
          </p:cNvPr>
          <p:cNvSpPr txBox="1">
            <a:spLocks/>
          </p:cNvSpPr>
          <p:nvPr/>
        </p:nvSpPr>
        <p:spPr>
          <a:xfrm>
            <a:off x="1319804" y="3324225"/>
            <a:ext cx="10085789" cy="12024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itchFamily="18" charset="0"/>
                <a:cs typeface="Times New Roman" pitchFamily="18" charset="0"/>
              </a:rPr>
              <a:t>  </a:t>
            </a:r>
            <a:r>
              <a:rPr lang="en-IN" sz="3500" b="1" dirty="0">
                <a:latin typeface="Times New Roman" pitchFamily="18" charset="0"/>
                <a:cs typeface="Times New Roman" pitchFamily="18" charset="0"/>
              </a:rPr>
              <a:t>REGISTRATION - Funder</a:t>
            </a:r>
            <a:endParaRPr lang="en-IN" sz="3500" b="1" dirty="0"/>
          </a:p>
        </p:txBody>
      </p:sp>
    </p:spTree>
    <p:extLst>
      <p:ext uri="{BB962C8B-B14F-4D97-AF65-F5344CB8AC3E}">
        <p14:creationId xmlns:p14="http://schemas.microsoft.com/office/powerpoint/2010/main" val="1131087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1" y="409575"/>
            <a:ext cx="9570098" cy="1328000"/>
          </a:xfrm>
        </p:spPr>
        <p:txBody>
          <a:bodyPr>
            <a:normAutofit/>
          </a:bodyPr>
          <a:lstStyle/>
          <a:p>
            <a:r>
              <a:rPr lang="en-US" dirty="0">
                <a:latin typeface="Times New Roman" pitchFamily="18" charset="0"/>
                <a:cs typeface="Times New Roman" pitchFamily="18" charset="0"/>
              </a:rPr>
              <a:t>          </a:t>
            </a:r>
            <a:r>
              <a:rPr lang="en-US" sz="3900" b="1" dirty="0">
                <a:latin typeface="Times New Roman" pitchFamily="18" charset="0"/>
                <a:cs typeface="Times New Roman" pitchFamily="18" charset="0"/>
              </a:rPr>
              <a:t>SERVICE PROVIDER PLATFORM</a:t>
            </a:r>
            <a:br>
              <a:rPr lang="en-IN"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1257300" y="1352550"/>
            <a:ext cx="9810750" cy="1666875"/>
          </a:xfrm>
        </p:spPr>
        <p:txBody>
          <a:bodyPr>
            <a:normAutofit/>
          </a:bodyPr>
          <a:lstStyle/>
          <a:p>
            <a:pPr algn="just">
              <a:lnSpc>
                <a:spcPct val="200000"/>
              </a:lnSpc>
              <a:buNone/>
            </a:pPr>
            <a:r>
              <a:rPr lang="en-US" sz="2500" dirty="0">
                <a:latin typeface="Times New Roman" pitchFamily="18" charset="0"/>
                <a:cs typeface="Times New Roman" pitchFamily="18" charset="0"/>
              </a:rPr>
              <a:t>       The fundraiser will raise their fund by posting their requirement and details about the requirement. These data are stored in MySQL database.</a:t>
            </a:r>
            <a:endParaRPr lang="en-IN" sz="2500" dirty="0">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AFF4A19D-897C-4026-8D16-DC9DE6E89740}"/>
              </a:ext>
            </a:extLst>
          </p:cNvPr>
          <p:cNvSpPr txBox="1">
            <a:spLocks/>
          </p:cNvSpPr>
          <p:nvPr/>
        </p:nvSpPr>
        <p:spPr>
          <a:xfrm>
            <a:off x="1257300" y="3248025"/>
            <a:ext cx="104394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500" b="1" dirty="0">
                <a:latin typeface="Times New Roman" panose="02020603050405020304" pitchFamily="18" charset="0"/>
                <a:cs typeface="Times New Roman" panose="02020603050405020304" pitchFamily="18" charset="0"/>
              </a:rPr>
              <a:t>TRANSACTION PLATFORM</a:t>
            </a:r>
          </a:p>
        </p:txBody>
      </p:sp>
      <p:sp>
        <p:nvSpPr>
          <p:cNvPr id="5" name="Content Placeholder 2">
            <a:extLst>
              <a:ext uri="{FF2B5EF4-FFF2-40B4-BE49-F238E27FC236}">
                <a16:creationId xmlns:a16="http://schemas.microsoft.com/office/drawing/2014/main" id="{CC0793A1-3605-42EB-9B2D-AD40290A7113}"/>
              </a:ext>
            </a:extLst>
          </p:cNvPr>
          <p:cNvSpPr txBox="1">
            <a:spLocks/>
          </p:cNvSpPr>
          <p:nvPr/>
        </p:nvSpPr>
        <p:spPr>
          <a:xfrm>
            <a:off x="400050" y="4114800"/>
            <a:ext cx="11477625" cy="25336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Arial" panose="020B0604020202020204" pitchFamily="34" charset="0"/>
              <a:buNone/>
            </a:pPr>
            <a:r>
              <a:rPr lang="en-US" sz="2500" dirty="0">
                <a:latin typeface="Times New Roman" pitchFamily="18" charset="0"/>
                <a:cs typeface="Times New Roman" pitchFamily="18" charset="0"/>
              </a:rPr>
              <a:t>                Each transaction details are recorded in the blockchain for </a:t>
            </a:r>
            <a:r>
              <a:rPr lang="en-US" sz="2500" dirty="0" err="1">
                <a:latin typeface="Times New Roman" pitchFamily="18" charset="0"/>
                <a:cs typeface="Times New Roman" pitchFamily="18" charset="0"/>
              </a:rPr>
              <a:t>eg</a:t>
            </a:r>
            <a:r>
              <a:rPr lang="en-US" sz="2500" dirty="0">
                <a:latin typeface="Times New Roman" pitchFamily="18" charset="0"/>
                <a:cs typeface="Times New Roman" pitchFamily="18" charset="0"/>
              </a:rPr>
              <a:t>: If the funder donates the amount to the fundraiser this transaction is stored in the blockchain. All the transaction received can be viewed by the fundraiser. The funder can track the transaction and check whether the amount is received by the valid fundraiser.</a:t>
            </a:r>
            <a:endParaRPr lang="en-IN" sz="2500" dirty="0">
              <a:latin typeface="Times New Roman" pitchFamily="18" charset="0"/>
              <a:cs typeface="Times New Roman" pitchFamily="18" charset="0"/>
            </a:endParaRPr>
          </a:p>
        </p:txBody>
      </p:sp>
    </p:spTree>
    <p:extLst>
      <p:ext uri="{BB962C8B-B14F-4D97-AF65-F5344CB8AC3E}">
        <p14:creationId xmlns:p14="http://schemas.microsoft.com/office/powerpoint/2010/main" val="3220847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51" y="600074"/>
            <a:ext cx="9634224" cy="1150379"/>
          </a:xfrm>
        </p:spPr>
        <p:txBody>
          <a:bodyPr>
            <a:normAutofit fontScale="90000"/>
          </a:bodyPr>
          <a:lstStyle/>
          <a:p>
            <a:pPr algn="ctr"/>
            <a:r>
              <a:rPr lang="en-IN" sz="3900" b="1" dirty="0">
                <a:latin typeface="Times New Roman" pitchFamily="18" charset="0"/>
                <a:cs typeface="Times New Roman" pitchFamily="18" charset="0"/>
              </a:rPr>
              <a:t>BLOCKCHAIN CREATING AND MINING</a:t>
            </a:r>
            <a:r>
              <a:rPr lang="en-IN" dirty="0">
                <a:latin typeface="Times New Roman" pitchFamily="18" charset="0"/>
                <a:cs typeface="Times New Roman" pitchFamily="18" charset="0"/>
              </a:rPr>
              <a:t>:</a:t>
            </a:r>
            <a:endParaRPr lang="en-IN" dirty="0"/>
          </a:p>
        </p:txBody>
      </p:sp>
      <p:sp>
        <p:nvSpPr>
          <p:cNvPr id="3" name="Content Placeholder 2"/>
          <p:cNvSpPr>
            <a:spLocks noGrp="1"/>
          </p:cNvSpPr>
          <p:nvPr>
            <p:ph idx="1"/>
          </p:nvPr>
        </p:nvSpPr>
        <p:spPr>
          <a:xfrm>
            <a:off x="933450" y="2143124"/>
            <a:ext cx="9862824" cy="3626429"/>
          </a:xfrm>
        </p:spPr>
        <p:txBody>
          <a:bodyPr>
            <a:normAutofit/>
          </a:bodyPr>
          <a:lstStyle/>
          <a:p>
            <a:pPr algn="just">
              <a:lnSpc>
                <a:spcPct val="200000"/>
              </a:lnSpc>
              <a:buNone/>
            </a:pPr>
            <a:r>
              <a:rPr lang="en-US" sz="2800" dirty="0">
                <a:latin typeface="Times New Roman" panose="02020603050405020304" pitchFamily="18" charset="0"/>
                <a:cs typeface="Times New Roman" panose="02020603050405020304" pitchFamily="18" charset="0"/>
              </a:rPr>
              <a:t>             On startup, create the genesis block then server initiates creation of new block and send the required data Create a new block with the scan data. </a:t>
            </a:r>
            <a:r>
              <a:rPr lang="en-IN" sz="2800" dirty="0">
                <a:latin typeface="Times New Roman" panose="02020603050405020304" pitchFamily="18" charset="0"/>
                <a:cs typeface="Times New Roman" panose="02020603050405020304" pitchFamily="18" charset="0"/>
              </a:rPr>
              <a:t>Mine the block.</a:t>
            </a:r>
            <a:endParaRPr lang="en-IN" sz="2800" dirty="0"/>
          </a:p>
        </p:txBody>
      </p:sp>
    </p:spTree>
    <p:extLst>
      <p:ext uri="{BB962C8B-B14F-4D97-AF65-F5344CB8AC3E}">
        <p14:creationId xmlns:p14="http://schemas.microsoft.com/office/powerpoint/2010/main" val="4136516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1" y="428624"/>
            <a:ext cx="10070228" cy="1473155"/>
          </a:xfrm>
        </p:spPr>
        <p:txBody>
          <a:bodyPr>
            <a:normAutofit fontScale="90000"/>
          </a:bodyPr>
          <a:lstStyle/>
          <a:p>
            <a:r>
              <a:rPr lang="en-IN" dirty="0"/>
              <a:t>      </a:t>
            </a:r>
            <a:r>
              <a:rPr lang="en-IN" sz="3900" b="1" dirty="0">
                <a:latin typeface="Times New Roman" panose="02020603050405020304" pitchFamily="18" charset="0"/>
                <a:cs typeface="Times New Roman" panose="02020603050405020304" pitchFamily="18" charset="0"/>
              </a:rPr>
              <a:t>TESTING AND PERFORMANCE ANALYSIS</a:t>
            </a:r>
            <a:br>
              <a:rPr lang="en-IN" dirty="0"/>
            </a:br>
            <a:br>
              <a:rPr lang="en-IN" dirty="0"/>
            </a:br>
            <a:r>
              <a:rPr lang="en-IN" sz="3300" b="1" dirty="0">
                <a:latin typeface="Times New Roman" panose="02020603050405020304" pitchFamily="18" charset="0"/>
                <a:cs typeface="Times New Roman" panose="02020603050405020304" pitchFamily="18" charset="0"/>
              </a:rPr>
              <a:t>UNIT TESTING:</a:t>
            </a:r>
          </a:p>
        </p:txBody>
      </p:sp>
      <p:sp>
        <p:nvSpPr>
          <p:cNvPr id="3" name="Content Placeholder 2"/>
          <p:cNvSpPr>
            <a:spLocks noGrp="1"/>
          </p:cNvSpPr>
          <p:nvPr>
            <p:ph idx="1"/>
          </p:nvPr>
        </p:nvSpPr>
        <p:spPr>
          <a:xfrm>
            <a:off x="819150" y="2362200"/>
            <a:ext cx="10820400" cy="4067176"/>
          </a:xfrm>
        </p:spPr>
        <p:txBody>
          <a:bodyPr>
            <a:normAutofit fontScale="40000" lnSpcReduction="20000"/>
          </a:bodyPr>
          <a:lstStyle/>
          <a:p>
            <a:pPr marL="0" indent="0" algn="just">
              <a:lnSpc>
                <a:spcPct val="210000"/>
              </a:lnSpc>
              <a:buNone/>
            </a:pPr>
            <a:r>
              <a:rPr lang="en-US" sz="6000" dirty="0">
                <a:latin typeface="Times New Roman" panose="02020603050405020304" pitchFamily="18" charset="0"/>
                <a:cs typeface="Times New Roman" panose="02020603050405020304" pitchFamily="18" charset="0"/>
              </a:rPr>
              <a:t>UNIT TESTING is a type of software testing where individual units or components of a software are tested. In this project, In the module of registration each input is denoted with specify constraint and the violation of these constraint will display error message. Thus it verify the unit testing.</a:t>
            </a:r>
            <a:endParaRPr lang="en-IN" sz="6000" dirty="0">
              <a:latin typeface="Times New Roman" panose="02020603050405020304" pitchFamily="18" charset="0"/>
              <a:cs typeface="Times New Roman" panose="02020603050405020304" pitchFamily="18" charset="0"/>
            </a:endParaRPr>
          </a:p>
          <a:p>
            <a:pPr marL="0" indent="0" algn="just">
              <a:lnSpc>
                <a:spcPct val="210000"/>
              </a:lnSpc>
              <a:buNone/>
            </a:pPr>
            <a:r>
              <a:rPr lang="en-US" sz="6000" dirty="0">
                <a:latin typeface="Times New Roman" panose="02020603050405020304" pitchFamily="18" charset="0"/>
                <a:cs typeface="Times New Roman" panose="02020603050405020304" pitchFamily="18" charset="0"/>
              </a:rPr>
              <a:t>Result: </a:t>
            </a:r>
            <a:r>
              <a:rPr lang="en-US" sz="6000" dirty="0">
                <a:solidFill>
                  <a:schemeClr val="tx1"/>
                </a:solidFill>
                <a:latin typeface="Times New Roman" panose="02020603050405020304" pitchFamily="18" charset="0"/>
                <a:cs typeface="Times New Roman" pitchFamily="18" charset="0"/>
              </a:rPr>
              <a:t>All the test cases mentioned above passed successfully. No defects encountered</a:t>
            </a:r>
            <a:endParaRPr lang="en-IN" sz="6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93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B15B-F697-42F9-B177-BF1ECBA5339C}"/>
              </a:ext>
            </a:extLst>
          </p:cNvPr>
          <p:cNvSpPr>
            <a:spLocks noGrp="1"/>
          </p:cNvSpPr>
          <p:nvPr>
            <p:ph type="title"/>
          </p:nvPr>
        </p:nvSpPr>
        <p:spPr>
          <a:xfrm>
            <a:off x="114301" y="533400"/>
            <a:ext cx="9344024" cy="381000"/>
          </a:xfrm>
        </p:spPr>
        <p:txBody>
          <a:bodyPr>
            <a:normAutofit fontScale="90000"/>
          </a:bodyPr>
          <a:lstStyle/>
          <a:p>
            <a:r>
              <a:rPr lang="en-US" sz="3300" b="1" dirty="0">
                <a:effectLst/>
                <a:latin typeface="Times New Roman" panose="02020603050405020304" pitchFamily="18" charset="0"/>
                <a:ea typeface="Times New Roman" panose="02020603050405020304" pitchFamily="18" charset="0"/>
              </a:rPr>
              <a:t>Test case report for fundraiser registration and login</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784819133"/>
              </p:ext>
            </p:extLst>
          </p:nvPr>
        </p:nvGraphicFramePr>
        <p:xfrm>
          <a:off x="257175" y="1104900"/>
          <a:ext cx="11494126" cy="5600167"/>
        </p:xfrm>
        <a:graphic>
          <a:graphicData uri="http://schemas.openxmlformats.org/drawingml/2006/table">
            <a:tbl>
              <a:tblPr firstRow="1" bandRow="1">
                <a:tableStyleId>{5C22544A-7EE6-4342-B048-85BDC9FD1C3A}</a:tableStyleId>
              </a:tblPr>
              <a:tblGrid>
                <a:gridCol w="722205">
                  <a:extLst>
                    <a:ext uri="{9D8B030D-6E8A-4147-A177-3AD203B41FA5}">
                      <a16:colId xmlns:a16="http://schemas.microsoft.com/office/drawing/2014/main" val="20000"/>
                    </a:ext>
                  </a:extLst>
                </a:gridCol>
                <a:gridCol w="2638555">
                  <a:extLst>
                    <a:ext uri="{9D8B030D-6E8A-4147-A177-3AD203B41FA5}">
                      <a16:colId xmlns:a16="http://schemas.microsoft.com/office/drawing/2014/main" val="20001"/>
                    </a:ext>
                  </a:extLst>
                </a:gridCol>
                <a:gridCol w="2386302">
                  <a:extLst>
                    <a:ext uri="{9D8B030D-6E8A-4147-A177-3AD203B41FA5}">
                      <a16:colId xmlns:a16="http://schemas.microsoft.com/office/drawing/2014/main" val="20002"/>
                    </a:ext>
                  </a:extLst>
                </a:gridCol>
                <a:gridCol w="1915688">
                  <a:extLst>
                    <a:ext uri="{9D8B030D-6E8A-4147-A177-3AD203B41FA5}">
                      <a16:colId xmlns:a16="http://schemas.microsoft.com/office/drawing/2014/main" val="20003"/>
                    </a:ext>
                  </a:extLst>
                </a:gridCol>
                <a:gridCol w="1915688">
                  <a:extLst>
                    <a:ext uri="{9D8B030D-6E8A-4147-A177-3AD203B41FA5}">
                      <a16:colId xmlns:a16="http://schemas.microsoft.com/office/drawing/2014/main" val="20004"/>
                    </a:ext>
                  </a:extLst>
                </a:gridCol>
                <a:gridCol w="1915688">
                  <a:extLst>
                    <a:ext uri="{9D8B030D-6E8A-4147-A177-3AD203B41FA5}">
                      <a16:colId xmlns:a16="http://schemas.microsoft.com/office/drawing/2014/main" val="20005"/>
                    </a:ext>
                  </a:extLst>
                </a:gridCol>
              </a:tblGrid>
              <a:tr h="599025">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a:t>
                      </a:r>
                      <a:r>
                        <a:rPr lang="en-IN" baseline="0" dirty="0"/>
                        <a:t> RESULT</a:t>
                      </a:r>
                      <a:endParaRPr lang="en-IN" dirty="0"/>
                    </a:p>
                  </a:txBody>
                  <a:tcPr/>
                </a:tc>
                <a:extLst>
                  <a:ext uri="{0D108BD9-81ED-4DB2-BD59-A6C34878D82A}">
                    <a16:rowId xmlns:a16="http://schemas.microsoft.com/office/drawing/2014/main" val="10000"/>
                  </a:ext>
                </a:extLst>
              </a:tr>
              <a:tr h="2050169">
                <a:tc>
                  <a:txBody>
                    <a:bodyPr/>
                    <a:lstStyle/>
                    <a:p>
                      <a:r>
                        <a:rPr lang="en-IN" dirty="0"/>
                        <a:t>1.</a:t>
                      </a:r>
                    </a:p>
                  </a:txBody>
                  <a:tcPr/>
                </a:tc>
                <a:tc>
                  <a:txBody>
                    <a:bodyPr/>
                    <a:lstStyle/>
                    <a:p>
                      <a:r>
                        <a:rPr lang="en-IN" dirty="0"/>
                        <a:t>Enter</a:t>
                      </a:r>
                      <a:r>
                        <a:rPr lang="en-IN" baseline="0" dirty="0"/>
                        <a:t> the </a:t>
                      </a:r>
                      <a:r>
                        <a:rPr lang="en-IN" baseline="0" dirty="0" err="1"/>
                        <a:t>username,password,email,phone</a:t>
                      </a:r>
                      <a:r>
                        <a:rPr lang="en-IN" baseline="0" dirty="0"/>
                        <a:t> number for registration</a:t>
                      </a:r>
                      <a:endParaRPr lang="en-IN" dirty="0"/>
                    </a:p>
                  </a:txBody>
                  <a:tcPr/>
                </a:tc>
                <a:tc>
                  <a:txBody>
                    <a:bodyPr/>
                    <a:lstStyle/>
                    <a:p>
                      <a:r>
                        <a:rPr lang="en-IN" dirty="0" err="1"/>
                        <a:t>Username:XXX</a:t>
                      </a:r>
                      <a:endParaRPr lang="en-IN" dirty="0"/>
                    </a:p>
                    <a:p>
                      <a:r>
                        <a:rPr lang="en-IN" dirty="0"/>
                        <a:t>Password:</a:t>
                      </a:r>
                    </a:p>
                    <a:p>
                      <a:r>
                        <a:rPr lang="en-IN" dirty="0"/>
                        <a:t>***</a:t>
                      </a:r>
                    </a:p>
                    <a:p>
                      <a:r>
                        <a:rPr lang="en-IN" dirty="0"/>
                        <a:t>Email id:</a:t>
                      </a:r>
                    </a:p>
                    <a:p>
                      <a:r>
                        <a:rPr lang="en-IN" dirty="0">
                          <a:hlinkClick r:id="rId2"/>
                        </a:rPr>
                        <a:t>abc@gmail.com</a:t>
                      </a:r>
                      <a:endParaRPr lang="en-IN" dirty="0"/>
                    </a:p>
                    <a:p>
                      <a:r>
                        <a:rPr lang="en-IN" dirty="0"/>
                        <a:t>Phone number:</a:t>
                      </a:r>
                    </a:p>
                    <a:p>
                      <a:r>
                        <a:rPr lang="en-IN" dirty="0"/>
                        <a:t>9876543210</a:t>
                      </a:r>
                    </a:p>
                  </a:txBody>
                  <a:tcPr/>
                </a:tc>
                <a:tc>
                  <a:txBody>
                    <a:bodyPr/>
                    <a:lstStyle/>
                    <a:p>
                      <a:r>
                        <a:rPr lang="en-IN" dirty="0"/>
                        <a:t>XXX</a:t>
                      </a:r>
                    </a:p>
                    <a:p>
                      <a:r>
                        <a:rPr lang="en-IN" dirty="0"/>
                        <a:t>***</a:t>
                      </a:r>
                    </a:p>
                    <a:p>
                      <a:pPr marL="0" marR="0" indent="0" algn="l" defTabSz="457200" rtl="0" eaLnBrk="1" fontAlgn="auto" latinLnBrk="0" hangingPunct="1">
                        <a:lnSpc>
                          <a:spcPct val="100000"/>
                        </a:lnSpc>
                        <a:spcBef>
                          <a:spcPts val="0"/>
                        </a:spcBef>
                        <a:spcAft>
                          <a:spcPts val="0"/>
                        </a:spcAft>
                        <a:buClrTx/>
                        <a:buSzTx/>
                        <a:buFontTx/>
                        <a:buNone/>
                        <a:tabLst/>
                        <a:defRPr/>
                      </a:pPr>
                      <a:r>
                        <a:rPr lang="en-IN" dirty="0">
                          <a:hlinkClick r:id="rId2"/>
                        </a:rPr>
                        <a:t>abc@gmail.com</a:t>
                      </a:r>
                      <a:endParaRPr lang="en-IN" dirty="0"/>
                    </a:p>
                    <a:p>
                      <a:pPr marL="0" marR="0" indent="0" algn="l" defTabSz="457200" rtl="0" eaLnBrk="1" fontAlgn="auto" latinLnBrk="0" hangingPunct="1">
                        <a:lnSpc>
                          <a:spcPct val="100000"/>
                        </a:lnSpc>
                        <a:spcBef>
                          <a:spcPts val="0"/>
                        </a:spcBef>
                        <a:spcAft>
                          <a:spcPts val="0"/>
                        </a:spcAft>
                        <a:buClrTx/>
                        <a:buSzTx/>
                        <a:buFontTx/>
                        <a:buNone/>
                        <a:tabLst/>
                        <a:defRPr/>
                      </a:pPr>
                      <a:r>
                        <a:rPr lang="en-IN" dirty="0"/>
                        <a:t>9876543210</a:t>
                      </a:r>
                    </a:p>
                    <a:p>
                      <a:endParaRPr lang="en-IN" dirty="0"/>
                    </a:p>
                  </a:txBody>
                  <a:tcPr/>
                </a:tc>
                <a:tc>
                  <a:txBody>
                    <a:bodyPr/>
                    <a:lstStyle/>
                    <a:p>
                      <a:r>
                        <a:rPr lang="en-IN" dirty="0"/>
                        <a:t>XXX</a:t>
                      </a:r>
                    </a:p>
                    <a:p>
                      <a:r>
                        <a:rPr lang="en-IN" dirty="0"/>
                        <a:t>***</a:t>
                      </a:r>
                    </a:p>
                    <a:p>
                      <a:pPr marL="0" marR="0" indent="0" algn="l" defTabSz="457200" rtl="0" eaLnBrk="1" fontAlgn="auto" latinLnBrk="0" hangingPunct="1">
                        <a:lnSpc>
                          <a:spcPct val="100000"/>
                        </a:lnSpc>
                        <a:spcBef>
                          <a:spcPts val="0"/>
                        </a:spcBef>
                        <a:spcAft>
                          <a:spcPts val="0"/>
                        </a:spcAft>
                        <a:buClrTx/>
                        <a:buSzTx/>
                        <a:buFontTx/>
                        <a:buNone/>
                        <a:tabLst/>
                        <a:defRPr/>
                      </a:pPr>
                      <a:r>
                        <a:rPr lang="en-IN" dirty="0">
                          <a:hlinkClick r:id="rId2"/>
                        </a:rPr>
                        <a:t>abc@gmail.com</a:t>
                      </a:r>
                      <a:endParaRPr lang="en-IN" dirty="0"/>
                    </a:p>
                    <a:p>
                      <a:pPr marL="0" marR="0" indent="0" algn="l" defTabSz="457200" rtl="0" eaLnBrk="1" fontAlgn="auto" latinLnBrk="0" hangingPunct="1">
                        <a:lnSpc>
                          <a:spcPct val="100000"/>
                        </a:lnSpc>
                        <a:spcBef>
                          <a:spcPts val="0"/>
                        </a:spcBef>
                        <a:spcAft>
                          <a:spcPts val="0"/>
                        </a:spcAft>
                        <a:buClrTx/>
                        <a:buSzTx/>
                        <a:buFontTx/>
                        <a:buNone/>
                        <a:tabLst/>
                        <a:defRPr/>
                      </a:pPr>
                      <a:r>
                        <a:rPr lang="en-IN" dirty="0"/>
                        <a:t>9876543210</a:t>
                      </a:r>
                    </a:p>
                  </a:txBody>
                  <a:tcPr/>
                </a:tc>
                <a:tc>
                  <a:txBody>
                    <a:bodyPr/>
                    <a:lstStyle/>
                    <a:p>
                      <a:r>
                        <a:rPr lang="en-IN" dirty="0"/>
                        <a:t>passed</a:t>
                      </a:r>
                    </a:p>
                  </a:txBody>
                  <a:tcPr/>
                </a:tc>
                <a:extLst>
                  <a:ext uri="{0D108BD9-81ED-4DB2-BD59-A6C34878D82A}">
                    <a16:rowId xmlns:a16="http://schemas.microsoft.com/office/drawing/2014/main" val="10001"/>
                  </a:ext>
                </a:extLst>
              </a:tr>
              <a:tr h="1454959">
                <a:tc>
                  <a:txBody>
                    <a:bodyPr/>
                    <a:lstStyle/>
                    <a:p>
                      <a:r>
                        <a:rPr lang="en-IN" dirty="0"/>
                        <a:t>2.</a:t>
                      </a:r>
                    </a:p>
                  </a:txBody>
                  <a:tcPr/>
                </a:tc>
                <a:tc>
                  <a:txBody>
                    <a:bodyPr/>
                    <a:lstStyle/>
                    <a:p>
                      <a:r>
                        <a:rPr lang="en-IN" dirty="0"/>
                        <a:t>Compare username and password with registered</a:t>
                      </a:r>
                      <a:r>
                        <a:rPr lang="en-IN" baseline="0" dirty="0"/>
                        <a:t> field</a:t>
                      </a:r>
                      <a:endParaRPr lang="en-IN" dirty="0"/>
                    </a:p>
                  </a:txBody>
                  <a:tcPr/>
                </a:tc>
                <a:tc>
                  <a:txBody>
                    <a:bodyPr/>
                    <a:lstStyle/>
                    <a:p>
                      <a:r>
                        <a:rPr lang="en-IN" dirty="0" err="1"/>
                        <a:t>Username:XXX</a:t>
                      </a:r>
                      <a:endParaRPr lang="en-IN" dirty="0"/>
                    </a:p>
                    <a:p>
                      <a:r>
                        <a:rPr lang="en-IN" dirty="0"/>
                        <a:t>Password:</a:t>
                      </a:r>
                    </a:p>
                    <a:p>
                      <a:r>
                        <a:rPr lang="en-IN" dirty="0"/>
                        <a:t>***</a:t>
                      </a:r>
                    </a:p>
                  </a:txBody>
                  <a:tcPr/>
                </a:tc>
                <a:tc>
                  <a:txBody>
                    <a:bodyPr/>
                    <a:lstStyle/>
                    <a:p>
                      <a:r>
                        <a:rPr lang="en-IN" dirty="0"/>
                        <a:t>It Redirects</a:t>
                      </a:r>
                      <a:r>
                        <a:rPr lang="en-IN" baseline="0" dirty="0"/>
                        <a:t> to charity </a:t>
                      </a:r>
                      <a:r>
                        <a:rPr lang="en-IN" baseline="0" dirty="0" err="1"/>
                        <a:t>home.jsp</a:t>
                      </a:r>
                      <a:endParaRPr lang="en-IN" dirty="0"/>
                    </a:p>
                  </a:txBody>
                  <a:tcPr/>
                </a:tc>
                <a:tc>
                  <a:txBody>
                    <a:bodyPr/>
                    <a:lstStyle/>
                    <a:p>
                      <a:r>
                        <a:rPr lang="en-IN" dirty="0"/>
                        <a:t>It redirects to charity home</a:t>
                      </a:r>
                      <a:r>
                        <a:rPr lang="en-IN"/>
                        <a:t>.jsp</a:t>
                      </a:r>
                      <a:endParaRPr lang="en-IN" dirty="0"/>
                    </a:p>
                  </a:txBody>
                  <a:tcPr/>
                </a:tc>
                <a:tc>
                  <a:txBody>
                    <a:bodyPr/>
                    <a:lstStyle/>
                    <a:p>
                      <a:r>
                        <a:rPr lang="en-IN" dirty="0"/>
                        <a:t>passed</a:t>
                      </a:r>
                    </a:p>
                  </a:txBody>
                  <a:tcPr/>
                </a:tc>
                <a:extLst>
                  <a:ext uri="{0D108BD9-81ED-4DB2-BD59-A6C34878D82A}">
                    <a16:rowId xmlns:a16="http://schemas.microsoft.com/office/drawing/2014/main" val="10002"/>
                  </a:ext>
                </a:extLst>
              </a:tr>
              <a:tr h="1454959">
                <a:tc>
                  <a:txBody>
                    <a:bodyPr/>
                    <a:lstStyle/>
                    <a:p>
                      <a:r>
                        <a:rPr lang="en-IN" dirty="0"/>
                        <a:t>3.</a:t>
                      </a:r>
                    </a:p>
                  </a:txBody>
                  <a:tcPr/>
                </a:tc>
                <a:tc>
                  <a:txBody>
                    <a:bodyPr/>
                    <a:lstStyle/>
                    <a:p>
                      <a:r>
                        <a:rPr lang="en-IN" dirty="0"/>
                        <a:t>Compare username and password with registered</a:t>
                      </a:r>
                      <a:r>
                        <a:rPr lang="en-IN" baseline="0" dirty="0"/>
                        <a:t> field</a:t>
                      </a:r>
                      <a:endParaRPr lang="en-IN" dirty="0"/>
                    </a:p>
                  </a:txBody>
                  <a:tcPr/>
                </a:tc>
                <a:tc>
                  <a:txBody>
                    <a:bodyPr/>
                    <a:lstStyle/>
                    <a:p>
                      <a:r>
                        <a:rPr lang="en-IN" dirty="0" err="1"/>
                        <a:t>Username:XXy</a:t>
                      </a:r>
                      <a:endParaRPr lang="en-IN" dirty="0"/>
                    </a:p>
                    <a:p>
                      <a:r>
                        <a:rPr lang="en-IN" dirty="0"/>
                        <a:t>Password:</a:t>
                      </a:r>
                    </a:p>
                    <a:p>
                      <a:r>
                        <a:rPr lang="en-IN" dirty="0"/>
                        <a:t>***</a:t>
                      </a:r>
                    </a:p>
                  </a:txBody>
                  <a:tcPr/>
                </a:tc>
                <a:tc>
                  <a:txBody>
                    <a:bodyPr/>
                    <a:lstStyle/>
                    <a:p>
                      <a:r>
                        <a:rPr lang="en-IN" dirty="0"/>
                        <a:t>Invalid</a:t>
                      </a:r>
                      <a:r>
                        <a:rPr lang="en-IN" baseline="0" dirty="0"/>
                        <a:t> username and password</a:t>
                      </a:r>
                      <a:endParaRPr lang="en-IN" dirty="0"/>
                    </a:p>
                  </a:txBody>
                  <a:tcPr/>
                </a:tc>
                <a:tc>
                  <a:txBody>
                    <a:bodyPr/>
                    <a:lstStyle/>
                    <a:p>
                      <a:r>
                        <a:rPr lang="en-IN" dirty="0"/>
                        <a:t>Invalid</a:t>
                      </a:r>
                      <a:r>
                        <a:rPr lang="en-IN" baseline="0" dirty="0"/>
                        <a:t> username and password</a:t>
                      </a:r>
                      <a:endParaRPr lang="en-IN" dirty="0"/>
                    </a:p>
                  </a:txBody>
                  <a:tcPr/>
                </a:tc>
                <a:tc>
                  <a:txBody>
                    <a:bodyPr/>
                    <a:lstStyle/>
                    <a:p>
                      <a:r>
                        <a:rPr lang="en-IN" dirty="0"/>
                        <a:t>passed</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75835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61326385"/>
              </p:ext>
            </p:extLst>
          </p:nvPr>
        </p:nvGraphicFramePr>
        <p:xfrm>
          <a:off x="171450" y="1304925"/>
          <a:ext cx="11200595" cy="5250422"/>
        </p:xfrm>
        <a:graphic>
          <a:graphicData uri="http://schemas.openxmlformats.org/drawingml/2006/table">
            <a:tbl>
              <a:tblPr firstRow="1" bandRow="1">
                <a:tableStyleId>{5C22544A-7EE6-4342-B048-85BDC9FD1C3A}</a:tableStyleId>
              </a:tblPr>
              <a:tblGrid>
                <a:gridCol w="1053046">
                  <a:extLst>
                    <a:ext uri="{9D8B030D-6E8A-4147-A177-3AD203B41FA5}">
                      <a16:colId xmlns:a16="http://schemas.microsoft.com/office/drawing/2014/main" val="20000"/>
                    </a:ext>
                  </a:extLst>
                </a:gridCol>
                <a:gridCol w="2256530">
                  <a:extLst>
                    <a:ext uri="{9D8B030D-6E8A-4147-A177-3AD203B41FA5}">
                      <a16:colId xmlns:a16="http://schemas.microsoft.com/office/drawing/2014/main" val="20001"/>
                    </a:ext>
                  </a:extLst>
                </a:gridCol>
                <a:gridCol w="2290721">
                  <a:extLst>
                    <a:ext uri="{9D8B030D-6E8A-4147-A177-3AD203B41FA5}">
                      <a16:colId xmlns:a16="http://schemas.microsoft.com/office/drawing/2014/main" val="20002"/>
                    </a:ext>
                  </a:extLst>
                </a:gridCol>
                <a:gridCol w="1866766">
                  <a:extLst>
                    <a:ext uri="{9D8B030D-6E8A-4147-A177-3AD203B41FA5}">
                      <a16:colId xmlns:a16="http://schemas.microsoft.com/office/drawing/2014/main" val="20003"/>
                    </a:ext>
                  </a:extLst>
                </a:gridCol>
                <a:gridCol w="1866766">
                  <a:extLst>
                    <a:ext uri="{9D8B030D-6E8A-4147-A177-3AD203B41FA5}">
                      <a16:colId xmlns:a16="http://schemas.microsoft.com/office/drawing/2014/main" val="20004"/>
                    </a:ext>
                  </a:extLst>
                </a:gridCol>
                <a:gridCol w="1866766">
                  <a:extLst>
                    <a:ext uri="{9D8B030D-6E8A-4147-A177-3AD203B41FA5}">
                      <a16:colId xmlns:a16="http://schemas.microsoft.com/office/drawing/2014/main" val="20005"/>
                    </a:ext>
                  </a:extLst>
                </a:gridCol>
              </a:tblGrid>
              <a:tr h="644788">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a:t>
                      </a:r>
                      <a:r>
                        <a:rPr lang="en-IN" baseline="0" dirty="0"/>
                        <a:t> RESULT</a:t>
                      </a:r>
                      <a:endParaRPr lang="en-IN" dirty="0"/>
                    </a:p>
                  </a:txBody>
                  <a:tcPr/>
                </a:tc>
                <a:extLst>
                  <a:ext uri="{0D108BD9-81ED-4DB2-BD59-A6C34878D82A}">
                    <a16:rowId xmlns:a16="http://schemas.microsoft.com/office/drawing/2014/main" val="10000"/>
                  </a:ext>
                </a:extLst>
              </a:tr>
              <a:tr h="2579155">
                <a:tc>
                  <a:txBody>
                    <a:bodyPr/>
                    <a:lstStyle/>
                    <a:p>
                      <a:r>
                        <a:rPr lang="en-IN" dirty="0"/>
                        <a:t>1.</a:t>
                      </a:r>
                    </a:p>
                  </a:txBody>
                  <a:tcPr/>
                </a:tc>
                <a:tc>
                  <a:txBody>
                    <a:bodyPr/>
                    <a:lstStyle/>
                    <a:p>
                      <a:r>
                        <a:rPr lang="en-IN" dirty="0"/>
                        <a:t>Funder should provide account number,</a:t>
                      </a:r>
                      <a:r>
                        <a:rPr lang="en-IN" baseline="0" dirty="0"/>
                        <a:t> amount, mail id</a:t>
                      </a:r>
                      <a:endParaRPr lang="en-IN" dirty="0"/>
                    </a:p>
                  </a:txBody>
                  <a:tcPr/>
                </a:tc>
                <a:tc>
                  <a:txBody>
                    <a:bodyPr/>
                    <a:lstStyle/>
                    <a:p>
                      <a:r>
                        <a:rPr lang="en-IN" dirty="0"/>
                        <a:t>Account number:</a:t>
                      </a:r>
                    </a:p>
                    <a:p>
                      <a:r>
                        <a:rPr lang="en-IN" dirty="0"/>
                        <a:t>789012345645</a:t>
                      </a:r>
                    </a:p>
                    <a:p>
                      <a:r>
                        <a:rPr lang="en-IN" dirty="0"/>
                        <a:t>Amount:</a:t>
                      </a:r>
                    </a:p>
                    <a:p>
                      <a:r>
                        <a:rPr lang="en-IN" dirty="0"/>
                        <a:t>10000</a:t>
                      </a:r>
                    </a:p>
                    <a:p>
                      <a:r>
                        <a:rPr lang="en-IN" dirty="0"/>
                        <a:t>Mail id: </a:t>
                      </a:r>
                    </a:p>
                    <a:p>
                      <a:r>
                        <a:rPr lang="en-IN" dirty="0"/>
                        <a:t>abc@gmail.com</a:t>
                      </a:r>
                    </a:p>
                  </a:txBody>
                  <a:tcPr/>
                </a:tc>
                <a:tc>
                  <a:txBody>
                    <a:bodyPr/>
                    <a:lstStyle/>
                    <a:p>
                      <a:r>
                        <a:rPr lang="en-IN" dirty="0"/>
                        <a:t>These</a:t>
                      </a:r>
                      <a:r>
                        <a:rPr lang="en-IN" baseline="0" dirty="0"/>
                        <a:t> details will be stored in fund history.</a:t>
                      </a:r>
                      <a:endParaRPr lang="en-IN" dirty="0"/>
                    </a:p>
                  </a:txBody>
                  <a:tcPr/>
                </a:tc>
                <a:tc>
                  <a:txBody>
                    <a:bodyPr/>
                    <a:lstStyle/>
                    <a:p>
                      <a:r>
                        <a:rPr lang="en-IN" dirty="0"/>
                        <a:t>These</a:t>
                      </a:r>
                      <a:r>
                        <a:rPr lang="en-IN" baseline="0" dirty="0"/>
                        <a:t> details will be stored in fund history.</a:t>
                      </a:r>
                      <a:endParaRPr lang="en-IN" dirty="0"/>
                    </a:p>
                  </a:txBody>
                  <a:tcPr/>
                </a:tc>
                <a:tc>
                  <a:txBody>
                    <a:bodyPr/>
                    <a:lstStyle/>
                    <a:p>
                      <a:r>
                        <a:rPr lang="en-IN" dirty="0"/>
                        <a:t>Passed.</a:t>
                      </a:r>
                    </a:p>
                  </a:txBody>
                  <a:tcPr/>
                </a:tc>
                <a:extLst>
                  <a:ext uri="{0D108BD9-81ED-4DB2-BD59-A6C34878D82A}">
                    <a16:rowId xmlns:a16="http://schemas.microsoft.com/office/drawing/2014/main" val="10001"/>
                  </a:ext>
                </a:extLst>
              </a:tr>
              <a:tr h="2026479">
                <a:tc>
                  <a:txBody>
                    <a:bodyPr/>
                    <a:lstStyle/>
                    <a:p>
                      <a:r>
                        <a:rPr lang="en-IN" dirty="0"/>
                        <a:t>2.</a:t>
                      </a:r>
                    </a:p>
                  </a:txBody>
                  <a:tcPr/>
                </a:tc>
                <a:tc>
                  <a:txBody>
                    <a:bodyPr/>
                    <a:lstStyle/>
                    <a:p>
                      <a:r>
                        <a:rPr lang="en-IN" dirty="0"/>
                        <a:t>Funder should provide account number,</a:t>
                      </a:r>
                      <a:r>
                        <a:rPr lang="en-IN" baseline="0" dirty="0"/>
                        <a:t> amount, mail id</a:t>
                      </a:r>
                      <a:endParaRPr lang="en-IN" dirty="0"/>
                    </a:p>
                  </a:txBody>
                  <a:tcPr/>
                </a:tc>
                <a:tc>
                  <a:txBody>
                    <a:bodyPr/>
                    <a:lstStyle/>
                    <a:p>
                      <a:r>
                        <a:rPr lang="en-IN" dirty="0"/>
                        <a:t>Account number:</a:t>
                      </a:r>
                    </a:p>
                    <a:p>
                      <a:r>
                        <a:rPr lang="en-IN" dirty="0"/>
                        <a:t>7890123456</a:t>
                      </a:r>
                    </a:p>
                    <a:p>
                      <a:r>
                        <a:rPr lang="en-IN" dirty="0"/>
                        <a:t>Amount:</a:t>
                      </a:r>
                    </a:p>
                    <a:p>
                      <a:r>
                        <a:rPr lang="en-IN" dirty="0"/>
                        <a:t>10000</a:t>
                      </a:r>
                    </a:p>
                    <a:p>
                      <a:r>
                        <a:rPr lang="en-IN" dirty="0"/>
                        <a:t>Mail id: </a:t>
                      </a:r>
                    </a:p>
                    <a:p>
                      <a:r>
                        <a:rPr lang="en-IN" dirty="0" err="1"/>
                        <a:t>abc@gmail</a:t>
                      </a:r>
                      <a:endParaRPr lang="en-IN" dirty="0"/>
                    </a:p>
                  </a:txBody>
                  <a:tcPr/>
                </a:tc>
                <a:tc>
                  <a:txBody>
                    <a:bodyPr/>
                    <a:lstStyle/>
                    <a:p>
                      <a:r>
                        <a:rPr lang="en-IN" dirty="0"/>
                        <a:t>Please</a:t>
                      </a:r>
                      <a:r>
                        <a:rPr lang="en-IN" baseline="0" dirty="0"/>
                        <a:t> match the requested format for account number</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Please</a:t>
                      </a:r>
                      <a:r>
                        <a:rPr lang="en-IN" baseline="0" dirty="0"/>
                        <a:t> match the requested format for account number</a:t>
                      </a:r>
                      <a:endParaRPr lang="en-IN" dirty="0"/>
                    </a:p>
                    <a:p>
                      <a:endParaRPr lang="en-IN" dirty="0"/>
                    </a:p>
                  </a:txBody>
                  <a:tcPr/>
                </a:tc>
                <a:tc>
                  <a:txBody>
                    <a:bodyPr/>
                    <a:lstStyle/>
                    <a:p>
                      <a:r>
                        <a:rPr lang="en-IN" dirty="0"/>
                        <a:t>passed</a:t>
                      </a:r>
                    </a:p>
                  </a:txBody>
                  <a:tcPr/>
                </a:tc>
                <a:extLst>
                  <a:ext uri="{0D108BD9-81ED-4DB2-BD59-A6C34878D82A}">
                    <a16:rowId xmlns:a16="http://schemas.microsoft.com/office/drawing/2014/main" val="10002"/>
                  </a:ext>
                </a:extLst>
              </a:tr>
            </a:tbl>
          </a:graphicData>
        </a:graphic>
      </p:graphicFrame>
      <p:sp>
        <p:nvSpPr>
          <p:cNvPr id="3" name="Title 1">
            <a:extLst>
              <a:ext uri="{FF2B5EF4-FFF2-40B4-BE49-F238E27FC236}">
                <a16:creationId xmlns:a16="http://schemas.microsoft.com/office/drawing/2014/main" id="{4600AD2C-84B5-4AA2-9ED4-5544C5C8012A}"/>
              </a:ext>
            </a:extLst>
          </p:cNvPr>
          <p:cNvSpPr>
            <a:spLocks noGrp="1"/>
          </p:cNvSpPr>
          <p:nvPr>
            <p:ph type="title"/>
          </p:nvPr>
        </p:nvSpPr>
        <p:spPr>
          <a:xfrm>
            <a:off x="114301" y="302653"/>
            <a:ext cx="10315574" cy="1002271"/>
          </a:xfrm>
        </p:spPr>
        <p:txBody>
          <a:bodyPr>
            <a:normAutofit fontScale="90000"/>
          </a:bodyPr>
          <a:lstStyle/>
          <a:p>
            <a:r>
              <a:rPr lang="en-US" sz="3300" b="1" dirty="0">
                <a:effectLst/>
                <a:latin typeface="Times New Roman" panose="02020603050405020304" pitchFamily="18" charset="0"/>
                <a:ea typeface="Times New Roman" panose="02020603050405020304" pitchFamily="18" charset="0"/>
              </a:rPr>
              <a:t>Test case report for Funder registration and login details</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2410882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15368523"/>
              </p:ext>
            </p:extLst>
          </p:nvPr>
        </p:nvGraphicFramePr>
        <p:xfrm>
          <a:off x="142875" y="1108452"/>
          <a:ext cx="11847359" cy="5560898"/>
        </p:xfrm>
        <a:graphic>
          <a:graphicData uri="http://schemas.openxmlformats.org/drawingml/2006/table">
            <a:tbl>
              <a:tblPr firstRow="1" bandRow="1">
                <a:tableStyleId>{5C22544A-7EE6-4342-B048-85BDC9FD1C3A}</a:tableStyleId>
              </a:tblPr>
              <a:tblGrid>
                <a:gridCol w="729687">
                  <a:extLst>
                    <a:ext uri="{9D8B030D-6E8A-4147-A177-3AD203B41FA5}">
                      <a16:colId xmlns:a16="http://schemas.microsoft.com/office/drawing/2014/main" val="20000"/>
                    </a:ext>
                  </a:extLst>
                </a:gridCol>
                <a:gridCol w="2640115">
                  <a:extLst>
                    <a:ext uri="{9D8B030D-6E8A-4147-A177-3AD203B41FA5}">
                      <a16:colId xmlns:a16="http://schemas.microsoft.com/office/drawing/2014/main" val="20001"/>
                    </a:ext>
                  </a:extLst>
                </a:gridCol>
                <a:gridCol w="2255374">
                  <a:extLst>
                    <a:ext uri="{9D8B030D-6E8A-4147-A177-3AD203B41FA5}">
                      <a16:colId xmlns:a16="http://schemas.microsoft.com/office/drawing/2014/main" val="20002"/>
                    </a:ext>
                  </a:extLst>
                </a:gridCol>
                <a:gridCol w="2189040">
                  <a:extLst>
                    <a:ext uri="{9D8B030D-6E8A-4147-A177-3AD203B41FA5}">
                      <a16:colId xmlns:a16="http://schemas.microsoft.com/office/drawing/2014/main" val="20003"/>
                    </a:ext>
                  </a:extLst>
                </a:gridCol>
                <a:gridCol w="2058583">
                  <a:extLst>
                    <a:ext uri="{9D8B030D-6E8A-4147-A177-3AD203B41FA5}">
                      <a16:colId xmlns:a16="http://schemas.microsoft.com/office/drawing/2014/main" val="20004"/>
                    </a:ext>
                  </a:extLst>
                </a:gridCol>
                <a:gridCol w="1974560">
                  <a:extLst>
                    <a:ext uri="{9D8B030D-6E8A-4147-A177-3AD203B41FA5}">
                      <a16:colId xmlns:a16="http://schemas.microsoft.com/office/drawing/2014/main" val="20005"/>
                    </a:ext>
                  </a:extLst>
                </a:gridCol>
              </a:tblGrid>
              <a:tr h="440258">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a:t>
                      </a:r>
                      <a:r>
                        <a:rPr lang="en-IN" baseline="0" dirty="0"/>
                        <a:t> RESULT</a:t>
                      </a:r>
                      <a:endParaRPr lang="en-IN" dirty="0"/>
                    </a:p>
                  </a:txBody>
                  <a:tcPr/>
                </a:tc>
                <a:extLst>
                  <a:ext uri="{0D108BD9-81ED-4DB2-BD59-A6C34878D82A}">
                    <a16:rowId xmlns:a16="http://schemas.microsoft.com/office/drawing/2014/main" val="10000"/>
                  </a:ext>
                </a:extLst>
              </a:tr>
              <a:tr h="2467697">
                <a:tc>
                  <a:txBody>
                    <a:bodyPr/>
                    <a:lstStyle/>
                    <a:p>
                      <a:r>
                        <a:rPr lang="en-IN" dirty="0"/>
                        <a:t>1.</a:t>
                      </a:r>
                    </a:p>
                  </a:txBody>
                  <a:tcPr/>
                </a:tc>
                <a:tc>
                  <a:txBody>
                    <a:bodyPr/>
                    <a:lstStyle/>
                    <a:p>
                      <a:r>
                        <a:rPr lang="en-IN" dirty="0"/>
                        <a:t>Fundraiser</a:t>
                      </a:r>
                      <a:r>
                        <a:rPr lang="en-IN" baseline="0" dirty="0"/>
                        <a:t> should provide</a:t>
                      </a:r>
                    </a:p>
                    <a:p>
                      <a:r>
                        <a:rPr lang="en-IN" baseline="0" dirty="0"/>
                        <a:t>Name, mobile number, amount, description,</a:t>
                      </a:r>
                    </a:p>
                    <a:p>
                      <a:r>
                        <a:rPr lang="en-IN" baseline="0" dirty="0"/>
                        <a:t>Account number </a:t>
                      </a:r>
                      <a:endParaRPr lang="en-IN" dirty="0"/>
                    </a:p>
                  </a:txBody>
                  <a:tcPr/>
                </a:tc>
                <a:tc>
                  <a:txBody>
                    <a:bodyPr/>
                    <a:lstStyle/>
                    <a:p>
                      <a:r>
                        <a:rPr lang="en-IN" dirty="0"/>
                        <a:t>Name: john</a:t>
                      </a:r>
                    </a:p>
                    <a:p>
                      <a:r>
                        <a:rPr lang="en-IN" dirty="0"/>
                        <a:t>Mobile</a:t>
                      </a:r>
                      <a:r>
                        <a:rPr lang="en-IN" baseline="0" dirty="0"/>
                        <a:t> number:</a:t>
                      </a:r>
                    </a:p>
                    <a:p>
                      <a:r>
                        <a:rPr lang="en-IN" baseline="0" dirty="0"/>
                        <a:t>9876543210</a:t>
                      </a:r>
                    </a:p>
                    <a:p>
                      <a:r>
                        <a:rPr lang="en-IN" baseline="0" dirty="0"/>
                        <a:t>Amount: 15000</a:t>
                      </a:r>
                    </a:p>
                    <a:p>
                      <a:r>
                        <a:rPr lang="en-IN" baseline="0" dirty="0"/>
                        <a:t>Description:</a:t>
                      </a:r>
                    </a:p>
                    <a:p>
                      <a:r>
                        <a:rPr lang="en-IN" baseline="0" dirty="0"/>
                        <a:t>(reason for the fundraising)</a:t>
                      </a:r>
                    </a:p>
                    <a:p>
                      <a:r>
                        <a:rPr lang="en-IN" baseline="0" dirty="0"/>
                        <a:t>Account number: 789012345673</a:t>
                      </a:r>
                      <a:endParaRPr lang="en-IN" dirty="0"/>
                    </a:p>
                  </a:txBody>
                  <a:tcPr/>
                </a:tc>
                <a:tc>
                  <a:txBody>
                    <a:bodyPr/>
                    <a:lstStyle/>
                    <a:p>
                      <a:r>
                        <a:rPr lang="en-IN" dirty="0"/>
                        <a:t>It will be posted in the service provided</a:t>
                      </a:r>
                      <a:r>
                        <a:rPr lang="en-IN" baseline="0" dirty="0"/>
                        <a:t> platform and it can be viewed by the funder and admin.</a:t>
                      </a:r>
                      <a:endParaRPr lang="en-IN" dirty="0"/>
                    </a:p>
                  </a:txBody>
                  <a:tcPr/>
                </a:tc>
                <a:tc>
                  <a:txBody>
                    <a:bodyPr/>
                    <a:lstStyle/>
                    <a:p>
                      <a:r>
                        <a:rPr lang="en-IN" dirty="0"/>
                        <a:t>It will be posted in the service provided</a:t>
                      </a:r>
                      <a:r>
                        <a:rPr lang="en-IN" baseline="0" dirty="0"/>
                        <a:t> platform and it can be viewed by the funder and admin.</a:t>
                      </a:r>
                      <a:endParaRPr lang="en-IN" dirty="0"/>
                    </a:p>
                  </a:txBody>
                  <a:tcPr/>
                </a:tc>
                <a:tc>
                  <a:txBody>
                    <a:bodyPr/>
                    <a:lstStyle/>
                    <a:p>
                      <a:r>
                        <a:rPr lang="en-IN" dirty="0"/>
                        <a:t>passed</a:t>
                      </a:r>
                    </a:p>
                  </a:txBody>
                  <a:tcPr/>
                </a:tc>
                <a:extLst>
                  <a:ext uri="{0D108BD9-81ED-4DB2-BD59-A6C34878D82A}">
                    <a16:rowId xmlns:a16="http://schemas.microsoft.com/office/drawing/2014/main" val="10001"/>
                  </a:ext>
                </a:extLst>
              </a:tr>
              <a:tr h="2467697">
                <a:tc>
                  <a:txBody>
                    <a:bodyPr/>
                    <a:lstStyle/>
                    <a:p>
                      <a:r>
                        <a:rPr lang="en-IN" dirty="0"/>
                        <a:t>2.</a:t>
                      </a:r>
                    </a:p>
                  </a:txBody>
                  <a:tcPr/>
                </a:tc>
                <a:tc>
                  <a:txBody>
                    <a:bodyPr/>
                    <a:lstStyle/>
                    <a:p>
                      <a:r>
                        <a:rPr lang="en-IN" dirty="0"/>
                        <a:t>Fundraiser</a:t>
                      </a:r>
                      <a:r>
                        <a:rPr lang="en-IN" baseline="0" dirty="0"/>
                        <a:t> should provide</a:t>
                      </a:r>
                    </a:p>
                    <a:p>
                      <a:r>
                        <a:rPr lang="en-IN" baseline="0" dirty="0"/>
                        <a:t>Name, mobile number, amount, description,</a:t>
                      </a:r>
                    </a:p>
                    <a:p>
                      <a:r>
                        <a:rPr lang="en-IN" baseline="0" dirty="0"/>
                        <a:t>Account number </a:t>
                      </a:r>
                      <a:endParaRPr lang="en-IN" dirty="0"/>
                    </a:p>
                  </a:txBody>
                  <a:tcPr/>
                </a:tc>
                <a:tc>
                  <a:txBody>
                    <a:bodyPr/>
                    <a:lstStyle/>
                    <a:p>
                      <a:r>
                        <a:rPr lang="en-IN" dirty="0"/>
                        <a:t>Name: john</a:t>
                      </a:r>
                    </a:p>
                    <a:p>
                      <a:r>
                        <a:rPr lang="en-IN" dirty="0"/>
                        <a:t>Mobile</a:t>
                      </a:r>
                      <a:r>
                        <a:rPr lang="en-IN" baseline="0" dirty="0"/>
                        <a:t> number:</a:t>
                      </a:r>
                    </a:p>
                    <a:p>
                      <a:r>
                        <a:rPr lang="en-IN" baseline="0" dirty="0"/>
                        <a:t>98765432</a:t>
                      </a:r>
                    </a:p>
                    <a:p>
                      <a:r>
                        <a:rPr lang="en-IN" baseline="0" dirty="0"/>
                        <a:t>Amount: 15000</a:t>
                      </a:r>
                    </a:p>
                    <a:p>
                      <a:r>
                        <a:rPr lang="en-IN" baseline="0" dirty="0"/>
                        <a:t>Description:</a:t>
                      </a:r>
                    </a:p>
                    <a:p>
                      <a:r>
                        <a:rPr lang="en-IN" baseline="0" dirty="0"/>
                        <a:t>(reason for the fundraising)</a:t>
                      </a:r>
                    </a:p>
                    <a:p>
                      <a:r>
                        <a:rPr lang="en-IN" baseline="0" dirty="0"/>
                        <a:t>Account number: 7890123444</a:t>
                      </a:r>
                      <a:endParaRPr lang="en-IN" dirty="0"/>
                    </a:p>
                  </a:txBody>
                  <a:tcPr/>
                </a:tc>
                <a:tc>
                  <a:txBody>
                    <a:bodyPr/>
                    <a:lstStyle/>
                    <a:p>
                      <a:r>
                        <a:rPr lang="en-IN" dirty="0"/>
                        <a:t>Please</a:t>
                      </a:r>
                      <a:r>
                        <a:rPr lang="en-IN" baseline="0" dirty="0"/>
                        <a:t> match the requested format for account number and mobile number.</a:t>
                      </a:r>
                      <a:endParaRPr lang="en-IN" dirty="0"/>
                    </a:p>
                  </a:txBody>
                  <a:tcPr/>
                </a:tc>
                <a:tc>
                  <a:txBody>
                    <a:bodyPr/>
                    <a:lstStyle/>
                    <a:p>
                      <a:r>
                        <a:rPr lang="en-IN" dirty="0"/>
                        <a:t>Please</a:t>
                      </a:r>
                      <a:r>
                        <a:rPr lang="en-IN" baseline="0" dirty="0"/>
                        <a:t> match the requested format for account number and mobile number.</a:t>
                      </a:r>
                      <a:endParaRPr lang="en-IN" dirty="0"/>
                    </a:p>
                  </a:txBody>
                  <a:tcPr/>
                </a:tc>
                <a:tc>
                  <a:txBody>
                    <a:bodyPr/>
                    <a:lstStyle/>
                    <a:p>
                      <a:r>
                        <a:rPr lang="en-IN" dirty="0"/>
                        <a:t>passed</a:t>
                      </a:r>
                    </a:p>
                  </a:txBody>
                  <a:tcPr/>
                </a:tc>
                <a:extLst>
                  <a:ext uri="{0D108BD9-81ED-4DB2-BD59-A6C34878D82A}">
                    <a16:rowId xmlns:a16="http://schemas.microsoft.com/office/drawing/2014/main" val="10002"/>
                  </a:ext>
                </a:extLst>
              </a:tr>
            </a:tbl>
          </a:graphicData>
        </a:graphic>
      </p:graphicFrame>
      <p:sp>
        <p:nvSpPr>
          <p:cNvPr id="3" name="Title 1">
            <a:extLst>
              <a:ext uri="{FF2B5EF4-FFF2-40B4-BE49-F238E27FC236}">
                <a16:creationId xmlns:a16="http://schemas.microsoft.com/office/drawing/2014/main" id="{012AE407-BA89-43B1-9F8C-B45CD475C031}"/>
              </a:ext>
            </a:extLst>
          </p:cNvPr>
          <p:cNvSpPr>
            <a:spLocks noGrp="1"/>
          </p:cNvSpPr>
          <p:nvPr>
            <p:ph type="title"/>
          </p:nvPr>
        </p:nvSpPr>
        <p:spPr>
          <a:xfrm>
            <a:off x="114301" y="228600"/>
            <a:ext cx="9963149" cy="879852"/>
          </a:xfrm>
        </p:spPr>
        <p:txBody>
          <a:bodyPr>
            <a:normAutofit fontScale="90000"/>
          </a:bodyPr>
          <a:lstStyle/>
          <a:p>
            <a:r>
              <a:rPr lang="en-US" sz="3300" b="1" dirty="0">
                <a:effectLst/>
                <a:latin typeface="Times New Roman" panose="02020603050405020304" pitchFamily="18" charset="0"/>
                <a:ea typeface="Times New Roman" panose="02020603050405020304" pitchFamily="18" charset="0"/>
              </a:rPr>
              <a:t>Test case report for posting the fundraiser information</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3525969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919" y="456685"/>
            <a:ext cx="8911687" cy="1280890"/>
          </a:xfrm>
        </p:spPr>
        <p:txBody>
          <a:bodyPr/>
          <a:lstStyle/>
          <a:p>
            <a:r>
              <a:rPr lang="en-US" dirty="0"/>
              <a:t>           </a:t>
            </a:r>
            <a:r>
              <a:rPr lang="en-US" sz="3500" b="1" dirty="0">
                <a:latin typeface="Times New Roman" panose="02020603050405020304" pitchFamily="18" charset="0"/>
                <a:cs typeface="Times New Roman" panose="02020603050405020304" pitchFamily="18" charset="0"/>
              </a:rPr>
              <a:t>INTEGRATION </a:t>
            </a:r>
            <a:r>
              <a:rPr lang="en-IN" sz="3500" b="1" dirty="0">
                <a:latin typeface="Times New Roman" panose="02020603050405020304" pitchFamily="18" charset="0"/>
                <a:cs typeface="Times New Roman" panose="02020603050405020304" pitchFamily="18" charset="0"/>
              </a:rPr>
              <a:t>TESTING </a:t>
            </a:r>
          </a:p>
        </p:txBody>
      </p:sp>
      <p:sp>
        <p:nvSpPr>
          <p:cNvPr id="3" name="Content Placeholder 2"/>
          <p:cNvSpPr>
            <a:spLocks noGrp="1"/>
          </p:cNvSpPr>
          <p:nvPr>
            <p:ph idx="1"/>
          </p:nvPr>
        </p:nvSpPr>
        <p:spPr>
          <a:xfrm>
            <a:off x="790575" y="1933574"/>
            <a:ext cx="10542833" cy="3749047"/>
          </a:xfrm>
        </p:spPr>
        <p:txBody>
          <a:bodyPr>
            <a:normAutofit lnSpcReduction="10000"/>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INTEGRATION TESTING is a level of software testing where individual units / components are combined and tested as a group. In this project, in the page of charity home when we click fund raise it will redirect to fund raising page(fund </a:t>
            </a:r>
            <a:r>
              <a:rPr lang="en-US" sz="2400" dirty="0" err="1">
                <a:latin typeface="Times New Roman" panose="02020603050405020304" pitchFamily="18" charset="0"/>
                <a:cs typeface="Times New Roman" panose="02020603050405020304" pitchFamily="18" charset="0"/>
              </a:rPr>
              <a:t>raise.jsp</a:t>
            </a:r>
            <a:r>
              <a:rPr lang="en-US" sz="2400" dirty="0">
                <a:latin typeface="Times New Roman" panose="02020603050405020304" pitchFamily="18" charset="0"/>
                <a:cs typeface="Times New Roman" panose="02020603050405020304" pitchFamily="18" charset="0"/>
              </a:rPr>
              <a:t>) similarly when we click fund history it will redirect to transaction history page(</a:t>
            </a:r>
            <a:r>
              <a:rPr lang="en-US" sz="2400" dirty="0" err="1">
                <a:latin typeface="Times New Roman" panose="02020603050405020304" pitchFamily="18" charset="0"/>
                <a:cs typeface="Times New Roman" panose="02020603050405020304" pitchFamily="18" charset="0"/>
              </a:rPr>
              <a:t>fundhistn.jsp</a:t>
            </a:r>
            <a:r>
              <a:rPr lang="en-US" sz="2400" dirty="0">
                <a:latin typeface="Times New Roman" panose="02020603050405020304" pitchFamily="18" charset="0"/>
                <a:cs typeface="Times New Roman" panose="02020603050405020304" pitchFamily="18" charset="0"/>
              </a:rPr>
              <a:t>). Thus the integration testing is done successfully and validated.</a:t>
            </a:r>
          </a:p>
          <a:p>
            <a:pPr marL="0" indent="0">
              <a:lnSpc>
                <a:spcPct val="150000"/>
              </a:lnSpc>
              <a:buNone/>
            </a:pPr>
            <a:r>
              <a:rPr lang="en-US" sz="2400" dirty="0">
                <a:latin typeface="Times New Roman" panose="02020603050405020304" pitchFamily="18" charset="0"/>
                <a:cs typeface="Times New Roman" panose="02020603050405020304" pitchFamily="18" charset="0"/>
              </a:rPr>
              <a:t>Result: </a:t>
            </a:r>
            <a:r>
              <a:rPr lang="en-US" sz="2400" dirty="0">
                <a:solidFill>
                  <a:schemeClr val="tx1"/>
                </a:solidFill>
                <a:latin typeface="Times New Roman" panose="02020603050405020304" pitchFamily="18" charset="0"/>
                <a:cs typeface="Times New Roman" pitchFamily="18" charset="0"/>
              </a:rPr>
              <a:t>All the test cases mentioned above passed successfully. No defects encountered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38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7651"/>
            <a:ext cx="10515600" cy="800099"/>
          </a:xfrm>
        </p:spPr>
        <p:txBody>
          <a:bodyPr>
            <a:normAutofit/>
          </a:bodyPr>
          <a:lstStyle/>
          <a:p>
            <a:r>
              <a:rPr lang="en-IN" sz="3500" b="1" dirty="0">
                <a:latin typeface="Times New Roman" panose="02020603050405020304" pitchFamily="18" charset="0"/>
                <a:cs typeface="Times New Roman" panose="02020603050405020304" pitchFamily="18" charset="0"/>
              </a:rPr>
              <a:t>LITERATURE SURVEY</a:t>
            </a:r>
            <a:endParaRPr lang="en-IN" sz="3500" b="1" dirty="0"/>
          </a:p>
        </p:txBody>
      </p:sp>
      <p:graphicFrame>
        <p:nvGraphicFramePr>
          <p:cNvPr id="4" name="Table 6">
            <a:extLst>
              <a:ext uri="{FF2B5EF4-FFF2-40B4-BE49-F238E27FC236}">
                <a16:creationId xmlns:a16="http://schemas.microsoft.com/office/drawing/2014/main" id="{A65C0D61-B83D-4789-9C30-2D76767F2706}"/>
              </a:ext>
            </a:extLst>
          </p:cNvPr>
          <p:cNvGraphicFramePr>
            <a:graphicFrameLocks noGrp="1"/>
          </p:cNvGraphicFramePr>
          <p:nvPr>
            <p:ph idx="1"/>
            <p:extLst>
              <p:ext uri="{D42A27DB-BD31-4B8C-83A1-F6EECF244321}">
                <p14:modId xmlns:p14="http://schemas.microsoft.com/office/powerpoint/2010/main" val="3782642190"/>
              </p:ext>
            </p:extLst>
          </p:nvPr>
        </p:nvGraphicFramePr>
        <p:xfrm>
          <a:off x="104775" y="904876"/>
          <a:ext cx="11963399" cy="5838824"/>
        </p:xfrm>
        <a:graphic>
          <a:graphicData uri="http://schemas.openxmlformats.org/drawingml/2006/table">
            <a:tbl>
              <a:tblPr firstRow="1" bandRow="1">
                <a:tableStyleId>{5C22544A-7EE6-4342-B048-85BDC9FD1C3A}</a:tableStyleId>
              </a:tblPr>
              <a:tblGrid>
                <a:gridCol w="682799">
                  <a:extLst>
                    <a:ext uri="{9D8B030D-6E8A-4147-A177-3AD203B41FA5}">
                      <a16:colId xmlns:a16="http://schemas.microsoft.com/office/drawing/2014/main" val="1765778712"/>
                    </a:ext>
                  </a:extLst>
                </a:gridCol>
                <a:gridCol w="1529084">
                  <a:extLst>
                    <a:ext uri="{9D8B030D-6E8A-4147-A177-3AD203B41FA5}">
                      <a16:colId xmlns:a16="http://schemas.microsoft.com/office/drawing/2014/main" val="3517973494"/>
                    </a:ext>
                  </a:extLst>
                </a:gridCol>
                <a:gridCol w="1567552">
                  <a:extLst>
                    <a:ext uri="{9D8B030D-6E8A-4147-A177-3AD203B41FA5}">
                      <a16:colId xmlns:a16="http://schemas.microsoft.com/office/drawing/2014/main" val="2562525781"/>
                    </a:ext>
                  </a:extLst>
                </a:gridCol>
                <a:gridCol w="1423297">
                  <a:extLst>
                    <a:ext uri="{9D8B030D-6E8A-4147-A177-3AD203B41FA5}">
                      <a16:colId xmlns:a16="http://schemas.microsoft.com/office/drawing/2014/main" val="545572022"/>
                    </a:ext>
                  </a:extLst>
                </a:gridCol>
                <a:gridCol w="4766767">
                  <a:extLst>
                    <a:ext uri="{9D8B030D-6E8A-4147-A177-3AD203B41FA5}">
                      <a16:colId xmlns:a16="http://schemas.microsoft.com/office/drawing/2014/main" val="3453728930"/>
                    </a:ext>
                  </a:extLst>
                </a:gridCol>
                <a:gridCol w="1993900">
                  <a:extLst>
                    <a:ext uri="{9D8B030D-6E8A-4147-A177-3AD203B41FA5}">
                      <a16:colId xmlns:a16="http://schemas.microsoft.com/office/drawing/2014/main" val="508804257"/>
                    </a:ext>
                  </a:extLst>
                </a:gridCol>
              </a:tblGrid>
              <a:tr h="698494">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5140330">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rPr>
                        <a:t>Venturing Crowdfunding using Smart Contracts in Blockchain</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r>
                        <a:rPr lang="en-US" sz="1800" kern="1200" dirty="0">
                          <a:solidFill>
                            <a:schemeClr val="dk1"/>
                          </a:solidFill>
                          <a:effectLst/>
                        </a:rPr>
                        <a:t>Third International Conference on Smart Systems and Inventive Technology (ICSSIT 2020)).</a:t>
                      </a:r>
                      <a:endParaRPr lang="en-US" dirty="0"/>
                    </a:p>
                  </a:txBody>
                  <a:tcPr/>
                </a:tc>
                <a:tc>
                  <a:txBody>
                    <a:bodyPr/>
                    <a:lstStyle/>
                    <a:p>
                      <a:r>
                        <a:rPr lang="en-US" sz="1800" kern="1200" dirty="0">
                          <a:solidFill>
                            <a:schemeClr val="dk1"/>
                          </a:solidFill>
                          <a:effectLst/>
                        </a:rPr>
                        <a:t>Nikhil Yadav and </a:t>
                      </a:r>
                      <a:r>
                        <a:rPr lang="en-US" sz="1800" kern="1200" dirty="0" err="1">
                          <a:solidFill>
                            <a:schemeClr val="dk1"/>
                          </a:solidFill>
                          <a:effectLst/>
                        </a:rPr>
                        <a:t>Sarasvathi</a:t>
                      </a:r>
                      <a:r>
                        <a:rPr lang="en-US" sz="1800" kern="1200" dirty="0">
                          <a:solidFill>
                            <a:schemeClr val="dk1"/>
                          </a:solidFill>
                          <a:effectLst/>
                        </a:rPr>
                        <a:t> V </a:t>
                      </a:r>
                      <a:endParaRPr lang="en-US" dirty="0"/>
                    </a:p>
                  </a:txBody>
                  <a:tcPr/>
                </a:tc>
                <a:tc>
                  <a:txBody>
                    <a:bodyPr/>
                    <a:lstStyle/>
                    <a:p>
                      <a:r>
                        <a:rPr lang="en-US" sz="1800" kern="1200" dirty="0">
                          <a:solidFill>
                            <a:schemeClr val="dk1"/>
                          </a:solidFill>
                          <a:effectLst/>
                        </a:rPr>
                        <a:t>As there are a lot of transactions involved in crowdfunding the actions should be documented legally. A smart contract which is a transaction protocol is used to automatically control, execute and document the actions automatically according to the agreement created by the project developer. This paper includes two contracts. One contract is used to store the transactions and another contract is used to handle the transactions. There are 3 stages in crowdfunding platform </a:t>
                      </a:r>
                      <a:endParaRPr lang="en-IN" sz="1800" kern="1200" dirty="0">
                        <a:solidFill>
                          <a:schemeClr val="dk1"/>
                        </a:solidFill>
                        <a:effectLst/>
                      </a:endParaRPr>
                    </a:p>
                    <a:p>
                      <a:pPr lvl="0"/>
                      <a:r>
                        <a:rPr lang="en-US" sz="1800" kern="1200" dirty="0">
                          <a:solidFill>
                            <a:schemeClr val="dk1"/>
                          </a:solidFill>
                          <a:effectLst/>
                        </a:rPr>
                        <a:t>1. Project creation</a:t>
                      </a:r>
                      <a:endParaRPr lang="en-IN" sz="1800" kern="1200" dirty="0">
                        <a:solidFill>
                          <a:schemeClr val="dk1"/>
                        </a:solidFill>
                        <a:effectLst/>
                      </a:endParaRPr>
                    </a:p>
                    <a:p>
                      <a:pPr lvl="0"/>
                      <a:r>
                        <a:rPr lang="en-US" sz="1800" kern="1200" dirty="0">
                          <a:solidFill>
                            <a:schemeClr val="dk1"/>
                          </a:solidFill>
                          <a:effectLst/>
                        </a:rPr>
                        <a:t>2. Sending request</a:t>
                      </a:r>
                      <a:endParaRPr lang="en-IN" sz="1800" kern="1200" dirty="0">
                        <a:solidFill>
                          <a:schemeClr val="dk1"/>
                        </a:solidFill>
                        <a:effectLst/>
                      </a:endParaRPr>
                    </a:p>
                    <a:p>
                      <a:pPr lvl="0"/>
                      <a:r>
                        <a:rPr lang="en-US" sz="1800" kern="1200" dirty="0">
                          <a:solidFill>
                            <a:schemeClr val="dk1"/>
                          </a:solidFill>
                          <a:effectLst/>
                        </a:rPr>
                        <a:t>3. Voting system</a:t>
                      </a:r>
                      <a:endParaRPr lang="en-IN" sz="1800" kern="1200" dirty="0">
                        <a:solidFill>
                          <a:schemeClr val="dk1"/>
                        </a:solidFill>
                        <a:effectLst/>
                      </a:endParaRPr>
                    </a:p>
                    <a:p>
                      <a:endParaRPr lang="en-US"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It can be only used for funding projects.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It is based on voting system maximum  votes is needed for a project to be approved.</a:t>
                      </a:r>
                    </a:p>
                    <a:p>
                      <a:endParaRPr lang="en-US" dirty="0"/>
                    </a:p>
                  </a:txBody>
                  <a:tcPr/>
                </a:tc>
                <a:extLst>
                  <a:ext uri="{0D108BD9-81ED-4DB2-BD59-A6C34878D82A}">
                    <a16:rowId xmlns:a16="http://schemas.microsoft.com/office/drawing/2014/main" val="1272714881"/>
                  </a:ext>
                </a:extLst>
              </a:tr>
            </a:tbl>
          </a:graphicData>
        </a:graphic>
      </p:graphicFrame>
    </p:spTree>
    <p:extLst>
      <p:ext uri="{BB962C8B-B14F-4D97-AF65-F5344CB8AC3E}">
        <p14:creationId xmlns:p14="http://schemas.microsoft.com/office/powerpoint/2010/main" val="3745515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951" y="327896"/>
            <a:ext cx="8911687" cy="1280890"/>
          </a:xfrm>
        </p:spPr>
        <p:txBody>
          <a:bodyPr/>
          <a:lstStyle/>
          <a:p>
            <a:r>
              <a:rPr lang="en-IN" dirty="0"/>
              <a:t>                  </a:t>
            </a:r>
            <a:r>
              <a:rPr lang="en-IN" sz="3500" b="1" dirty="0">
                <a:latin typeface="Times New Roman" panose="02020603050405020304" pitchFamily="18" charset="0"/>
                <a:cs typeface="Times New Roman" panose="02020603050405020304" pitchFamily="18" charset="0"/>
              </a:rPr>
              <a:t>SCREENSHOTS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628" y="1838172"/>
            <a:ext cx="5600118" cy="3150066"/>
          </a:xfrm>
        </p:spPr>
      </p:pic>
      <p:pic>
        <p:nvPicPr>
          <p:cNvPr id="5" name="Content Placeholder 3">
            <a:extLst>
              <a:ext uri="{FF2B5EF4-FFF2-40B4-BE49-F238E27FC236}">
                <a16:creationId xmlns:a16="http://schemas.microsoft.com/office/drawing/2014/main" id="{FF9CE27F-982C-4835-AE13-4A76EEC0C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550" y="1838172"/>
            <a:ext cx="5133735" cy="3150065"/>
          </a:xfrm>
          <a:prstGeom prst="rect">
            <a:avLst/>
          </a:prstGeom>
        </p:spPr>
      </p:pic>
    </p:spTree>
    <p:extLst>
      <p:ext uri="{BB962C8B-B14F-4D97-AF65-F5344CB8AC3E}">
        <p14:creationId xmlns:p14="http://schemas.microsoft.com/office/powerpoint/2010/main" val="1799585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19" y="1514475"/>
            <a:ext cx="5964181" cy="3501980"/>
          </a:xfrm>
        </p:spPr>
      </p:pic>
      <p:pic>
        <p:nvPicPr>
          <p:cNvPr id="3" name="Content Placeholder 3">
            <a:extLst>
              <a:ext uri="{FF2B5EF4-FFF2-40B4-BE49-F238E27FC236}">
                <a16:creationId xmlns:a16="http://schemas.microsoft.com/office/drawing/2014/main" id="{CDE345E2-42BA-48BD-BB2D-4E814AE1F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227" y="1497571"/>
            <a:ext cx="5607954" cy="3518884"/>
          </a:xfrm>
          <a:prstGeom prst="rect">
            <a:avLst/>
          </a:prstGeom>
        </p:spPr>
      </p:pic>
    </p:spTree>
    <p:extLst>
      <p:ext uri="{BB962C8B-B14F-4D97-AF65-F5344CB8AC3E}">
        <p14:creationId xmlns:p14="http://schemas.microsoft.com/office/powerpoint/2010/main" val="2895895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589" y="824248"/>
            <a:ext cx="8615965" cy="5177307"/>
          </a:xfrm>
        </p:spPr>
      </p:pic>
    </p:spTree>
    <p:extLst>
      <p:ext uri="{BB962C8B-B14F-4D97-AF65-F5344CB8AC3E}">
        <p14:creationId xmlns:p14="http://schemas.microsoft.com/office/powerpoint/2010/main" val="3230597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587" y="1524001"/>
            <a:ext cx="5314355" cy="3537262"/>
          </a:xfrm>
        </p:spPr>
      </p:pic>
      <p:pic>
        <p:nvPicPr>
          <p:cNvPr id="3" name="Content Placeholder 3">
            <a:extLst>
              <a:ext uri="{FF2B5EF4-FFF2-40B4-BE49-F238E27FC236}">
                <a16:creationId xmlns:a16="http://schemas.microsoft.com/office/drawing/2014/main" id="{782360A3-40BA-4766-B155-2181FDA0A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882" y="1524001"/>
            <a:ext cx="5468123" cy="3424644"/>
          </a:xfrm>
          <a:prstGeom prst="rect">
            <a:avLst/>
          </a:prstGeom>
        </p:spPr>
      </p:pic>
    </p:spTree>
    <p:extLst>
      <p:ext uri="{BB962C8B-B14F-4D97-AF65-F5344CB8AC3E}">
        <p14:creationId xmlns:p14="http://schemas.microsoft.com/office/powerpoint/2010/main" val="2229274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700" y="624625"/>
            <a:ext cx="9734550" cy="1035675"/>
          </a:xfrm>
        </p:spPr>
        <p:txBody>
          <a:bodyPr>
            <a:normAutofit fontScale="90000"/>
          </a:bodyPr>
          <a:lstStyle/>
          <a:p>
            <a:pPr algn="ctr"/>
            <a:r>
              <a:rPr lang="en-IN" sz="3500" b="1" dirty="0">
                <a:latin typeface="Times New Roman" panose="02020603050405020304" pitchFamily="18" charset="0"/>
                <a:cs typeface="Times New Roman" panose="02020603050405020304" pitchFamily="18" charset="0"/>
              </a:rPr>
              <a:t>CONCLUSION AND FUTURE ENHANCEMENT</a:t>
            </a:r>
          </a:p>
        </p:txBody>
      </p:sp>
      <p:sp>
        <p:nvSpPr>
          <p:cNvPr id="3" name="Content Placeholder 2"/>
          <p:cNvSpPr>
            <a:spLocks noGrp="1"/>
          </p:cNvSpPr>
          <p:nvPr>
            <p:ph idx="1"/>
          </p:nvPr>
        </p:nvSpPr>
        <p:spPr>
          <a:xfrm>
            <a:off x="828675" y="1885950"/>
            <a:ext cx="10813825" cy="4347425"/>
          </a:xfrm>
        </p:spPr>
        <p:txBody>
          <a:bodyPr>
            <a:normAutofit fontScale="92500" lnSpcReduction="10000"/>
          </a:bodyPr>
          <a:lstStyle/>
          <a:p>
            <a:pPr marL="0" indent="0" algn="just">
              <a:lnSpc>
                <a:spcPct val="150000"/>
              </a:lnSpc>
              <a:buNone/>
            </a:pPr>
            <a:r>
              <a:rPr lang="en-US" sz="2000" dirty="0"/>
              <a:t>              </a:t>
            </a:r>
            <a:r>
              <a:rPr lang="en-US" sz="2400" dirty="0">
                <a:latin typeface="Times New Roman" panose="02020603050405020304" pitchFamily="18" charset="0"/>
                <a:cs typeface="Times New Roman" panose="02020603050405020304" pitchFamily="18" charset="0"/>
              </a:rPr>
              <a:t>Finally, the disadvantages faced by the traditional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has been overthrown with the help of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technology in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An important factor for the people involved in raising these funds is trust. With the use of the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concept in the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ensures trust of this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platform and also reduces the cost of the third party. In future our work can be further enhanced by adding timestamp to the platform i.e., if the funder donates some amount to fundraiser and if the amount doesn’t reach the fundraiser within the timestamp specified then the amount is returned back to the funder. With the help of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technology in the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platform the people trust the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platform and be a part in this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network.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960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161" y="405169"/>
            <a:ext cx="8911687" cy="766808"/>
          </a:xfrm>
        </p:spPr>
        <p:txBody>
          <a:bodyPr/>
          <a:lstStyle/>
          <a:p>
            <a:r>
              <a:rPr lang="en-IN" dirty="0"/>
              <a:t>                     </a:t>
            </a:r>
            <a:r>
              <a:rPr lang="en-IN" sz="35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365719" y="1657082"/>
            <a:ext cx="10328298" cy="4924022"/>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Hassija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Vikas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Chamola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Vinay</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Zeadally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Sherali</a:t>
            </a:r>
            <a:r>
              <a:rPr lang="en-US" dirty="0">
                <a:latin typeface="Times New Roman" panose="02020603050405020304" pitchFamily="18" charset="0"/>
                <a:cs typeface="Times New Roman" panose="02020603050405020304" pitchFamily="18" charset="0"/>
              </a:rPr>
              <a:t>. (2020). “</a:t>
            </a:r>
            <a:r>
              <a:rPr lang="en-US" dirty="0" err="1">
                <a:latin typeface="Times New Roman" panose="02020603050405020304" pitchFamily="18" charset="0"/>
                <a:cs typeface="Times New Roman" panose="02020603050405020304" pitchFamily="18" charset="0"/>
              </a:rPr>
              <a:t>BitFund</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-based Crowd Funding Platform for Future Smart and Connected Nation”. Sustainable Cities and Society. 60. 102145. 10.1016/j.scs.2020.102145, May 2020.</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 Nikhil </a:t>
            </a:r>
            <a:r>
              <a:rPr lang="en-US" dirty="0" err="1">
                <a:latin typeface="Times New Roman" panose="02020603050405020304" pitchFamily="18" charset="0"/>
                <a:cs typeface="Times New Roman" panose="02020603050405020304" pitchFamily="18" charset="0"/>
              </a:rPr>
              <a:t>Yadav</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Sarasvathi</a:t>
            </a:r>
            <a:r>
              <a:rPr lang="en-US" dirty="0">
                <a:latin typeface="Times New Roman" panose="02020603050405020304" pitchFamily="18" charset="0"/>
                <a:cs typeface="Times New Roman" panose="02020603050405020304" pitchFamily="18" charset="0"/>
              </a:rPr>
              <a:t> V.  “Venturing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using Smart Contracts in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Third International Conference on Smart Systems and Inventive Technology (ICSSIT 2020)), IEEE </a:t>
            </a:r>
            <a:r>
              <a:rPr lang="en-US" dirty="0" err="1">
                <a:latin typeface="Times New Roman" panose="02020603050405020304" pitchFamily="18" charset="0"/>
                <a:cs typeface="Times New Roman" panose="02020603050405020304" pitchFamily="18" charset="0"/>
              </a:rPr>
              <a:t>Xplore</a:t>
            </a:r>
            <a:r>
              <a:rPr lang="en-US" dirty="0">
                <a:latin typeface="Times New Roman" panose="02020603050405020304" pitchFamily="18" charset="0"/>
                <a:cs typeface="Times New Roman" panose="02020603050405020304" pitchFamily="18" charset="0"/>
              </a:rPr>
              <a:t> Part Number: CFP20P17-ART; ISBN: 978-1-7281-5821-1, November 2020.</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[3]. Ms. S. </a:t>
            </a:r>
            <a:r>
              <a:rPr lang="en-US" dirty="0" err="1">
                <a:latin typeface="Times New Roman" panose="02020603050405020304" pitchFamily="18" charset="0"/>
                <a:cs typeface="Times New Roman" panose="02020603050405020304" pitchFamily="18" charset="0"/>
              </a:rPr>
              <a:t>Benila</a:t>
            </a:r>
            <a:r>
              <a:rPr lang="en-US" dirty="0">
                <a:latin typeface="Times New Roman" panose="02020603050405020304" pitchFamily="18" charset="0"/>
                <a:cs typeface="Times New Roman" panose="02020603050405020304" pitchFamily="18" charset="0"/>
              </a:rPr>
              <a:t>, V. Ajay, K. </a:t>
            </a:r>
            <a:r>
              <a:rPr lang="en-US" dirty="0" err="1">
                <a:latin typeface="Times New Roman" panose="02020603050405020304" pitchFamily="18" charset="0"/>
                <a:cs typeface="Times New Roman" panose="02020603050405020304" pitchFamily="18" charset="0"/>
              </a:rPr>
              <a:t>Hrishikesh</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Karthick</a:t>
            </a:r>
            <a:r>
              <a:rPr lang="en-US"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Crowdfunding</a:t>
            </a:r>
            <a:r>
              <a:rPr lang="en-IN" dirty="0">
                <a:latin typeface="Times New Roman" panose="02020603050405020304" pitchFamily="18" charset="0"/>
                <a:cs typeface="Times New Roman" panose="02020603050405020304" pitchFamily="18" charset="0"/>
              </a:rPr>
              <a:t> using </a:t>
            </a:r>
            <a:r>
              <a:rPr lang="en-IN" dirty="0" err="1">
                <a:latin typeface="Times New Roman" panose="02020603050405020304" pitchFamily="18" charset="0"/>
                <a:cs typeface="Times New Roman" panose="02020603050405020304" pitchFamily="18" charset="0"/>
              </a:rPr>
              <a:t>Blockchain</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Global Research and Development Journal for Engineering, Volume 4, Issue 4, ISSN: 2455-5703, March 2019.</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Hasnan</a:t>
            </a:r>
            <a:r>
              <a:rPr lang="en-US" dirty="0">
                <a:latin typeface="Times New Roman" panose="02020603050405020304" pitchFamily="18" charset="0"/>
                <a:cs typeface="Times New Roman" panose="02020603050405020304" pitchFamily="18" charset="0"/>
              </a:rPr>
              <a:t> Baber.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-Based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A ‘Pay-it-Forward’ Model of WHIRL”.  International Journal of Recent Technology and Engineering (IJRTE),  ISSN: 2277-3878, Volume-8 Issue-3, September 2019</a:t>
            </a:r>
            <a:r>
              <a:rPr lang="en-IN" dirty="0">
                <a:latin typeface="Times New Roman" panose="02020603050405020304" pitchFamily="18" charset="0"/>
                <a:cs typeface="Times New Roman" panose="02020603050405020304" pitchFamily="18" charset="0"/>
              </a:rPr>
              <a:t>, September 2019.</a:t>
            </a:r>
          </a:p>
          <a:p>
            <a:pPr marL="0" indent="0">
              <a:buNone/>
            </a:pPr>
            <a:r>
              <a:rPr lang="en-IN"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Waheeda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Dhokley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Saurabh</a:t>
            </a:r>
            <a:r>
              <a:rPr lang="en-US" dirty="0">
                <a:latin typeface="Times New Roman" panose="02020603050405020304" pitchFamily="18" charset="0"/>
                <a:cs typeface="Times New Roman" panose="02020603050405020304" pitchFamily="18" charset="0"/>
              </a:rPr>
              <a:t> Gupta, Ganesh </a:t>
            </a:r>
            <a:r>
              <a:rPr lang="en-US" dirty="0" err="1">
                <a:latin typeface="Times New Roman" panose="02020603050405020304" pitchFamily="18" charset="0"/>
                <a:cs typeface="Times New Roman" panose="02020603050405020304" pitchFamily="18" charset="0"/>
              </a:rPr>
              <a:t>Pawar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Abrar</a:t>
            </a:r>
            <a:r>
              <a:rPr lang="en-US" dirty="0">
                <a:latin typeface="Times New Roman" panose="02020603050405020304" pitchFamily="18" charset="0"/>
                <a:cs typeface="Times New Roman" panose="02020603050405020304" pitchFamily="18" charset="0"/>
              </a:rPr>
              <a:t> Shaikh, “Crowdsourcing and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Platform using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and Collective Intelligence”.  </a:t>
            </a:r>
            <a:r>
              <a:rPr lang="en-US" i="1" dirty="0">
                <a:latin typeface="Times New Roman" panose="02020603050405020304" pitchFamily="18" charset="0"/>
                <a:cs typeface="Times New Roman" panose="02020603050405020304" pitchFamily="18" charset="0"/>
              </a:rPr>
              <a:t>International Journal of Computer Sciences and Engineering, Vol.7</a:t>
            </a:r>
            <a:r>
              <a:rPr lang="en-US" dirty="0">
                <a:latin typeface="Times New Roman" panose="02020603050405020304" pitchFamily="18" charset="0"/>
                <a:cs typeface="Times New Roman" panose="02020603050405020304" pitchFamily="18" charset="0"/>
              </a:rPr>
              <a:t>, Issue.2, pp.668-673, February 2019.</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Firmansyah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Ashari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Tetuko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Catonsukmoro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Wilyu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Mahendra</a:t>
            </a:r>
            <a:r>
              <a:rPr lang="en-US" dirty="0">
                <a:latin typeface="Times New Roman" panose="02020603050405020304" pitchFamily="18" charset="0"/>
                <a:cs typeface="Times New Roman" panose="02020603050405020304" pitchFamily="18" charset="0"/>
              </a:rPr>
              <a:t> Bad, </a:t>
            </a:r>
            <a:r>
              <a:rPr lang="en-US" dirty="0" err="1">
                <a:latin typeface="Times New Roman" panose="02020603050405020304" pitchFamily="18" charset="0"/>
                <a:cs typeface="Times New Roman" panose="02020603050405020304" pitchFamily="18" charset="0"/>
              </a:rPr>
              <a:t>Sfenranto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Gunawan</a:t>
            </a:r>
            <a:r>
              <a:rPr lang="en-US" dirty="0">
                <a:latin typeface="Times New Roman" panose="02020603050405020304" pitchFamily="18" charset="0"/>
                <a:cs typeface="Times New Roman" panose="02020603050405020304" pitchFamily="18" charset="0"/>
              </a:rPr>
              <a:t> Wang (2020). “Smart Contract and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Platform”.  International Journal of Advanced Trends in Computer Science and Engineering. 9.3036-3041.10.30534/</a:t>
            </a:r>
            <a:r>
              <a:rPr lang="en-US" dirty="0" err="1">
                <a:latin typeface="Times New Roman" panose="02020603050405020304" pitchFamily="18" charset="0"/>
                <a:cs typeface="Times New Roman" panose="02020603050405020304" pitchFamily="18" charset="0"/>
              </a:rPr>
              <a:t>ijatcse</a:t>
            </a:r>
            <a:r>
              <a:rPr lang="en-US" dirty="0">
                <a:latin typeface="Times New Roman" panose="02020603050405020304" pitchFamily="18" charset="0"/>
                <a:cs typeface="Times New Roman" panose="02020603050405020304" pitchFamily="18" charset="0"/>
              </a:rPr>
              <a:t>/ 2020/83932020, June 2020.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236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8902" y="618186"/>
            <a:ext cx="9478292" cy="5821251"/>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[7]. André </a:t>
            </a:r>
            <a:r>
              <a:rPr lang="en-US" dirty="0" err="1">
                <a:latin typeface="Times New Roman" panose="02020603050405020304" pitchFamily="18" charset="0"/>
                <a:cs typeface="Times New Roman" panose="02020603050405020304" pitchFamily="18" charset="0"/>
              </a:rPr>
              <a:t>Schweizer</a:t>
            </a:r>
            <a:r>
              <a:rPr lang="en-US" dirty="0">
                <a:latin typeface="Times New Roman" panose="02020603050405020304" pitchFamily="18" charset="0"/>
                <a:cs typeface="Times New Roman" panose="02020603050405020304" pitchFamily="18" charset="0"/>
              </a:rPr>
              <a:t>, Vincent </a:t>
            </a:r>
            <a:r>
              <a:rPr lang="en-US" dirty="0" err="1">
                <a:latin typeface="Times New Roman" panose="02020603050405020304" pitchFamily="18" charset="0"/>
                <a:cs typeface="Times New Roman" panose="02020603050405020304" pitchFamily="18" charset="0"/>
              </a:rPr>
              <a:t>Schlatt</a:t>
            </a:r>
            <a:r>
              <a:rPr lang="en-US" dirty="0">
                <a:latin typeface="Times New Roman" panose="02020603050405020304" pitchFamily="18" charset="0"/>
                <a:cs typeface="Times New Roman" panose="02020603050405020304" pitchFamily="18" charset="0"/>
              </a:rPr>
              <a:t>, Nils </a:t>
            </a:r>
            <a:r>
              <a:rPr lang="en-US" dirty="0" err="1">
                <a:latin typeface="Times New Roman" panose="02020603050405020304" pitchFamily="18" charset="0"/>
                <a:cs typeface="Times New Roman" panose="02020603050405020304" pitchFamily="18" charset="0"/>
              </a:rPr>
              <a:t>Urbach</a:t>
            </a:r>
            <a:r>
              <a:rPr lang="en-US" dirty="0">
                <a:latin typeface="Times New Roman" panose="02020603050405020304" pitchFamily="18" charset="0"/>
                <a:cs typeface="Times New Roman" panose="02020603050405020304" pitchFamily="18" charset="0"/>
              </a:rPr>
              <a:t>, Gilbert </a:t>
            </a:r>
            <a:r>
              <a:rPr lang="en-US" dirty="0" err="1">
                <a:latin typeface="Times New Roman" panose="02020603050405020304" pitchFamily="18" charset="0"/>
                <a:cs typeface="Times New Roman" panose="02020603050405020304" pitchFamily="18" charset="0"/>
              </a:rPr>
              <a:t>Fridgen</a:t>
            </a:r>
            <a:r>
              <a:rPr lang="en-US" dirty="0">
                <a:latin typeface="Times New Roman" panose="02020603050405020304" pitchFamily="18" charset="0"/>
                <a:cs typeface="Times New Roman" panose="02020603050405020304" pitchFamily="18" charset="0"/>
              </a:rPr>
              <a:t>. “Unchaining Social Businesses -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as the Basic Technology of a </a:t>
            </a:r>
            <a:r>
              <a:rPr lang="en-US" dirty="0" err="1">
                <a:latin typeface="Times New Roman" panose="02020603050405020304" pitchFamily="18" charset="0"/>
                <a:cs typeface="Times New Roman" panose="02020603050405020304" pitchFamily="18" charset="0"/>
              </a:rPr>
              <a:t>Crowdlending</a:t>
            </a:r>
            <a:r>
              <a:rPr lang="en-US" dirty="0">
                <a:latin typeface="Times New Roman" panose="02020603050405020304" pitchFamily="18" charset="0"/>
                <a:cs typeface="Times New Roman" panose="02020603050405020304" pitchFamily="18" charset="0"/>
              </a:rPr>
              <a:t> Platform”.  Proceedings of the 38th International Conference on Information Systems (ICIS), Seoul, South Korea, December 2017.</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[8]. Zhu, </a:t>
            </a:r>
            <a:r>
              <a:rPr lang="en-US" dirty="0" err="1">
                <a:latin typeface="Times New Roman" panose="02020603050405020304" pitchFamily="18" charset="0"/>
                <a:cs typeface="Times New Roman" panose="02020603050405020304" pitchFamily="18" charset="0"/>
              </a:rPr>
              <a:t>Huasheng</a:t>
            </a:r>
            <a:r>
              <a:rPr lang="en-US" dirty="0">
                <a:latin typeface="Times New Roman" panose="02020603050405020304" pitchFamily="18" charset="0"/>
                <a:cs typeface="Times New Roman" panose="02020603050405020304" pitchFamily="18" charset="0"/>
              </a:rPr>
              <a:t>; Zhou, Zach </a:t>
            </a:r>
            <a:r>
              <a:rPr lang="en-US" dirty="0" err="1">
                <a:latin typeface="Times New Roman" panose="02020603050405020304" pitchFamily="18" charset="0"/>
                <a:cs typeface="Times New Roman" panose="02020603050405020304" pitchFamily="18" charset="0"/>
              </a:rPr>
              <a:t>Zhizhong</a:t>
            </a:r>
            <a:r>
              <a:rPr lang="en-US" dirty="0">
                <a:latin typeface="Times New Roman" panose="02020603050405020304" pitchFamily="18" charset="0"/>
                <a:cs typeface="Times New Roman" panose="02020603050405020304" pitchFamily="18" charset="0"/>
              </a:rPr>
              <a:t> (2016). “Analysis and outlook of applications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to equity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in China”. Financial Innovation, ISSN 2199-4730, Springer, Heidelberg, Vol. 2, </a:t>
            </a:r>
            <a:r>
              <a:rPr lang="en-US" dirty="0" err="1">
                <a:latin typeface="Times New Roman" panose="02020603050405020304" pitchFamily="18" charset="0"/>
                <a:cs typeface="Times New Roman" panose="02020603050405020304" pitchFamily="18" charset="0"/>
              </a:rPr>
              <a:t>Iss</a:t>
            </a:r>
            <a:r>
              <a:rPr lang="en-US" dirty="0">
                <a:latin typeface="Times New Roman" panose="02020603050405020304" pitchFamily="18" charset="0"/>
                <a:cs typeface="Times New Roman" panose="02020603050405020304" pitchFamily="18" charset="0"/>
              </a:rPr>
              <a:t>. 29, pp. 1-11, 2016.</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[9]. Zhao </a:t>
            </a:r>
            <a:r>
              <a:rPr lang="en-US" dirty="0" err="1">
                <a:latin typeface="Times New Roman" panose="02020603050405020304" pitchFamily="18" charset="0"/>
                <a:cs typeface="Times New Roman" panose="02020603050405020304" pitchFamily="18" charset="0"/>
              </a:rPr>
              <a:t>Hongjiang</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Coffie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Cephas</a:t>
            </a:r>
            <a:r>
              <a:rPr lang="en-US" dirty="0">
                <a:latin typeface="Times New Roman" panose="02020603050405020304" pitchFamily="18" charset="0"/>
                <a:cs typeface="Times New Roman" panose="02020603050405020304" pitchFamily="18" charset="0"/>
              </a:rPr>
              <a:t>. (2018). The Applications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in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Contract. SSRN Electronic Journal. 10.2139/ssrn.3133176, January 2018.</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[10].</a:t>
            </a:r>
            <a:r>
              <a:rPr lang="en-US" dirty="0" err="1">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Hissu</a:t>
            </a:r>
            <a:r>
              <a:rPr lang="en-US"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dirty="0" err="1">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Hyvärinen</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Marten </a:t>
            </a:r>
            <a:r>
              <a:rPr lang="en-US" dirty="0" err="1">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Risius</a:t>
            </a:r>
            <a:r>
              <a:rPr lang="en-US" dirty="0">
                <a:solidFill>
                  <a:schemeClr val="tx1"/>
                </a:solidFill>
                <a:latin typeface="Times New Roman" panose="02020603050405020304" pitchFamily="18" charset="0"/>
                <a:cs typeface="Times New Roman" panose="02020603050405020304" pitchFamily="18" charset="0"/>
              </a:rPr>
              <a:t> &amp; </a:t>
            </a:r>
            <a:r>
              <a:rPr lang="en-US"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Gustav </a:t>
            </a:r>
            <a:r>
              <a:rPr lang="en-US" dirty="0" err="1">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Friis</a:t>
            </a:r>
            <a:r>
              <a:rPr lang="en-US" u="sng" dirty="0">
                <a:solidFill>
                  <a:schemeClr val="tx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-Based Approach Towards Overcoming Financial Fraud in Public Sector Services”. Bus </a:t>
            </a:r>
            <a:r>
              <a:rPr lang="en-US" dirty="0" err="1">
                <a:latin typeface="Times New Roman" panose="02020603050405020304" pitchFamily="18" charset="0"/>
                <a:cs typeface="Times New Roman" panose="02020603050405020304" pitchFamily="18" charset="0"/>
              </a:rPr>
              <a:t>Inf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Eng</a:t>
            </a:r>
            <a:r>
              <a:rPr lang="en-US" dirty="0">
                <a:latin typeface="Times New Roman" panose="02020603050405020304" pitchFamily="18" charset="0"/>
                <a:cs typeface="Times New Roman" panose="02020603050405020304" pitchFamily="18" charset="0"/>
              </a:rPr>
              <a:t> 59, 441–456, 2017.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[11]. Claudia Gabriela </a:t>
            </a:r>
            <a:r>
              <a:rPr lang="en-US" dirty="0" err="1">
                <a:latin typeface="Times New Roman" panose="02020603050405020304" pitchFamily="18" charset="0"/>
                <a:cs typeface="Times New Roman" panose="02020603050405020304" pitchFamily="18" charset="0"/>
              </a:rPr>
              <a:t>Bîzderea</a:t>
            </a:r>
            <a:r>
              <a:rPr lang="en-US" dirty="0">
                <a:latin typeface="Times New Roman" panose="02020603050405020304" pitchFamily="18" charset="0"/>
                <a:cs typeface="Times New Roman" panose="02020603050405020304" pitchFamily="18" charset="0"/>
              </a:rPr>
              <a:t>. "ANALYSIS OF FUNDING ALTERNATIVES THROUGH FINANCIAL TECHNOLOGY SERVICES – FINTECH – THE PHENOMENON OF CROWDFUNDING". </a:t>
            </a:r>
            <a:r>
              <a:rPr lang="en-US" dirty="0" err="1">
                <a:latin typeface="Times New Roman" panose="02020603050405020304" pitchFamily="18" charset="0"/>
                <a:cs typeface="Times New Roman" panose="02020603050405020304" pitchFamily="18" charset="0"/>
              </a:rPr>
              <a:t>Revista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Studii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Financiare</a:t>
            </a:r>
            <a:r>
              <a:rPr lang="en-US" dirty="0">
                <a:latin typeface="Times New Roman" panose="02020603050405020304" pitchFamily="18" charset="0"/>
                <a:cs typeface="Times New Roman" panose="02020603050405020304" pitchFamily="18" charset="0"/>
              </a:rPr>
              <a:t> 3:109-127, November 2017.</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[12]. </a:t>
            </a:r>
            <a:r>
              <a:rPr lang="en-US" dirty="0" err="1">
                <a:latin typeface="Times New Roman" panose="02020603050405020304" pitchFamily="18" charset="0"/>
                <a:cs typeface="Times New Roman" panose="02020603050405020304" pitchFamily="18" charset="0"/>
              </a:rPr>
              <a:t>Fridgen</a:t>
            </a:r>
            <a:r>
              <a:rPr lang="en-US" dirty="0">
                <a:latin typeface="Times New Roman" panose="02020603050405020304" pitchFamily="18" charset="0"/>
                <a:cs typeface="Times New Roman" panose="02020603050405020304" pitchFamily="18" charset="0"/>
              </a:rPr>
              <a:t>, Gilbert; </a:t>
            </a:r>
            <a:r>
              <a:rPr lang="en-US" dirty="0" err="1">
                <a:latin typeface="Times New Roman" panose="02020603050405020304" pitchFamily="18" charset="0"/>
                <a:cs typeface="Times New Roman" panose="02020603050405020304" pitchFamily="18" charset="0"/>
              </a:rPr>
              <a:t>Regner</a:t>
            </a:r>
            <a:r>
              <a:rPr lang="en-US" dirty="0">
                <a:latin typeface="Times New Roman" panose="02020603050405020304" pitchFamily="18" charset="0"/>
                <a:cs typeface="Times New Roman" panose="02020603050405020304" pitchFamily="18" charset="0"/>
              </a:rPr>
              <a:t>, Ferdinand; </a:t>
            </a:r>
            <a:r>
              <a:rPr lang="en-US" dirty="0" err="1">
                <a:latin typeface="Times New Roman" panose="02020603050405020304" pitchFamily="18" charset="0"/>
                <a:cs typeface="Times New Roman" panose="02020603050405020304" pitchFamily="18" charset="0"/>
              </a:rPr>
              <a:t>Schweizer</a:t>
            </a:r>
            <a:r>
              <a:rPr lang="en-US" dirty="0">
                <a:latin typeface="Times New Roman" panose="02020603050405020304" pitchFamily="18" charset="0"/>
                <a:cs typeface="Times New Roman" panose="02020603050405020304" pitchFamily="18" charset="0"/>
              </a:rPr>
              <a:t>, André; and </a:t>
            </a:r>
            <a:r>
              <a:rPr lang="en-US" dirty="0" err="1">
                <a:latin typeface="Times New Roman" panose="02020603050405020304" pitchFamily="18" charset="0"/>
                <a:cs typeface="Times New Roman" panose="02020603050405020304" pitchFamily="18" charset="0"/>
              </a:rPr>
              <a:t>Urbach</a:t>
            </a:r>
            <a:r>
              <a:rPr lang="en-US" dirty="0">
                <a:latin typeface="Times New Roman" panose="02020603050405020304" pitchFamily="18" charset="0"/>
                <a:cs typeface="Times New Roman" panose="02020603050405020304" pitchFamily="18" charset="0"/>
              </a:rPr>
              <a:t>, Nils, "DON’T SLIP ON THE ICO – A TAXONOMY FOR A BLOCKCHAIN-ENABLED FORM OF CROWDFUNDING" (2018). Research Papers. 83, November 2018.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978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5264-1ACD-4480-901A-750AB2441A53}"/>
              </a:ext>
            </a:extLst>
          </p:cNvPr>
          <p:cNvSpPr>
            <a:spLocks noGrp="1"/>
          </p:cNvSpPr>
          <p:nvPr>
            <p:ph type="title"/>
          </p:nvPr>
        </p:nvSpPr>
        <p:spPr/>
        <p:txBody>
          <a:bodyPr>
            <a:normAutofit/>
          </a:bodyPr>
          <a:lstStyle/>
          <a:p>
            <a:r>
              <a:rPr lang="en-US" sz="3500" b="1" dirty="0">
                <a:latin typeface="Times New Roman" panose="02020603050405020304" pitchFamily="18" charset="0"/>
                <a:cs typeface="Times New Roman" panose="02020603050405020304" pitchFamily="18" charset="0"/>
              </a:rPr>
              <a:t>PUBLICATION DETAILS</a:t>
            </a:r>
          </a:p>
        </p:txBody>
      </p:sp>
      <p:sp>
        <p:nvSpPr>
          <p:cNvPr id="3" name="Content Placeholder 2">
            <a:extLst>
              <a:ext uri="{FF2B5EF4-FFF2-40B4-BE49-F238E27FC236}">
                <a16:creationId xmlns:a16="http://schemas.microsoft.com/office/drawing/2014/main" id="{3DBEB5FC-B2AB-4684-B151-AED0B221EAB4}"/>
              </a:ext>
            </a:extLst>
          </p:cNvPr>
          <p:cNvSpPr>
            <a:spLocks noGrp="1"/>
          </p:cNvSpPr>
          <p:nvPr>
            <p:ph idx="1"/>
          </p:nvPr>
        </p:nvSpPr>
        <p:spPr>
          <a:xfrm>
            <a:off x="1038224" y="1962149"/>
            <a:ext cx="10315575" cy="4214813"/>
          </a:xfrm>
        </p:spPr>
        <p:txBody>
          <a:bodyPr/>
          <a:lstStyle/>
          <a:p>
            <a:pPr marL="457200" marR="0" algn="just">
              <a:lnSpc>
                <a:spcPct val="150000"/>
              </a:lnSpc>
              <a:spcBef>
                <a:spcPts val="0"/>
              </a:spcBef>
              <a:spcAft>
                <a:spcPts val="0"/>
              </a:spcAft>
            </a:pPr>
            <a:r>
              <a:rPr lang="en-US" sz="2300" dirty="0" err="1">
                <a:effectLst/>
                <a:latin typeface="Times New Roman" panose="02020603050405020304" pitchFamily="18" charset="0"/>
                <a:ea typeface="Times New Roman" panose="02020603050405020304" pitchFamily="18" charset="0"/>
              </a:rPr>
              <a:t>BenetaGetzie</a:t>
            </a:r>
            <a:r>
              <a:rPr lang="en-US" sz="2300" dirty="0">
                <a:effectLst/>
                <a:latin typeface="Times New Roman" panose="02020603050405020304" pitchFamily="18" charset="0"/>
                <a:ea typeface="Times New Roman" panose="02020603050405020304" pitchFamily="18" charset="0"/>
              </a:rPr>
              <a:t> M, Deepika T, Harini B, </a:t>
            </a:r>
            <a:r>
              <a:rPr lang="en-US" sz="2300" dirty="0" err="1">
                <a:effectLst/>
                <a:latin typeface="Times New Roman" panose="02020603050405020304" pitchFamily="18" charset="0"/>
                <a:ea typeface="Times New Roman" panose="02020603050405020304" pitchFamily="18" charset="0"/>
              </a:rPr>
              <a:t>Anitha</a:t>
            </a:r>
            <a:r>
              <a:rPr lang="en-US" sz="2300" dirty="0">
                <a:effectLst/>
                <a:latin typeface="Times New Roman" panose="02020603050405020304" pitchFamily="18" charset="0"/>
                <a:ea typeface="Times New Roman" panose="02020603050405020304" pitchFamily="18" charset="0"/>
              </a:rPr>
              <a:t> Moses V,   </a:t>
            </a:r>
            <a:r>
              <a:rPr lang="en-US" sz="2300" b="1" dirty="0">
                <a:effectLst/>
                <a:latin typeface="Times New Roman" panose="02020603050405020304" pitchFamily="18" charset="0"/>
                <a:ea typeface="Times New Roman" panose="02020603050405020304" pitchFamily="18" charset="0"/>
              </a:rPr>
              <a:t>"DECENTRALIZED FUNDING PLATFORM BASED ON BLOCKCHAIN TECHNOLOGY"</a:t>
            </a:r>
            <a:r>
              <a:rPr lang="en-US" sz="2300" dirty="0">
                <a:effectLst/>
                <a:latin typeface="Times New Roman" panose="02020603050405020304" pitchFamily="18" charset="0"/>
                <a:ea typeface="Times New Roman" panose="02020603050405020304" pitchFamily="18" charset="0"/>
              </a:rPr>
              <a:t>, International Journal of Creative Research Thoughts (IJCRT), ISSN:2320-2882, Volume.9, Issue 3, pp.4507-4511, March 2021</a:t>
            </a:r>
          </a:p>
          <a:p>
            <a:pPr marL="457200" marR="0" algn="just">
              <a:lnSpc>
                <a:spcPct val="150000"/>
              </a:lnSpc>
              <a:spcBef>
                <a:spcPts val="0"/>
              </a:spcBef>
              <a:spcAft>
                <a:spcPts val="0"/>
              </a:spcAft>
            </a:pPr>
            <a:r>
              <a:rPr lang="en-US" sz="2300" b="1" dirty="0">
                <a:effectLst/>
                <a:latin typeface="Times New Roman" panose="02020603050405020304" pitchFamily="18" charset="0"/>
                <a:ea typeface="Times New Roman" panose="02020603050405020304" pitchFamily="18" charset="0"/>
              </a:rPr>
              <a:t>DOI Details</a:t>
            </a:r>
            <a:r>
              <a:rPr lang="en-US" sz="2300" dirty="0">
                <a:effectLst/>
                <a:latin typeface="Times New Roman" panose="02020603050405020304" pitchFamily="18" charset="0"/>
                <a:ea typeface="Times New Roman" panose="02020603050405020304" pitchFamily="18" charset="0"/>
              </a:rPr>
              <a:t>: </a:t>
            </a:r>
            <a:r>
              <a:rPr lang="en-US" sz="23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http://doi.one/10.1729/Journal.26363</a:t>
            </a:r>
            <a:endParaRPr lang="en-US" sz="23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5129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3B2DF2B5-5366-494A-B3BC-7F20A9FEA461}"/>
              </a:ext>
            </a:extLst>
          </p:cNvPr>
          <p:cNvGraphicFramePr>
            <a:graphicFrameLocks/>
          </p:cNvGraphicFramePr>
          <p:nvPr>
            <p:extLst>
              <p:ext uri="{D42A27DB-BD31-4B8C-83A1-F6EECF244321}">
                <p14:modId xmlns:p14="http://schemas.microsoft.com/office/powerpoint/2010/main" val="600751481"/>
              </p:ext>
            </p:extLst>
          </p:nvPr>
        </p:nvGraphicFramePr>
        <p:xfrm>
          <a:off x="228598" y="180975"/>
          <a:ext cx="11786421" cy="6450311"/>
        </p:xfrm>
        <a:graphic>
          <a:graphicData uri="http://schemas.openxmlformats.org/drawingml/2006/table">
            <a:tbl>
              <a:tblPr firstRow="1" bandRow="1">
                <a:tableStyleId>{5C22544A-7EE6-4342-B048-85BDC9FD1C3A}</a:tableStyleId>
              </a:tblPr>
              <a:tblGrid>
                <a:gridCol w="672698">
                  <a:extLst>
                    <a:ext uri="{9D8B030D-6E8A-4147-A177-3AD203B41FA5}">
                      <a16:colId xmlns:a16="http://schemas.microsoft.com/office/drawing/2014/main" val="1765778712"/>
                    </a:ext>
                  </a:extLst>
                </a:gridCol>
                <a:gridCol w="1552048">
                  <a:extLst>
                    <a:ext uri="{9D8B030D-6E8A-4147-A177-3AD203B41FA5}">
                      <a16:colId xmlns:a16="http://schemas.microsoft.com/office/drawing/2014/main" val="3517973494"/>
                    </a:ext>
                  </a:extLst>
                </a:gridCol>
                <a:gridCol w="1429518">
                  <a:extLst>
                    <a:ext uri="{9D8B030D-6E8A-4147-A177-3AD203B41FA5}">
                      <a16:colId xmlns:a16="http://schemas.microsoft.com/office/drawing/2014/main" val="2562525781"/>
                    </a:ext>
                  </a:extLst>
                </a:gridCol>
                <a:gridCol w="1893401">
                  <a:extLst>
                    <a:ext uri="{9D8B030D-6E8A-4147-A177-3AD203B41FA5}">
                      <a16:colId xmlns:a16="http://schemas.microsoft.com/office/drawing/2014/main" val="545572022"/>
                    </a:ext>
                  </a:extLst>
                </a:gridCol>
                <a:gridCol w="4108680">
                  <a:extLst>
                    <a:ext uri="{9D8B030D-6E8A-4147-A177-3AD203B41FA5}">
                      <a16:colId xmlns:a16="http://schemas.microsoft.com/office/drawing/2014/main" val="3453728930"/>
                    </a:ext>
                  </a:extLst>
                </a:gridCol>
                <a:gridCol w="2130076">
                  <a:extLst>
                    <a:ext uri="{9D8B030D-6E8A-4147-A177-3AD203B41FA5}">
                      <a16:colId xmlns:a16="http://schemas.microsoft.com/office/drawing/2014/main" val="508804257"/>
                    </a:ext>
                  </a:extLst>
                </a:gridCol>
              </a:tblGrid>
              <a:tr h="608489">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2694738">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Smart Contract and Blockchain for Crowdfunding Platform </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International Journal of Advanced Trends in Computer Science and Engineering June 2020</a:t>
                      </a:r>
                      <a:endParaRPr lang="en-US" dirty="0"/>
                    </a:p>
                  </a:txBody>
                  <a:tcPr/>
                </a:tc>
                <a:tc>
                  <a:txBody>
                    <a:bodyPr/>
                    <a:lstStyle/>
                    <a:p>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Firmansyah</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Ashari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Tetuko</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Catonsukmoro</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Wilyu</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Mahendra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Bad,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Sfenranto</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Gunawan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Wang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 dominant schemes in the crowdfunding platform are all or nothing – if the goal is not reached, the funds will be returned to the funders. Keep-it-all – Same as all or nothing but the funds are returned based on the policies of fundraising. Stretched goal scheme – The fundraising goal is expanding and are bound by a statement that can add more values to services and products.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It follows all or nothing scheme so the project is funded only when the goal is reached. </a:t>
                      </a:r>
                    </a:p>
                    <a:p>
                      <a:endParaRPr lang="en-US" dirty="0"/>
                    </a:p>
                  </a:txBody>
                  <a:tcPr/>
                </a:tc>
                <a:extLst>
                  <a:ext uri="{0D108BD9-81ED-4DB2-BD59-A6C34878D82A}">
                    <a16:rowId xmlns:a16="http://schemas.microsoft.com/office/drawing/2014/main" val="1272714881"/>
                  </a:ext>
                </a:extLst>
              </a:tr>
              <a:tr h="2975591">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Crowdfunding</a:t>
                      </a:r>
                      <a:r>
                        <a:rPr lang="en-IN" sz="1800" kern="1200" baseline="0" dirty="0">
                          <a:solidFill>
                            <a:schemeClr val="dk1"/>
                          </a:solidFill>
                          <a:effectLst/>
                          <a:latin typeface="Times New Roman" panose="02020603050405020304" pitchFamily="18" charset="0"/>
                          <a:ea typeface="+mn-ea"/>
                          <a:cs typeface="Times New Roman" panose="02020603050405020304" pitchFamily="18" charset="0"/>
                        </a:rPr>
                        <a:t> using Blockchain.</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Global Research and Development Journal for Engineering.</a:t>
                      </a:r>
                    </a:p>
                    <a:p>
                      <a:r>
                        <a:rPr lang="en-US" sz="1800" b="0" i="0" u="none" strike="noStrike" kern="1200" baseline="0" dirty="0">
                          <a:solidFill>
                            <a:schemeClr val="dk1"/>
                          </a:solidFill>
                          <a:latin typeface="+mn-lt"/>
                          <a:ea typeface="+mn-ea"/>
                          <a:cs typeface="+mn-cs"/>
                        </a:rPr>
                        <a:t>March 2019 </a:t>
                      </a:r>
                      <a:endParaRPr lang="en-IN" sz="1800" b="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Ms. S.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Benila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V. Ajay, K. Hrishikesh, R. Karthick.</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smart contract is written in solitary language. The campaign factory is used to create new campaigns. A gas fees is specified when a campaign is deployed. The campaign created contains the idea, minimum contribution and detailed description of project. The modules of the project are campaign creation, create request model, request approval model and finalize modules.</a:t>
                      </a:r>
                    </a:p>
                  </a:txBody>
                  <a:tcPr/>
                </a:tc>
                <a:tc>
                  <a:txBody>
                    <a:bodyPr/>
                    <a:lstStyle/>
                    <a:p>
                      <a:pPr marL="285750" indent="-285750">
                        <a:buFont typeface="Arial" panose="020B0604020202020204" pitchFamily="34" charset="0"/>
                        <a:buChar char="•"/>
                      </a:pPr>
                      <a:r>
                        <a:rPr lang="en-US" dirty="0"/>
                        <a:t>During campaign creation minimum fees is specified. </a:t>
                      </a:r>
                    </a:p>
                    <a:p>
                      <a:r>
                        <a:rPr lang="en-US" dirty="0"/>
                        <a:t> </a:t>
                      </a:r>
                    </a:p>
                    <a:p>
                      <a:pPr marL="285750" indent="-285750">
                        <a:buFont typeface="Arial" panose="020B0604020202020204" pitchFamily="34" charset="0"/>
                        <a:buChar char="•"/>
                      </a:pPr>
                      <a:r>
                        <a:rPr lang="en-US" dirty="0"/>
                        <a:t>The request form must be approved.</a:t>
                      </a:r>
                    </a:p>
                    <a:p>
                      <a:endParaRPr lang="en-US" dirty="0"/>
                    </a:p>
                  </a:txBody>
                  <a:tcPr/>
                </a:tc>
                <a:extLst>
                  <a:ext uri="{0D108BD9-81ED-4DB2-BD59-A6C34878D82A}">
                    <a16:rowId xmlns:a16="http://schemas.microsoft.com/office/drawing/2014/main" val="2765909399"/>
                  </a:ext>
                </a:extLst>
              </a:tr>
            </a:tbl>
          </a:graphicData>
        </a:graphic>
      </p:graphicFrame>
    </p:spTree>
    <p:extLst>
      <p:ext uri="{BB962C8B-B14F-4D97-AF65-F5344CB8AC3E}">
        <p14:creationId xmlns:p14="http://schemas.microsoft.com/office/powerpoint/2010/main" val="382723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1FB3AA91-4679-42E4-B370-416FC27DF9FB}"/>
              </a:ext>
            </a:extLst>
          </p:cNvPr>
          <p:cNvGraphicFramePr>
            <a:graphicFrameLocks/>
          </p:cNvGraphicFramePr>
          <p:nvPr>
            <p:extLst>
              <p:ext uri="{D42A27DB-BD31-4B8C-83A1-F6EECF244321}">
                <p14:modId xmlns:p14="http://schemas.microsoft.com/office/powerpoint/2010/main" val="2425540819"/>
              </p:ext>
            </p:extLst>
          </p:nvPr>
        </p:nvGraphicFramePr>
        <p:xfrm>
          <a:off x="78658" y="206477"/>
          <a:ext cx="12034684" cy="6623532"/>
        </p:xfrm>
        <a:graphic>
          <a:graphicData uri="http://schemas.openxmlformats.org/drawingml/2006/table">
            <a:tbl>
              <a:tblPr firstRow="1" bandRow="1">
                <a:tableStyleId>{5C22544A-7EE6-4342-B048-85BDC9FD1C3A}</a:tableStyleId>
              </a:tblPr>
              <a:tblGrid>
                <a:gridCol w="686867">
                  <a:extLst>
                    <a:ext uri="{9D8B030D-6E8A-4147-A177-3AD203B41FA5}">
                      <a16:colId xmlns:a16="http://schemas.microsoft.com/office/drawing/2014/main" val="1765778712"/>
                    </a:ext>
                  </a:extLst>
                </a:gridCol>
                <a:gridCol w="1584739">
                  <a:extLst>
                    <a:ext uri="{9D8B030D-6E8A-4147-A177-3AD203B41FA5}">
                      <a16:colId xmlns:a16="http://schemas.microsoft.com/office/drawing/2014/main" val="3517973494"/>
                    </a:ext>
                  </a:extLst>
                </a:gridCol>
                <a:gridCol w="1459627">
                  <a:extLst>
                    <a:ext uri="{9D8B030D-6E8A-4147-A177-3AD203B41FA5}">
                      <a16:colId xmlns:a16="http://schemas.microsoft.com/office/drawing/2014/main" val="2562525781"/>
                    </a:ext>
                  </a:extLst>
                </a:gridCol>
                <a:gridCol w="1587320">
                  <a:extLst>
                    <a:ext uri="{9D8B030D-6E8A-4147-A177-3AD203B41FA5}">
                      <a16:colId xmlns:a16="http://schemas.microsoft.com/office/drawing/2014/main" val="545572022"/>
                    </a:ext>
                  </a:extLst>
                </a:gridCol>
                <a:gridCol w="4541188">
                  <a:extLst>
                    <a:ext uri="{9D8B030D-6E8A-4147-A177-3AD203B41FA5}">
                      <a16:colId xmlns:a16="http://schemas.microsoft.com/office/drawing/2014/main" val="3453728930"/>
                    </a:ext>
                  </a:extLst>
                </a:gridCol>
                <a:gridCol w="2174943">
                  <a:extLst>
                    <a:ext uri="{9D8B030D-6E8A-4147-A177-3AD203B41FA5}">
                      <a16:colId xmlns:a16="http://schemas.microsoft.com/office/drawing/2014/main" val="508804257"/>
                    </a:ext>
                  </a:extLst>
                </a:gridCol>
              </a:tblGrid>
              <a:tr h="630930">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2523719">
                <a:tc>
                  <a:txBody>
                    <a:bodyPr/>
                    <a:lstStyle/>
                    <a:p>
                      <a:r>
                        <a:rPr lang="en-US" dirty="0"/>
                        <a:t>4</a:t>
                      </a: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Blockchain-Based Crowdfunding: A ‘Pay-it-Forward’ Model of WHIRL</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International Journal of Recent Technology and Engineering (IJRTE) </a:t>
                      </a:r>
                    </a:p>
                    <a:p>
                      <a:r>
                        <a:rPr lang="en-US" sz="1800" b="0" i="0" u="none" strike="noStrike" kern="1200" baseline="0" dirty="0">
                          <a:solidFill>
                            <a:schemeClr val="dk1"/>
                          </a:solidFill>
                          <a:latin typeface="+mn-lt"/>
                          <a:ea typeface="+mn-ea"/>
                          <a:cs typeface="+mn-cs"/>
                        </a:rPr>
                        <a:t>September 2019.</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Hasnan</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Baber</a:t>
                      </a:r>
                      <a:endParaRPr lang="en-US" dirty="0"/>
                    </a:p>
                    <a:p>
                      <a:endParaRPr lang="en-US" dirty="0"/>
                    </a:p>
                  </a:txBody>
                  <a:tcPr/>
                </a:tc>
                <a:tc>
                  <a:txBody>
                    <a:bodyPr/>
                    <a:lstStyle/>
                    <a:p>
                      <a:r>
                        <a:rPr lang="en-US" sz="1800" b="0" kern="1200" dirty="0">
                          <a:solidFill>
                            <a:schemeClr val="dk1"/>
                          </a:solidFill>
                          <a:effectLst/>
                          <a:latin typeface="Times New Roman" panose="02020603050405020304" pitchFamily="18" charset="0"/>
                          <a:ea typeface="+mn-ea"/>
                          <a:cs typeface="Times New Roman" panose="02020603050405020304" pitchFamily="18" charset="0"/>
                        </a:rPr>
                        <a:t>Whirl is a crowdfunding platform developed on pay it forward theory. The owner starts the campaign. The backers is used to back the project by providing cryptocurrencies and in turn they receive karma points. The karma points is used to start their own campaign.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Whirl-app want you to first provide help to others in the community, then the Whirl community will help you in turn.</a:t>
                      </a:r>
                    </a:p>
                  </a:txBody>
                  <a:tcPr/>
                </a:tc>
                <a:extLst>
                  <a:ext uri="{0D108BD9-81ED-4DB2-BD59-A6C34878D82A}">
                    <a16:rowId xmlns:a16="http://schemas.microsoft.com/office/drawing/2014/main" val="1272714881"/>
                  </a:ext>
                </a:extLst>
              </a:tr>
              <a:tr h="3423132">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BitFund</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 Blockchain-based Crowd Funding Platform for Future Smart and Connected Nation</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Sustainable Cities and Society · May 2020</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Vikas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Hassija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Vinay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Chamola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and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Sherali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Zeadally</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 smart contract is established between the investors and the developer.  Investors add new project on the decentralized network. A new block contains the timestamp, expected cost, project details, time and developer reputation. The block is delivered to all the nodes in the developer's network, and they start bidding their values for time, cost, support period and votes to win the project. The auctioning algorithm is deployed by the smart contract and it searches for the best developer for the project.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developer need votes to win the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388325268"/>
                  </a:ext>
                </a:extLst>
              </a:tr>
            </a:tbl>
          </a:graphicData>
        </a:graphic>
      </p:graphicFrame>
    </p:spTree>
    <p:extLst>
      <p:ext uri="{BB962C8B-B14F-4D97-AF65-F5344CB8AC3E}">
        <p14:creationId xmlns:p14="http://schemas.microsoft.com/office/powerpoint/2010/main" val="16710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6CB977C8-A338-4F53-9AC8-F278E943FB8B}"/>
              </a:ext>
            </a:extLst>
          </p:cNvPr>
          <p:cNvGraphicFramePr>
            <a:graphicFrameLocks/>
          </p:cNvGraphicFramePr>
          <p:nvPr>
            <p:extLst>
              <p:ext uri="{D42A27DB-BD31-4B8C-83A1-F6EECF244321}">
                <p14:modId xmlns:p14="http://schemas.microsoft.com/office/powerpoint/2010/main" val="1029792802"/>
              </p:ext>
            </p:extLst>
          </p:nvPr>
        </p:nvGraphicFramePr>
        <p:xfrm>
          <a:off x="66674" y="76200"/>
          <a:ext cx="12049125" cy="6713206"/>
        </p:xfrm>
        <a:graphic>
          <a:graphicData uri="http://schemas.openxmlformats.org/drawingml/2006/table">
            <a:tbl>
              <a:tblPr firstRow="1" bandRow="1">
                <a:tableStyleId>{5C22544A-7EE6-4342-B048-85BDC9FD1C3A}</a:tableStyleId>
              </a:tblPr>
              <a:tblGrid>
                <a:gridCol w="687691">
                  <a:extLst>
                    <a:ext uri="{9D8B030D-6E8A-4147-A177-3AD203B41FA5}">
                      <a16:colId xmlns:a16="http://schemas.microsoft.com/office/drawing/2014/main" val="1765778712"/>
                    </a:ext>
                  </a:extLst>
                </a:gridCol>
                <a:gridCol w="1664067">
                  <a:extLst>
                    <a:ext uri="{9D8B030D-6E8A-4147-A177-3AD203B41FA5}">
                      <a16:colId xmlns:a16="http://schemas.microsoft.com/office/drawing/2014/main" val="3517973494"/>
                    </a:ext>
                  </a:extLst>
                </a:gridCol>
                <a:gridCol w="1480736">
                  <a:extLst>
                    <a:ext uri="{9D8B030D-6E8A-4147-A177-3AD203B41FA5}">
                      <a16:colId xmlns:a16="http://schemas.microsoft.com/office/drawing/2014/main" val="2562525781"/>
                    </a:ext>
                  </a:extLst>
                </a:gridCol>
                <a:gridCol w="1587195">
                  <a:extLst>
                    <a:ext uri="{9D8B030D-6E8A-4147-A177-3AD203B41FA5}">
                      <a16:colId xmlns:a16="http://schemas.microsoft.com/office/drawing/2014/main" val="545572022"/>
                    </a:ext>
                  </a:extLst>
                </a:gridCol>
                <a:gridCol w="4299811">
                  <a:extLst>
                    <a:ext uri="{9D8B030D-6E8A-4147-A177-3AD203B41FA5}">
                      <a16:colId xmlns:a16="http://schemas.microsoft.com/office/drawing/2014/main" val="3453728930"/>
                    </a:ext>
                  </a:extLst>
                </a:gridCol>
                <a:gridCol w="2329625">
                  <a:extLst>
                    <a:ext uri="{9D8B030D-6E8A-4147-A177-3AD203B41FA5}">
                      <a16:colId xmlns:a16="http://schemas.microsoft.com/office/drawing/2014/main" val="508804257"/>
                    </a:ext>
                  </a:extLst>
                </a:gridCol>
              </a:tblGrid>
              <a:tr h="630939">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2523755">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Crowdsourcing and Crowdfunding Platform using Blockchain and Collective Intelligence.</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International Journal of Computer Sciences and Engineering.</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0" i="0" u="none" strike="noStrike" kern="1200" baseline="0" dirty="0">
                          <a:solidFill>
                            <a:schemeClr val="dk1"/>
                          </a:solidFill>
                          <a:latin typeface="+mn-lt"/>
                          <a:ea typeface="+mn-ea"/>
                          <a:cs typeface="+mn-cs"/>
                        </a:rPr>
                        <a:t>Feb 2019 </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Er.Waheeda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Dhokley</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 Saurabh Gupta , Ganesh Pawar , Abrar Shaikh.</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Users can create a project or back up an project. It follows all or nothing. The creator posts the project and the funder donates. The creator will post tasks. Workers are selected on the basis of reputation points. The workers should submit their solutions for the project within the specified time and the workers will receive reward points in return.</a:t>
                      </a:r>
                      <a:endParaRPr lang="en-US"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crowdfunding </a:t>
                      </a:r>
                      <a:r>
                        <a:rPr lang="en-US" sz="1800" kern="1200" dirty="0">
                          <a:solidFill>
                            <a:schemeClr val="dk1"/>
                          </a:solidFill>
                          <a:effectLst/>
                          <a:latin typeface="+mn-lt"/>
                          <a:ea typeface="+mn-ea"/>
                          <a:cs typeface="+mn-cs"/>
                        </a:rPr>
                        <a:t>it follows all or nothing scheme.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In crowdsourcing the workers will earn reputation points only when he submits a solution.</a:t>
                      </a:r>
                    </a:p>
                  </a:txBody>
                  <a:tcPr/>
                </a:tc>
                <a:extLst>
                  <a:ext uri="{0D108BD9-81ED-4DB2-BD59-A6C34878D82A}">
                    <a16:rowId xmlns:a16="http://schemas.microsoft.com/office/drawing/2014/main" val="1272714881"/>
                  </a:ext>
                </a:extLst>
              </a:tr>
              <a:tr h="3512806">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Unchaining Social Businesses – Blockchain as the Basic Technology of a Crowdlending Platform</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Proceedings of the 38th International Conference on Information Systems (ICIS), Seoul, South Korea, December 2017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André Schweizer, Vincent </a:t>
                      </a:r>
                      <a:r>
                        <a:rPr lang="en-US" sz="1800" kern="1200" dirty="0" err="1">
                          <a:solidFill>
                            <a:schemeClr val="dk1"/>
                          </a:solidFill>
                          <a:effectLst/>
                          <a:latin typeface="+mn-lt"/>
                          <a:ea typeface="+mn-ea"/>
                          <a:cs typeface="+mn-cs"/>
                        </a:rPr>
                        <a:t>Schlatt</a:t>
                      </a:r>
                      <a:r>
                        <a:rPr lang="en-US" sz="1800" kern="1200" dirty="0">
                          <a:solidFill>
                            <a:schemeClr val="dk1"/>
                          </a:solidFill>
                          <a:effectLst/>
                          <a:latin typeface="+mn-lt"/>
                          <a:ea typeface="+mn-ea"/>
                          <a:cs typeface="+mn-cs"/>
                        </a:rPr>
                        <a:t>, Nils </a:t>
                      </a:r>
                      <a:r>
                        <a:rPr lang="en-US" sz="1800" kern="1200" dirty="0" err="1">
                          <a:solidFill>
                            <a:schemeClr val="dk1"/>
                          </a:solidFill>
                          <a:effectLst/>
                          <a:latin typeface="+mn-lt"/>
                          <a:ea typeface="+mn-ea"/>
                          <a:cs typeface="+mn-cs"/>
                        </a:rPr>
                        <a:t>Urbach</a:t>
                      </a:r>
                      <a:r>
                        <a:rPr lang="en-US" sz="1800" kern="1200" dirty="0">
                          <a:solidFill>
                            <a:schemeClr val="dk1"/>
                          </a:solidFill>
                          <a:effectLst/>
                          <a:latin typeface="+mn-lt"/>
                          <a:ea typeface="+mn-ea"/>
                          <a:cs typeface="+mn-cs"/>
                        </a:rPr>
                        <a:t>, Gilbert </a:t>
                      </a:r>
                      <a:r>
                        <a:rPr lang="en-US" sz="1800" kern="1200" dirty="0" err="1">
                          <a:solidFill>
                            <a:schemeClr val="dk1"/>
                          </a:solidFill>
                          <a:effectLst/>
                          <a:latin typeface="+mn-lt"/>
                          <a:ea typeface="+mn-ea"/>
                          <a:cs typeface="+mn-cs"/>
                        </a:rPr>
                        <a:t>Fridgen</a:t>
                      </a:r>
                      <a:endParaRPr lang="en-US" dirty="0"/>
                    </a:p>
                    <a:p>
                      <a:endParaRPr lang="en-US" dirty="0"/>
                    </a:p>
                  </a:txBody>
                  <a:tcPr/>
                </a:tc>
                <a:tc>
                  <a:txBody>
                    <a:bodyPr/>
                    <a:lstStyle/>
                    <a:p>
                      <a:r>
                        <a:rPr lang="en-US" sz="1800" kern="1200" dirty="0">
                          <a:solidFill>
                            <a:schemeClr val="dk1"/>
                          </a:solidFill>
                          <a:effectLst/>
                          <a:latin typeface="+mn-lt"/>
                          <a:ea typeface="+mn-ea"/>
                          <a:cs typeface="+mn-cs"/>
                        </a:rPr>
                        <a:t>Crowdfunding allows investors to fund various projects  and is usually based on the Internet. In crowdlending, The investors provide loans to the seekers for their projects instead of providing donation or equity. These describes the current funding status and the funding amount. If the payback sum is paid then no more actions is taken by the smart contract and the status of the smart contract is set as closed. The smart contract contains the history and related transactions.</a:t>
                      </a:r>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The investors can reclaim their amounts if the minimum funding is not reached within the specified time. </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The students can withdraw amount only if the fundraising is successful.</a:t>
                      </a:r>
                    </a:p>
                  </a:txBody>
                  <a:tcPr/>
                </a:tc>
                <a:extLst>
                  <a:ext uri="{0D108BD9-81ED-4DB2-BD59-A6C34878D82A}">
                    <a16:rowId xmlns:a16="http://schemas.microsoft.com/office/drawing/2014/main" val="4234047381"/>
                  </a:ext>
                </a:extLst>
              </a:tr>
            </a:tbl>
          </a:graphicData>
        </a:graphic>
      </p:graphicFrame>
    </p:spTree>
    <p:extLst>
      <p:ext uri="{BB962C8B-B14F-4D97-AF65-F5344CB8AC3E}">
        <p14:creationId xmlns:p14="http://schemas.microsoft.com/office/powerpoint/2010/main" val="327962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1836A034-2098-482D-A160-F4D005D8A7BC}"/>
              </a:ext>
            </a:extLst>
          </p:cNvPr>
          <p:cNvGraphicFramePr>
            <a:graphicFrameLocks/>
          </p:cNvGraphicFramePr>
          <p:nvPr>
            <p:extLst>
              <p:ext uri="{D42A27DB-BD31-4B8C-83A1-F6EECF244321}">
                <p14:modId xmlns:p14="http://schemas.microsoft.com/office/powerpoint/2010/main" val="2453225101"/>
              </p:ext>
            </p:extLst>
          </p:nvPr>
        </p:nvGraphicFramePr>
        <p:xfrm>
          <a:off x="95250" y="66676"/>
          <a:ext cx="12020551" cy="6721966"/>
        </p:xfrm>
        <a:graphic>
          <a:graphicData uri="http://schemas.openxmlformats.org/drawingml/2006/table">
            <a:tbl>
              <a:tblPr firstRow="1" bandRow="1">
                <a:tableStyleId>{5C22544A-7EE6-4342-B048-85BDC9FD1C3A}</a:tableStyleId>
              </a:tblPr>
              <a:tblGrid>
                <a:gridCol w="686060">
                  <a:extLst>
                    <a:ext uri="{9D8B030D-6E8A-4147-A177-3AD203B41FA5}">
                      <a16:colId xmlns:a16="http://schemas.microsoft.com/office/drawing/2014/main" val="1765778712"/>
                    </a:ext>
                  </a:extLst>
                </a:gridCol>
                <a:gridCol w="1582878">
                  <a:extLst>
                    <a:ext uri="{9D8B030D-6E8A-4147-A177-3AD203B41FA5}">
                      <a16:colId xmlns:a16="http://schemas.microsoft.com/office/drawing/2014/main" val="3517973494"/>
                    </a:ext>
                  </a:extLst>
                </a:gridCol>
                <a:gridCol w="1457916">
                  <a:extLst>
                    <a:ext uri="{9D8B030D-6E8A-4147-A177-3AD203B41FA5}">
                      <a16:colId xmlns:a16="http://schemas.microsoft.com/office/drawing/2014/main" val="2562525781"/>
                    </a:ext>
                  </a:extLst>
                </a:gridCol>
                <a:gridCol w="1670326">
                  <a:extLst>
                    <a:ext uri="{9D8B030D-6E8A-4147-A177-3AD203B41FA5}">
                      <a16:colId xmlns:a16="http://schemas.microsoft.com/office/drawing/2014/main" val="545572022"/>
                    </a:ext>
                  </a:extLst>
                </a:gridCol>
                <a:gridCol w="4450982">
                  <a:extLst>
                    <a:ext uri="{9D8B030D-6E8A-4147-A177-3AD203B41FA5}">
                      <a16:colId xmlns:a16="http://schemas.microsoft.com/office/drawing/2014/main" val="3453728930"/>
                    </a:ext>
                  </a:extLst>
                </a:gridCol>
                <a:gridCol w="2172389">
                  <a:extLst>
                    <a:ext uri="{9D8B030D-6E8A-4147-A177-3AD203B41FA5}">
                      <a16:colId xmlns:a16="http://schemas.microsoft.com/office/drawing/2014/main" val="508804257"/>
                    </a:ext>
                  </a:extLst>
                </a:gridCol>
              </a:tblGrid>
              <a:tr h="636500">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2273213">
                <a:tc>
                  <a:txBody>
                    <a:bodyPr/>
                    <a:lstStyle/>
                    <a:p>
                      <a:r>
                        <a:rPr lang="en-US" dirty="0"/>
                        <a:t>8</a:t>
                      </a:r>
                    </a:p>
                  </a:txBody>
                  <a:tcPr/>
                </a:tc>
                <a:tc>
                  <a:txBody>
                    <a:bodyPr/>
                    <a:lstStyle/>
                    <a:p>
                      <a:r>
                        <a:rPr lang="en-US" sz="1800" kern="1200" dirty="0">
                          <a:solidFill>
                            <a:schemeClr val="dk1"/>
                          </a:solidFill>
                          <a:effectLst/>
                          <a:latin typeface="+mn-lt"/>
                          <a:ea typeface="+mn-ea"/>
                          <a:cs typeface="+mn-cs"/>
                        </a:rPr>
                        <a:t>Analysis and outlook of applications of blockchain</a:t>
                      </a:r>
                    </a:p>
                    <a:p>
                      <a:r>
                        <a:rPr lang="en-US" sz="1800" kern="1200" dirty="0">
                          <a:solidFill>
                            <a:schemeClr val="dk1"/>
                          </a:solidFill>
                          <a:effectLst/>
                          <a:latin typeface="+mn-lt"/>
                          <a:ea typeface="+mn-ea"/>
                          <a:cs typeface="+mn-cs"/>
                        </a:rPr>
                        <a:t>technology to equity crowdfunding in China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Financial Innovation, Springer, Heidelberg, 2016</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Zhu, </a:t>
                      </a:r>
                      <a:r>
                        <a:rPr lang="en-US" sz="1800" kern="1200" dirty="0" err="1">
                          <a:solidFill>
                            <a:schemeClr val="dk1"/>
                          </a:solidFill>
                          <a:effectLst/>
                          <a:latin typeface="+mn-lt"/>
                          <a:ea typeface="+mn-ea"/>
                          <a:cs typeface="+mn-cs"/>
                        </a:rPr>
                        <a:t>Huasheng</a:t>
                      </a:r>
                      <a:r>
                        <a:rPr lang="en-US" sz="1800" kern="1200" dirty="0">
                          <a:solidFill>
                            <a:schemeClr val="dk1"/>
                          </a:solidFill>
                          <a:effectLst/>
                          <a:latin typeface="+mn-lt"/>
                          <a:ea typeface="+mn-ea"/>
                          <a:cs typeface="+mn-cs"/>
                        </a:rPr>
                        <a:t>; Zhou, Zach </a:t>
                      </a:r>
                      <a:r>
                        <a:rPr lang="en-US" sz="1800" kern="1200" dirty="0" err="1">
                          <a:solidFill>
                            <a:schemeClr val="dk1"/>
                          </a:solidFill>
                          <a:effectLst/>
                          <a:latin typeface="+mn-lt"/>
                          <a:ea typeface="+mn-ea"/>
                          <a:cs typeface="+mn-cs"/>
                        </a:rPr>
                        <a:t>Zhizhong</a:t>
                      </a:r>
                      <a:endParaRPr lang="en-US" sz="1800" kern="1200" dirty="0">
                        <a:solidFill>
                          <a:schemeClr val="dk1"/>
                        </a:solidFill>
                        <a:effectLst/>
                        <a:latin typeface="+mn-lt"/>
                        <a:ea typeface="+mn-ea"/>
                        <a:cs typeface="+mn-cs"/>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Equity crowdfunding is a type of crowdfunding in which the fundraiser launches a project with shares of the business as reward. Funders invest in the project in return for equity. This paper examines the problems of equity crowdfunding in </a:t>
                      </a:r>
                      <a:r>
                        <a:rPr lang="en-US" sz="1800" kern="1200" dirty="0" err="1">
                          <a:solidFill>
                            <a:schemeClr val="dk1"/>
                          </a:solidFill>
                          <a:effectLst/>
                          <a:latin typeface="+mn-lt"/>
                          <a:ea typeface="+mn-ea"/>
                          <a:cs typeface="+mn-cs"/>
                        </a:rPr>
                        <a:t>china</a:t>
                      </a:r>
                      <a:r>
                        <a:rPr lang="en-US" sz="1800" kern="1200" dirty="0">
                          <a:solidFill>
                            <a:schemeClr val="dk1"/>
                          </a:solidFill>
                          <a:effectLst/>
                          <a:latin typeface="+mn-lt"/>
                          <a:ea typeface="+mn-ea"/>
                          <a:cs typeface="+mn-cs"/>
                        </a:rPr>
                        <a:t> and how to overcome it using blockchain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problems are underdeveloped credit rating system and lack of qualification management of the investor.</a:t>
                      </a:r>
                    </a:p>
                  </a:txBody>
                  <a:tcPr/>
                </a:tc>
                <a:extLst>
                  <a:ext uri="{0D108BD9-81ED-4DB2-BD59-A6C34878D82A}">
                    <a16:rowId xmlns:a16="http://schemas.microsoft.com/office/drawing/2014/main" val="1272714881"/>
                  </a:ext>
                </a:extLst>
              </a:tr>
              <a:tr h="3795886">
                <a:tc>
                  <a:txBody>
                    <a:bodyPr/>
                    <a:lstStyle/>
                    <a:p>
                      <a:r>
                        <a:rPr lang="en-US"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Applications of Blockchain Technology in Crowdfunding Contract</a:t>
                      </a:r>
                      <a:endParaRPr lang="en-US" dirty="0"/>
                    </a:p>
                    <a:p>
                      <a:endParaRPr lang="en-US" dirty="0"/>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Article </a:t>
                      </a:r>
                      <a:r>
                        <a:rPr lang="en-US" sz="1800" i="1" kern="1200" dirty="0">
                          <a:solidFill>
                            <a:schemeClr val="dk1"/>
                          </a:solidFill>
                          <a:effectLst/>
                          <a:latin typeface="Times New Roman" panose="02020603050405020304" pitchFamily="18" charset="0"/>
                          <a:ea typeface="+mn-ea"/>
                          <a:cs typeface="Times New Roman" panose="02020603050405020304" pitchFamily="18" charset="0"/>
                        </a:rPr>
                        <a:t>in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SSRN Electronic Journal · January 2018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Zhao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Hongjiang</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Cephas P.K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Coffie</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This paper discusses about how the blockchain technology handle the relationship between the fundraiser and the funder. The blockchain helps the platform to record the description of the details provided by the fundraiser and it is visible to the funder. The investors can donate in the platform. Reward based and voting based systems can also be used. Blockchain based crowdfunding is used when there are issues related to security, trust, payment, voting, fund management and communication. </a:t>
                      </a:r>
                      <a:endParaRPr lang="en-US" b="0" dirty="0">
                        <a:latin typeface="Times New Roman" panose="02020603050405020304" pitchFamily="18" charset="0"/>
                        <a:cs typeface="Times New Roman" panose="02020603050405020304" pitchFamily="18" charset="0"/>
                      </a:endParaRPr>
                    </a:p>
                    <a:p>
                      <a:endParaRPr lang="en-US" sz="1800" kern="1200" dirty="0">
                        <a:solidFill>
                          <a:schemeClr val="dk1"/>
                        </a:solidFill>
                        <a:effectLst/>
                        <a:latin typeface="+mn-lt"/>
                        <a:ea typeface="+mn-ea"/>
                        <a:cs typeface="+mn-cs"/>
                      </a:endParaRPr>
                    </a:p>
                  </a:txBody>
                  <a:tcPr/>
                </a:tc>
                <a:tc>
                  <a:txBody>
                    <a:bodyPr/>
                    <a:lstStyle/>
                    <a:p>
                      <a:pPr marL="285750" indent="-285750">
                        <a:buFont typeface="Arial" panose="020B0604020202020204" pitchFamily="34" charset="0"/>
                        <a:buChar cha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First we have to provide help in turn the community will help us.</a:t>
                      </a:r>
                    </a:p>
                    <a:p>
                      <a:pPr marL="285750" indent="-285750">
                        <a:buFont typeface="Arial" panose="020B0604020202020204" pitchFamily="34" charset="0"/>
                        <a:buChar cha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While using voting system we need to obtain maximum votes then only our project will be approved.</a:t>
                      </a:r>
                    </a:p>
                  </a:txBody>
                  <a:tcPr/>
                </a:tc>
                <a:extLst>
                  <a:ext uri="{0D108BD9-81ED-4DB2-BD59-A6C34878D82A}">
                    <a16:rowId xmlns:a16="http://schemas.microsoft.com/office/drawing/2014/main" val="1966600104"/>
                  </a:ext>
                </a:extLst>
              </a:tr>
            </a:tbl>
          </a:graphicData>
        </a:graphic>
      </p:graphicFrame>
    </p:spTree>
    <p:extLst>
      <p:ext uri="{BB962C8B-B14F-4D97-AF65-F5344CB8AC3E}">
        <p14:creationId xmlns:p14="http://schemas.microsoft.com/office/powerpoint/2010/main" val="216398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F1755464-2BEF-4DD7-A96D-C497B0BA98D3}"/>
              </a:ext>
            </a:extLst>
          </p:cNvPr>
          <p:cNvGraphicFramePr>
            <a:graphicFrameLocks/>
          </p:cNvGraphicFramePr>
          <p:nvPr>
            <p:extLst>
              <p:ext uri="{D42A27DB-BD31-4B8C-83A1-F6EECF244321}">
                <p14:modId xmlns:p14="http://schemas.microsoft.com/office/powerpoint/2010/main" val="4198313250"/>
              </p:ext>
            </p:extLst>
          </p:nvPr>
        </p:nvGraphicFramePr>
        <p:xfrm>
          <a:off x="152400" y="66675"/>
          <a:ext cx="11896727" cy="6646956"/>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1765778712"/>
                    </a:ext>
                  </a:extLst>
                </a:gridCol>
                <a:gridCol w="1866900">
                  <a:extLst>
                    <a:ext uri="{9D8B030D-6E8A-4147-A177-3AD203B41FA5}">
                      <a16:colId xmlns:a16="http://schemas.microsoft.com/office/drawing/2014/main" val="3517973494"/>
                    </a:ext>
                  </a:extLst>
                </a:gridCol>
                <a:gridCol w="1323975">
                  <a:extLst>
                    <a:ext uri="{9D8B030D-6E8A-4147-A177-3AD203B41FA5}">
                      <a16:colId xmlns:a16="http://schemas.microsoft.com/office/drawing/2014/main" val="2562525781"/>
                    </a:ext>
                  </a:extLst>
                </a:gridCol>
                <a:gridCol w="1419302">
                  <a:extLst>
                    <a:ext uri="{9D8B030D-6E8A-4147-A177-3AD203B41FA5}">
                      <a16:colId xmlns:a16="http://schemas.microsoft.com/office/drawing/2014/main" val="545572022"/>
                    </a:ext>
                  </a:extLst>
                </a:gridCol>
                <a:gridCol w="4431568">
                  <a:extLst>
                    <a:ext uri="{9D8B030D-6E8A-4147-A177-3AD203B41FA5}">
                      <a16:colId xmlns:a16="http://schemas.microsoft.com/office/drawing/2014/main" val="3453728930"/>
                    </a:ext>
                  </a:extLst>
                </a:gridCol>
                <a:gridCol w="2188232">
                  <a:extLst>
                    <a:ext uri="{9D8B030D-6E8A-4147-A177-3AD203B41FA5}">
                      <a16:colId xmlns:a16="http://schemas.microsoft.com/office/drawing/2014/main" val="508804257"/>
                    </a:ext>
                  </a:extLst>
                </a:gridCol>
              </a:tblGrid>
              <a:tr h="628952">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3054907">
                <a:tc>
                  <a:txBody>
                    <a:bodyPr/>
                    <a:lstStyle/>
                    <a:p>
                      <a:r>
                        <a:rPr lang="en-US" dirty="0"/>
                        <a:t>10</a:t>
                      </a:r>
                    </a:p>
                  </a:txBody>
                  <a:tcPr/>
                </a:tc>
                <a:tc>
                  <a:txBody>
                    <a:bodyPr/>
                    <a:lstStyle/>
                    <a:p>
                      <a:r>
                        <a:rPr lang="en-US" sz="1800" kern="1200" dirty="0">
                          <a:solidFill>
                            <a:schemeClr val="dk1"/>
                          </a:solidFill>
                          <a:effectLst/>
                          <a:latin typeface="+mn-lt"/>
                          <a:ea typeface="+mn-ea"/>
                          <a:cs typeface="+mn-cs"/>
                        </a:rPr>
                        <a:t>A Blockchain-Based Approach Towards Overcoming Financial</a:t>
                      </a:r>
                    </a:p>
                    <a:p>
                      <a:r>
                        <a:rPr lang="en-US" sz="1800" kern="1200" dirty="0">
                          <a:solidFill>
                            <a:schemeClr val="dk1"/>
                          </a:solidFill>
                          <a:effectLst/>
                          <a:latin typeface="+mn-lt"/>
                          <a:ea typeface="+mn-ea"/>
                          <a:cs typeface="+mn-cs"/>
                        </a:rPr>
                        <a:t>Fraud in Public Sector Services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Business and Information systems Engineering, November 2017.</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Hissu</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Hyvarinen</a:t>
                      </a:r>
                      <a:r>
                        <a:rPr lang="en-US" sz="1800" kern="1200" dirty="0">
                          <a:solidFill>
                            <a:schemeClr val="dk1"/>
                          </a:solidFill>
                          <a:effectLst/>
                          <a:latin typeface="+mn-lt"/>
                          <a:ea typeface="+mn-ea"/>
                          <a:cs typeface="+mn-cs"/>
                        </a:rPr>
                        <a:t>, Marten </a:t>
                      </a:r>
                      <a:r>
                        <a:rPr lang="en-US" sz="1800" kern="1200" dirty="0" err="1">
                          <a:solidFill>
                            <a:schemeClr val="dk1"/>
                          </a:solidFill>
                          <a:effectLst/>
                          <a:latin typeface="+mn-lt"/>
                          <a:ea typeface="+mn-ea"/>
                          <a:cs typeface="+mn-cs"/>
                        </a:rPr>
                        <a:t>Risius</a:t>
                      </a:r>
                      <a:r>
                        <a:rPr lang="en-US" sz="1800" kern="1200" dirty="0">
                          <a:solidFill>
                            <a:schemeClr val="dk1"/>
                          </a:solidFill>
                          <a:effectLst/>
                          <a:latin typeface="+mn-lt"/>
                          <a:ea typeface="+mn-ea"/>
                          <a:cs typeface="+mn-cs"/>
                        </a:rPr>
                        <a:t>, Gustav </a:t>
                      </a:r>
                      <a:r>
                        <a:rPr lang="en-US" sz="1800" kern="1200" dirty="0" err="1">
                          <a:solidFill>
                            <a:schemeClr val="dk1"/>
                          </a:solidFill>
                          <a:effectLst/>
                          <a:latin typeface="+mn-lt"/>
                          <a:ea typeface="+mn-ea"/>
                          <a:cs typeface="+mn-cs"/>
                        </a:rPr>
                        <a:t>Friis</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This paper focuses on overcoming the taxation issues faced by the government related to double spending. When one person applies for the same tax refund without being deducted or if the digital currency is spend twice then it is known as double spending problem. The main reason for double spending is that the activities are not monitored. Blockchain traces the payment activities and prevents double spending problem.</a:t>
                      </a:r>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It depends on the trust of the company that offers the tokens and depends on the policies of the bank.</a:t>
                      </a:r>
                    </a:p>
                    <a:p>
                      <a:endParaRPr lang="en-US" dirty="0"/>
                    </a:p>
                  </a:txBody>
                  <a:tcPr/>
                </a:tc>
                <a:extLst>
                  <a:ext uri="{0D108BD9-81ED-4DB2-BD59-A6C34878D82A}">
                    <a16:rowId xmlns:a16="http://schemas.microsoft.com/office/drawing/2014/main" val="1272714881"/>
                  </a:ext>
                </a:extLst>
              </a:tr>
              <a:tr h="2897916">
                <a:tc>
                  <a:txBody>
                    <a:bodyPr/>
                    <a:lstStyle/>
                    <a:p>
                      <a:r>
                        <a:rPr lang="en-US" dirty="0"/>
                        <a:t>11</a:t>
                      </a:r>
                    </a:p>
                  </a:txBody>
                  <a:tcPr/>
                </a:tc>
                <a:tc>
                  <a:txBody>
                    <a:bodyPr/>
                    <a:lstStyle/>
                    <a:p>
                      <a:r>
                        <a:rPr lang="en-US" sz="1800" b="0" i="0" u="none" strike="noStrike" kern="1200" baseline="0" dirty="0">
                          <a:solidFill>
                            <a:schemeClr val="dk1"/>
                          </a:solidFill>
                          <a:latin typeface="+mn-lt"/>
                          <a:ea typeface="+mn-ea"/>
                          <a:cs typeface="+mn-cs"/>
                        </a:rPr>
                        <a:t>DON’T SLIP ON THE ICO – A TAXONOMY</a:t>
                      </a:r>
                    </a:p>
                    <a:p>
                      <a:r>
                        <a:rPr lang="en-US" sz="1800" b="0" i="0" u="none" strike="noStrike" kern="1200" baseline="0" dirty="0">
                          <a:solidFill>
                            <a:schemeClr val="dk1"/>
                          </a:solidFill>
                          <a:latin typeface="+mn-lt"/>
                          <a:ea typeface="+mn-ea"/>
                          <a:cs typeface="+mn-cs"/>
                        </a:rPr>
                        <a:t>FOR A BLOCKCHAIN-ENABLED FORM OF</a:t>
                      </a:r>
                    </a:p>
                    <a:p>
                      <a:r>
                        <a:rPr lang="en-US" sz="1800" b="0" i="0" u="none" strike="noStrike" kern="1200" baseline="0" dirty="0">
                          <a:solidFill>
                            <a:schemeClr val="dk1"/>
                          </a:solidFill>
                          <a:latin typeface="+mn-lt"/>
                          <a:ea typeface="+mn-ea"/>
                          <a:cs typeface="+mn-cs"/>
                        </a:rPr>
                        <a:t>CROWDFUNDING</a:t>
                      </a:r>
                      <a:endParaRPr lang="en-US" dirty="0"/>
                    </a:p>
                    <a:p>
                      <a:endParaRPr lang="en-US" dirty="0"/>
                    </a:p>
                  </a:txBody>
                  <a:tcPr/>
                </a:tc>
                <a:tc>
                  <a:txBody>
                    <a:bodyPr/>
                    <a:lstStyle/>
                    <a:p>
                      <a:r>
                        <a:rPr lang="en-US" sz="1800" b="0" i="0" u="none" strike="noStrike" kern="1200" baseline="0" dirty="0">
                          <a:solidFill>
                            <a:schemeClr val="dk1"/>
                          </a:solidFill>
                          <a:latin typeface="+mn-lt"/>
                          <a:ea typeface="+mn-ea"/>
                          <a:cs typeface="+mn-cs"/>
                        </a:rPr>
                        <a:t>Proceedings at AIS Electronic Library (</a:t>
                      </a:r>
                      <a:r>
                        <a:rPr lang="en-US" sz="1800" b="0" i="0" u="none" strike="noStrike" kern="1200" baseline="0" dirty="0" err="1">
                          <a:solidFill>
                            <a:schemeClr val="dk1"/>
                          </a:solidFill>
                          <a:latin typeface="+mn-lt"/>
                          <a:ea typeface="+mn-ea"/>
                          <a:cs typeface="+mn-cs"/>
                        </a:rPr>
                        <a:t>AISeL</a:t>
                      </a:r>
                      <a:r>
                        <a:rPr lang="en-US" sz="1800" b="0" i="0" u="none" strike="noStrike" kern="1200" baseline="0" dirty="0">
                          <a:solidFill>
                            <a:schemeClr val="dk1"/>
                          </a:solidFill>
                          <a:latin typeface="+mn-lt"/>
                          <a:ea typeface="+mn-ea"/>
                          <a:cs typeface="+mn-cs"/>
                        </a:rPr>
                        <a:t>),</a:t>
                      </a:r>
                    </a:p>
                    <a:p>
                      <a:r>
                        <a:rPr lang="en-US" sz="1800" b="0" i="0" u="none" strike="noStrike" kern="1200" baseline="0" dirty="0">
                          <a:solidFill>
                            <a:schemeClr val="dk1"/>
                          </a:solidFill>
                          <a:latin typeface="+mn-lt"/>
                          <a:ea typeface="+mn-ea"/>
                          <a:cs typeface="+mn-cs"/>
                        </a:rPr>
                        <a:t> 11-28-2018</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i="0" u="none" strike="noStrike" kern="1200" baseline="0" dirty="0">
                          <a:solidFill>
                            <a:schemeClr val="dk1"/>
                          </a:solidFill>
                          <a:latin typeface="+mn-lt"/>
                          <a:ea typeface="+mn-ea"/>
                          <a:cs typeface="+mn-cs"/>
                        </a:rPr>
                        <a:t>Fridgen, Gilbert; Regner, Ferdinand; Schweizer, André; and Urbach, Nils</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ICO (Initial Coin Offering) is equivalent to IPO (Initial Public Offering). A new business model in which the funders can participate in funding process by using tokens. The project developers first posts a whitepaper which contains the project description. A presale is conducted with limited number of investors. A date is announced in which the public can purchase tokens to participate in project donation or can buy shares of the project.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It depends on the trust of the company that offers the tokens</a:t>
                      </a:r>
                    </a:p>
                    <a:p>
                      <a:endParaRPr lang="en-US" dirty="0"/>
                    </a:p>
                  </a:txBody>
                  <a:tcPr/>
                </a:tc>
                <a:extLst>
                  <a:ext uri="{0D108BD9-81ED-4DB2-BD59-A6C34878D82A}">
                    <a16:rowId xmlns:a16="http://schemas.microsoft.com/office/drawing/2014/main" val="588282003"/>
                  </a:ext>
                </a:extLst>
              </a:tr>
            </a:tbl>
          </a:graphicData>
        </a:graphic>
      </p:graphicFrame>
    </p:spTree>
    <p:extLst>
      <p:ext uri="{BB962C8B-B14F-4D97-AF65-F5344CB8AC3E}">
        <p14:creationId xmlns:p14="http://schemas.microsoft.com/office/powerpoint/2010/main" val="184145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EC3831AE-723D-45A3-B02C-4EBDD96DFBD8}"/>
              </a:ext>
            </a:extLst>
          </p:cNvPr>
          <p:cNvGraphicFramePr>
            <a:graphicFrameLocks/>
          </p:cNvGraphicFramePr>
          <p:nvPr>
            <p:extLst>
              <p:ext uri="{D42A27DB-BD31-4B8C-83A1-F6EECF244321}">
                <p14:modId xmlns:p14="http://schemas.microsoft.com/office/powerpoint/2010/main" val="4060203217"/>
              </p:ext>
            </p:extLst>
          </p:nvPr>
        </p:nvGraphicFramePr>
        <p:xfrm>
          <a:off x="133350" y="45720"/>
          <a:ext cx="11925300" cy="6570341"/>
        </p:xfrm>
        <a:graphic>
          <a:graphicData uri="http://schemas.openxmlformats.org/drawingml/2006/table">
            <a:tbl>
              <a:tblPr firstRow="1" bandRow="1">
                <a:tableStyleId>{5C22544A-7EE6-4342-B048-85BDC9FD1C3A}</a:tableStyleId>
              </a:tblPr>
              <a:tblGrid>
                <a:gridCol w="680624">
                  <a:extLst>
                    <a:ext uri="{9D8B030D-6E8A-4147-A177-3AD203B41FA5}">
                      <a16:colId xmlns:a16="http://schemas.microsoft.com/office/drawing/2014/main" val="1765778712"/>
                    </a:ext>
                  </a:extLst>
                </a:gridCol>
                <a:gridCol w="1570337">
                  <a:extLst>
                    <a:ext uri="{9D8B030D-6E8A-4147-A177-3AD203B41FA5}">
                      <a16:colId xmlns:a16="http://schemas.microsoft.com/office/drawing/2014/main" val="3517973494"/>
                    </a:ext>
                  </a:extLst>
                </a:gridCol>
                <a:gridCol w="1446362">
                  <a:extLst>
                    <a:ext uri="{9D8B030D-6E8A-4147-A177-3AD203B41FA5}">
                      <a16:colId xmlns:a16="http://schemas.microsoft.com/office/drawing/2014/main" val="2562525781"/>
                    </a:ext>
                  </a:extLst>
                </a:gridCol>
                <a:gridCol w="1565853">
                  <a:extLst>
                    <a:ext uri="{9D8B030D-6E8A-4147-A177-3AD203B41FA5}">
                      <a16:colId xmlns:a16="http://schemas.microsoft.com/office/drawing/2014/main" val="545572022"/>
                    </a:ext>
                  </a:extLst>
                </a:gridCol>
                <a:gridCol w="4506951">
                  <a:extLst>
                    <a:ext uri="{9D8B030D-6E8A-4147-A177-3AD203B41FA5}">
                      <a16:colId xmlns:a16="http://schemas.microsoft.com/office/drawing/2014/main" val="3453728930"/>
                    </a:ext>
                  </a:extLst>
                </a:gridCol>
                <a:gridCol w="2155173">
                  <a:extLst>
                    <a:ext uri="{9D8B030D-6E8A-4147-A177-3AD203B41FA5}">
                      <a16:colId xmlns:a16="http://schemas.microsoft.com/office/drawing/2014/main" val="508804257"/>
                    </a:ext>
                  </a:extLst>
                </a:gridCol>
              </a:tblGrid>
              <a:tr h="619580">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5930261">
                <a:tc>
                  <a:txBody>
                    <a:bodyPr/>
                    <a:lstStyle/>
                    <a:p>
                      <a:r>
                        <a:rPr lang="en-US" dirty="0"/>
                        <a:t>12</a:t>
                      </a:r>
                    </a:p>
                  </a:txBody>
                  <a:tcPr/>
                </a:tc>
                <a:tc>
                  <a:txBody>
                    <a:bodyPr/>
                    <a:lstStyle/>
                    <a:p>
                      <a:r>
                        <a:rPr lang="en-US" sz="1800" kern="1200" dirty="0">
                          <a:solidFill>
                            <a:schemeClr val="dk1"/>
                          </a:solidFill>
                          <a:effectLst/>
                          <a:latin typeface="+mn-lt"/>
                          <a:ea typeface="+mn-ea"/>
                          <a:cs typeface="+mn-cs"/>
                        </a:rPr>
                        <a:t>ANALYSIS OF FUNDING ALTERNATIVES THROUGH</a:t>
                      </a:r>
                    </a:p>
                    <a:p>
                      <a:r>
                        <a:rPr lang="en-US" sz="1800" kern="1200" dirty="0">
                          <a:solidFill>
                            <a:schemeClr val="dk1"/>
                          </a:solidFill>
                          <a:effectLst/>
                          <a:latin typeface="+mn-lt"/>
                          <a:ea typeface="+mn-ea"/>
                          <a:cs typeface="+mn-cs"/>
                        </a:rPr>
                        <a:t>FINANCIAL TECHNOLOGY SERVICES – FINTECH – THE PHENOMENON OF</a:t>
                      </a:r>
                    </a:p>
                    <a:p>
                      <a:r>
                        <a:rPr lang="en-US" sz="1800" kern="1200" dirty="0">
                          <a:solidFill>
                            <a:schemeClr val="dk1"/>
                          </a:solidFill>
                          <a:effectLst/>
                          <a:latin typeface="+mn-lt"/>
                          <a:ea typeface="+mn-ea"/>
                          <a:cs typeface="+mn-cs"/>
                        </a:rPr>
                        <a:t>CROWDFUNDING</a:t>
                      </a:r>
                      <a:endParaRPr lang="en-US" dirty="0"/>
                    </a:p>
                  </a:txBody>
                  <a:tcPr/>
                </a:tc>
                <a:tc>
                  <a:txBody>
                    <a:bodyPr/>
                    <a:lstStyle/>
                    <a:p>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mn-lt"/>
                          <a:ea typeface="+mn-ea"/>
                          <a:cs typeface="+mn-cs"/>
                        </a:rPr>
                        <a:t>Review of Financial Studies</a:t>
                      </a:r>
                    </a:p>
                    <a:p>
                      <a:r>
                        <a:rPr lang="en-US" sz="1800" b="0" kern="1200" dirty="0">
                          <a:solidFill>
                            <a:schemeClr val="dk1"/>
                          </a:solidFill>
                          <a:effectLst/>
                          <a:latin typeface="Times New Roman" panose="02020603050405020304" pitchFamily="18" charset="0"/>
                          <a:ea typeface="+mn-ea"/>
                          <a:cs typeface="Times New Roman" panose="02020603050405020304" pitchFamily="18" charset="0"/>
                        </a:rPr>
                        <a:t>November 2017</a:t>
                      </a:r>
                    </a:p>
                    <a:p>
                      <a:endParaRPr lang="en-US" dirty="0"/>
                    </a:p>
                  </a:txBody>
                  <a:tcPr/>
                </a:tc>
                <a:tc>
                  <a:txBody>
                    <a:bodyPr/>
                    <a:lstStyle/>
                    <a:p>
                      <a:r>
                        <a:rPr lang="en-US" sz="1800" b="0" kern="1200" dirty="0">
                          <a:solidFill>
                            <a:schemeClr val="dk1"/>
                          </a:solidFill>
                          <a:effectLst/>
                          <a:latin typeface="Times New Roman" panose="02020603050405020304" pitchFamily="18" charset="0"/>
                          <a:ea typeface="+mn-ea"/>
                          <a:cs typeface="Times New Roman" panose="02020603050405020304" pitchFamily="18" charset="0"/>
                        </a:rPr>
                        <a:t>Claudia Gabriela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Bîzderea</a:t>
                      </a:r>
                      <a:endParaRPr lang="en-US" b="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This paper monitors the financial systems. Fintech(“Financial Technology”) introduces a new way in which people can fund, i.e. send money, investments and borrowing. Fintech is an emerging business that uses technology to automate process in finance. Fintech provides more transparency, more efficiency and cost reduction. In </a:t>
                      </a:r>
                      <a:r>
                        <a:rPr lang="en-US" sz="1800" kern="1200" dirty="0" err="1">
                          <a:solidFill>
                            <a:schemeClr val="dk1"/>
                          </a:solidFill>
                          <a:effectLst/>
                          <a:latin typeface="+mn-lt"/>
                          <a:ea typeface="+mn-ea"/>
                          <a:cs typeface="+mn-cs"/>
                        </a:rPr>
                        <a:t>multifinacing</a:t>
                      </a:r>
                      <a:r>
                        <a:rPr lang="en-US" sz="1800" kern="1200" dirty="0">
                          <a:solidFill>
                            <a:schemeClr val="dk1"/>
                          </a:solidFill>
                          <a:effectLst/>
                          <a:latin typeface="+mn-lt"/>
                          <a:ea typeface="+mn-ea"/>
                          <a:cs typeface="+mn-cs"/>
                        </a:rPr>
                        <a:t> there are several actors involved. The fundraiser proposes the project that needs amount. The funders who financially support the project. The platform acts as an intermediate between fundraiser and funder. </a:t>
                      </a:r>
                      <a:r>
                        <a:rPr lang="en-US" sz="1800" kern="1200" dirty="0" err="1">
                          <a:solidFill>
                            <a:schemeClr val="dk1"/>
                          </a:solidFill>
                          <a:effectLst/>
                          <a:latin typeface="+mn-lt"/>
                          <a:ea typeface="+mn-ea"/>
                          <a:cs typeface="+mn-cs"/>
                        </a:rPr>
                        <a:t>Multifinancing</a:t>
                      </a:r>
                      <a:r>
                        <a:rPr lang="en-US" sz="1800" kern="1200" dirty="0">
                          <a:solidFill>
                            <a:schemeClr val="dk1"/>
                          </a:solidFill>
                          <a:effectLst/>
                          <a:latin typeface="+mn-lt"/>
                          <a:ea typeface="+mn-ea"/>
                          <a:cs typeface="+mn-cs"/>
                        </a:rPr>
                        <a:t> establishes stronger relationship between fundraisers and funders, in which the funder later will become voluntary lawyers of the project.</a:t>
                      </a:r>
                    </a:p>
                    <a:p>
                      <a:endParaRPr lang="en-US" dirty="0"/>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If the project is launched without generating interest from the public could cause loss.</a:t>
                      </a:r>
                    </a:p>
                    <a:p>
                      <a:pPr marL="285750" indent="-285750">
                        <a:buFont typeface="Arial" panose="020B0604020202020204" pitchFamily="34" charset="0"/>
                        <a:buChar char="•"/>
                      </a:pPr>
                      <a:endParaRPr lang="en-US" sz="18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kern="1200" dirty="0">
                          <a:solidFill>
                            <a:schemeClr val="dk1"/>
                          </a:solidFill>
                          <a:effectLst/>
                          <a:latin typeface="+mn-lt"/>
                          <a:ea typeface="+mn-ea"/>
                          <a:cs typeface="+mn-cs"/>
                        </a:rPr>
                        <a:t>At least a preliminary period of 3-4 months is recommended before launching a new project.</a:t>
                      </a:r>
                    </a:p>
                    <a:p>
                      <a:endParaRPr lang="en-US" dirty="0"/>
                    </a:p>
                  </a:txBody>
                  <a:tcPr/>
                </a:tc>
                <a:extLst>
                  <a:ext uri="{0D108BD9-81ED-4DB2-BD59-A6C34878D82A}">
                    <a16:rowId xmlns:a16="http://schemas.microsoft.com/office/drawing/2014/main" val="1272714881"/>
                  </a:ext>
                </a:extLst>
              </a:tr>
            </a:tbl>
          </a:graphicData>
        </a:graphic>
      </p:graphicFrame>
    </p:spTree>
    <p:extLst>
      <p:ext uri="{BB962C8B-B14F-4D97-AF65-F5344CB8AC3E}">
        <p14:creationId xmlns:p14="http://schemas.microsoft.com/office/powerpoint/2010/main" val="6020887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810</TotalTime>
  <Words>3822</Words>
  <Application>Microsoft Office PowerPoint</Application>
  <PresentationFormat>Widescreen</PresentationFormat>
  <Paragraphs>374</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Times New Roman</vt:lpstr>
      <vt:lpstr>Wingdings</vt:lpstr>
      <vt:lpstr>Office Theme</vt:lpstr>
      <vt:lpstr>DECENTRALIZED FUNDING PLATFORM BASED ON BLOCKCHAIN TECHNOLOGY</vt:lpstr>
      <vt:lpstr>                      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PROBLEM STATEMENT</vt:lpstr>
      <vt:lpstr>             TECHNOLOGY STACK</vt:lpstr>
      <vt:lpstr>            SYSTEM ARCHITECTURE</vt:lpstr>
      <vt:lpstr>SYSTEM DESIGN – Use Case Diagram</vt:lpstr>
      <vt:lpstr>SYSTEM DESIGN – Class Diagram</vt:lpstr>
      <vt:lpstr>SYSTEM DESIGN – Activity Diagram</vt:lpstr>
      <vt:lpstr>SYSTEM DESIGN – Swimlane Diagram</vt:lpstr>
      <vt:lpstr>SYSTEM DESIGN – DATAFLOW DIAGRAM</vt:lpstr>
      <vt:lpstr>DFD LEVEL 2</vt:lpstr>
      <vt:lpstr>              SYSTEM DESIGN – DB Design Registration DB</vt:lpstr>
      <vt:lpstr>        SYSTEM DESIGN – DB Design  Fundraising DB</vt:lpstr>
      <vt:lpstr>               MODULES</vt:lpstr>
      <vt:lpstr>REGISTRATION - Fundraiser</vt:lpstr>
      <vt:lpstr>          SERVICE PROVIDER PLATFORM </vt:lpstr>
      <vt:lpstr>BLOCKCHAIN CREATING AND MINING:</vt:lpstr>
      <vt:lpstr>      TESTING AND PERFORMANCE ANALYSIS  UNIT TESTING:</vt:lpstr>
      <vt:lpstr>Test case report for fundraiser registration and login </vt:lpstr>
      <vt:lpstr>Test case report for Funder registration and login details </vt:lpstr>
      <vt:lpstr>Test case report for posting the fundraiser information </vt:lpstr>
      <vt:lpstr>           INTEGRATION TESTING </vt:lpstr>
      <vt:lpstr>                  SCREENSHOTS</vt:lpstr>
      <vt:lpstr>PowerPoint Presentation</vt:lpstr>
      <vt:lpstr>PowerPoint Presentation</vt:lpstr>
      <vt:lpstr>PowerPoint Presentation</vt:lpstr>
      <vt:lpstr>CONCLUSION AND FUTURE ENHANCEMENT</vt:lpstr>
      <vt:lpstr>                     REFERENCES</vt:lpstr>
      <vt:lpstr>PowerPoint Presentation</vt:lpstr>
      <vt:lpstr>PUBLICATION DETAILS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4034 BENETA GETZIE M</cp:lastModifiedBy>
  <cp:revision>40</cp:revision>
  <dcterms:created xsi:type="dcterms:W3CDTF">2021-03-29T14:22:01Z</dcterms:created>
  <dcterms:modified xsi:type="dcterms:W3CDTF">2021-06-17T15:23:18Z</dcterms:modified>
</cp:coreProperties>
</file>