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43400"/>
            <a:ext cx="3352800" cy="2514600"/>
          </a:xfrm>
          <a:prstGeom prst="rect">
            <a:avLst/>
          </a:prstGeom>
          <a:solidFill>
            <a:schemeClr val="tx2">
              <a:lumMod val="90000"/>
              <a:lumOff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11176000" cy="60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pic>
        <p:nvPicPr>
          <p:cNvPr id="6" name="Picture 13" descr="PowerpointComps_3-1_Page_23.jpg"/>
          <p:cNvPicPr>
            <a:picLocks noChangeAspect="1"/>
          </p:cNvPicPr>
          <p:nvPr/>
        </p:nvPicPr>
        <p:blipFill>
          <a:blip r:embed="rId2" cstate="print"/>
          <a:srcRect l="17374" t="21111" r="18233" b="35556"/>
          <a:stretch>
            <a:fillRect/>
          </a:stretch>
        </p:blipFill>
        <p:spPr bwMode="auto">
          <a:xfrm>
            <a:off x="2235200" y="838200"/>
            <a:ext cx="7620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08000" y="4343400"/>
            <a:ext cx="2844800" cy="21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000" y="5410200"/>
            <a:ext cx="7112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17600" y="5867400"/>
            <a:ext cx="812800" cy="609600"/>
          </a:xfrm>
          <a:prstGeom prst="ellipse">
            <a:avLst/>
          </a:prstGeom>
          <a:solidFill>
            <a:srgbClr val="FFB8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ld"/>
              <a:cs typeface="Whitney 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51200" y="3810000"/>
            <a:ext cx="8128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ld"/>
              <a:cs typeface="Whitney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0" y="4978807"/>
            <a:ext cx="7721600" cy="646331"/>
          </a:xfrm>
        </p:spPr>
        <p:txBody>
          <a:bodyPr/>
          <a:lstStyle>
            <a:lvl1pPr algn="l">
              <a:defRPr sz="3600">
                <a:solidFill>
                  <a:srgbClr val="FA851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0" y="5641976"/>
            <a:ext cx="7721600" cy="461665"/>
          </a:xfrm>
        </p:spPr>
        <p:txBody>
          <a:bodyPr>
            <a:sp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Whitney Medium"/>
                <a:cs typeface="Whitney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92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7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18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730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05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38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05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15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rgbClr val="0022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grpSp>
        <p:nvGrpSpPr>
          <p:cNvPr id="1027" name="Group 11"/>
          <p:cNvGrpSpPr>
            <a:grpSpLocks/>
          </p:cNvGrpSpPr>
          <p:nvPr/>
        </p:nvGrpSpPr>
        <p:grpSpPr bwMode="auto">
          <a:xfrm>
            <a:off x="10886017" y="117475"/>
            <a:ext cx="948267" cy="769938"/>
            <a:chOff x="8123101" y="1006703"/>
            <a:chExt cx="711788" cy="770329"/>
          </a:xfrm>
        </p:grpSpPr>
        <p:pic>
          <p:nvPicPr>
            <p:cNvPr id="1032" name="Picture 9" descr="PowerpointComps_3-1_Page_23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9445" t="23334" r="21515" b="50000"/>
            <a:stretch>
              <a:fillRect/>
            </a:stretch>
          </p:blipFill>
          <p:spPr bwMode="auto">
            <a:xfrm>
              <a:off x="8123101" y="1006703"/>
              <a:ext cx="711788" cy="77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Oval 10"/>
            <p:cNvSpPr/>
            <p:nvPr/>
          </p:nvSpPr>
          <p:spPr>
            <a:xfrm>
              <a:off x="8132634" y="1055941"/>
              <a:ext cx="691133" cy="690913"/>
            </a:xfrm>
            <a:prstGeom prst="ellipse">
              <a:avLst/>
            </a:prstGeom>
            <a:noFill/>
            <a:ln w="38100" cap="flat" cmpd="sng" algn="ctr">
              <a:solidFill>
                <a:srgbClr val="00225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Whitney Book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white">
          <a:xfrm>
            <a:off x="414867" y="509589"/>
            <a:ext cx="1004993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1600201"/>
            <a:ext cx="1127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7200" y="6553200"/>
            <a:ext cx="13208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900">
                <a:solidFill>
                  <a:srgbClr val="7F7F7F"/>
                </a:solidFill>
                <a:latin typeface="Whitney Semibold" charset="0"/>
              </a:rPr>
              <a:t>Page </a:t>
            </a:r>
            <a:fld id="{CDED91D4-7FB1-404F-94D0-89842394CEE7}" type="slidenum">
              <a:rPr lang="en-US" altLang="en-US" sz="900" smtClean="0">
                <a:solidFill>
                  <a:srgbClr val="7F7F7F"/>
                </a:solidFill>
                <a:latin typeface="Whitney Semibold" charset="0"/>
              </a:rPr>
              <a:pPr algn="r" eaLnBrk="1" hangingPunct="1">
                <a:defRPr/>
              </a:pPr>
              <a:t>‹#›</a:t>
            </a:fld>
            <a:endParaRPr lang="en-US" altLang="en-US" sz="900">
              <a:solidFill>
                <a:srgbClr val="7F7F7F"/>
              </a:solidFill>
              <a:latin typeface="Whitney Semibold" charset="0"/>
            </a:endParaRPr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79397" y="6054726"/>
            <a:ext cx="17814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373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Whitney Book"/>
          <a:cs typeface="Whitney Book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Whitney Book"/>
          <a:cs typeface="Whitney Book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Whitney Book"/>
          <a:cs typeface="Whitney Book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Whitney Book"/>
          <a:cs typeface="Whitney Book"/>
        </a:defRPr>
      </a:lvl9pPr>
    </p:titleStyle>
    <p:bodyStyle>
      <a:lvl1pPr marL="342900" indent="-342900" algn="l" defTabSz="457200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SzPct val="80000"/>
        <a:buFont typeface="Lucida Grande" pitchFamily="-84" charset="0"/>
        <a:buChar char="●"/>
        <a:defRPr sz="2400" kern="1200">
          <a:solidFill>
            <a:schemeClr val="tx1"/>
          </a:solidFill>
          <a:latin typeface="Whitney Book"/>
          <a:ea typeface="MS PGothic" pitchFamily="34" charset="-128"/>
          <a:cs typeface="Whitney Book"/>
        </a:defRPr>
      </a:lvl1pPr>
      <a:lvl2pPr marL="742950" indent="-285750" algn="l" defTabSz="457200" rtl="0" eaLnBrk="1" fontAlgn="base" hangingPunct="1">
        <a:spcBef>
          <a:spcPct val="0"/>
        </a:spcBef>
        <a:spcAft>
          <a:spcPts val="800"/>
        </a:spcAft>
        <a:buFont typeface="Arial" pitchFamily="34" charset="0"/>
        <a:buChar char="–"/>
        <a:defRPr sz="2000" kern="1200">
          <a:solidFill>
            <a:schemeClr val="tx1"/>
          </a:solidFill>
          <a:latin typeface="Whitney Book"/>
          <a:ea typeface="Whitney Book"/>
          <a:cs typeface="Whitney Book"/>
        </a:defRPr>
      </a:lvl2pPr>
      <a:lvl3pPr marL="1143000" indent="-228600" algn="l" defTabSz="457200" rtl="0" eaLnBrk="1" fontAlgn="base" hangingPunct="1">
        <a:spcBef>
          <a:spcPct val="0"/>
        </a:spcBef>
        <a:spcAft>
          <a:spcPts val="800"/>
        </a:spcAft>
        <a:buFont typeface="Arial" pitchFamily="34" charset="0"/>
        <a:buChar char="•"/>
        <a:defRPr kern="1200">
          <a:solidFill>
            <a:schemeClr val="tx1"/>
          </a:solidFill>
          <a:latin typeface="Whitney Book"/>
          <a:ea typeface="Whitney Book"/>
          <a:cs typeface="Whitney Book"/>
        </a:defRPr>
      </a:lvl3pPr>
      <a:lvl4pPr marL="1600200" indent="-228600" algn="l" defTabSz="457200" rtl="0" eaLnBrk="1" fontAlgn="base" hangingPunct="1">
        <a:spcBef>
          <a:spcPct val="0"/>
        </a:spcBef>
        <a:spcAft>
          <a:spcPts val="800"/>
        </a:spcAft>
        <a:buFont typeface="Arial" pitchFamily="34" charset="0"/>
        <a:buChar char="–"/>
        <a:defRPr kern="1200">
          <a:solidFill>
            <a:schemeClr val="tx1"/>
          </a:solidFill>
          <a:latin typeface="Whitney Book"/>
          <a:ea typeface="Whitney Book"/>
          <a:cs typeface="Whitney Book"/>
        </a:defRPr>
      </a:lvl4pPr>
      <a:lvl5pPr marL="2057400" indent="-228600" algn="l" defTabSz="457200" rtl="0" eaLnBrk="1" fontAlgn="base" hangingPunct="1">
        <a:spcBef>
          <a:spcPct val="0"/>
        </a:spcBef>
        <a:spcAft>
          <a:spcPts val="800"/>
        </a:spcAft>
        <a:buFont typeface="Arial" pitchFamily="34" charset="0"/>
        <a:buChar char="»"/>
        <a:defRPr kern="1200">
          <a:solidFill>
            <a:schemeClr val="tx1"/>
          </a:solidFill>
          <a:latin typeface="Whitney Book"/>
          <a:ea typeface="Whitney Book"/>
          <a:cs typeface="Whitney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7360D4-D99D-9442-973D-2306FAC8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12" y="5315914"/>
            <a:ext cx="4817984" cy="1772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EDDEB8-148F-9C49-A7A7-CF9A54012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324" y="3709803"/>
            <a:ext cx="7362321" cy="769441"/>
          </a:xfrm>
        </p:spPr>
        <p:txBody>
          <a:bodyPr/>
          <a:lstStyle/>
          <a:p>
            <a:r>
              <a:rPr lang="en-US" sz="4400" b="1" dirty="0"/>
              <a:t>DIAGRAM CODE SPRINT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F0585-846C-B24A-A0CA-AFF67BE87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0743" y="5315914"/>
            <a:ext cx="7721600" cy="461665"/>
          </a:xfrm>
        </p:spPr>
        <p:txBody>
          <a:bodyPr/>
          <a:lstStyle/>
          <a:p>
            <a:r>
              <a:rPr lang="en-US" dirty="0"/>
              <a:t>Co-Sponsored by Microsoft</a:t>
            </a:r>
          </a:p>
        </p:txBody>
      </p:sp>
      <p:pic>
        <p:nvPicPr>
          <p:cNvPr id="6" name="Picture 5" title="DIAGRAM Center: A Benetech Initiative (logo)">
            <a:extLst>
              <a:ext uri="{FF2B5EF4-FFF2-40B4-BE49-F238E27FC236}">
                <a16:creationId xmlns:a16="http://schemas.microsoft.com/office/drawing/2014/main" id="{AEA6F658-07D9-AD4C-8784-CDB852D75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596" y="6000130"/>
            <a:ext cx="2006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2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7AE1-BD6C-DA4D-A80F-38594B8E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Math Speech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5495-4286-BB4B-8D48-B1D9F366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Kelly Davis </a:t>
            </a:r>
          </a:p>
        </p:txBody>
      </p:sp>
    </p:spTree>
    <p:extLst>
      <p:ext uri="{BB962C8B-B14F-4D97-AF65-F5344CB8AC3E}">
        <p14:creationId xmlns:p14="http://schemas.microsoft.com/office/powerpoint/2010/main" val="341069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9672-9391-854C-A7E8-0D9D6BDA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 err="1"/>
              <a:t>Mathshare</a:t>
            </a:r>
            <a:r>
              <a:rPr lang="en-US" sz="4000" b="1" dirty="0"/>
              <a:t> (a.k.a., Benetech Math Editor)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64BB-EA4A-504A-9203-4DC2DC69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Neil Soiffer</a:t>
            </a:r>
          </a:p>
        </p:txBody>
      </p:sp>
    </p:spTree>
    <p:extLst>
      <p:ext uri="{BB962C8B-B14F-4D97-AF65-F5344CB8AC3E}">
        <p14:creationId xmlns:p14="http://schemas.microsoft.com/office/powerpoint/2010/main" val="416939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DB8F-33EE-FE4F-B225-FF8D3318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Mayan Number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7D67-327F-9543-A027-4260C572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Clayton Lewis</a:t>
            </a:r>
          </a:p>
        </p:txBody>
      </p:sp>
    </p:spTree>
    <p:extLst>
      <p:ext uri="{BB962C8B-B14F-4D97-AF65-F5344CB8AC3E}">
        <p14:creationId xmlns:p14="http://schemas.microsoft.com/office/powerpoint/2010/main" val="255058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238C-611F-7F4E-B124-4FBBC6ED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264023"/>
            <a:ext cx="10049933" cy="769441"/>
          </a:xfrm>
        </p:spPr>
        <p:txBody>
          <a:bodyPr/>
          <a:lstStyle/>
          <a:p>
            <a:r>
              <a:rPr lang="en-US" sz="4400" b="1" dirty="0"/>
              <a:t>Personalization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E9C30-E37A-364E-9B70-4406C0E2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Thaddeus </a:t>
            </a:r>
            <a:r>
              <a:rPr lang="en-US" dirty="0" err="1"/>
              <a:t>Cambron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72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D7CC-DBEC-A54C-8B36-3F100D9E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-155064"/>
            <a:ext cx="10049933" cy="1323439"/>
          </a:xfrm>
        </p:spPr>
        <p:txBody>
          <a:bodyPr/>
          <a:lstStyle/>
          <a:p>
            <a:r>
              <a:rPr lang="en-US" sz="4000" b="1" dirty="0"/>
              <a:t>Simplification and multi-modal interactions with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FD82-F5EE-2D43-92B8-320B9969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Kevin Yang</a:t>
            </a:r>
          </a:p>
        </p:txBody>
      </p:sp>
    </p:spTree>
    <p:extLst>
      <p:ext uri="{BB962C8B-B14F-4D97-AF65-F5344CB8AC3E}">
        <p14:creationId xmlns:p14="http://schemas.microsoft.com/office/powerpoint/2010/main" val="343347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49B6-30C7-FC4D-9A37-2655D07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Stack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FC1F-60A9-1B45-90A1-3426A9DE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Phil Weaver</a:t>
            </a:r>
          </a:p>
        </p:txBody>
      </p:sp>
    </p:spTree>
    <p:extLst>
      <p:ext uri="{BB962C8B-B14F-4D97-AF65-F5344CB8AC3E}">
        <p14:creationId xmlns:p14="http://schemas.microsoft.com/office/powerpoint/2010/main" val="192024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17FB-BF1A-0744-AD45-F5EA85CA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4346"/>
            <a:ext cx="10762937" cy="1828800"/>
          </a:xfrm>
        </p:spPr>
        <p:txBody>
          <a:bodyPr/>
          <a:lstStyle/>
          <a:p>
            <a:r>
              <a:rPr lang="en-US" sz="3600" b="1" dirty="0"/>
              <a:t>Accessible Code Repository </a:t>
            </a:r>
            <a:br>
              <a:rPr lang="en-US" sz="3600" b="1" dirty="0"/>
            </a:br>
            <a:r>
              <a:rPr lang="en-US" sz="3600" b="1" dirty="0"/>
              <a:t>(including improved extended Image Description UX)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19BF-0F21-0748-9C05-AB2F00C36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1484454"/>
            <a:ext cx="11277600" cy="4525963"/>
          </a:xfrm>
        </p:spPr>
        <p:txBody>
          <a:bodyPr/>
          <a:lstStyle/>
          <a:p>
            <a:r>
              <a:rPr lang="en-US" dirty="0"/>
              <a:t>Lead: Charles LaPierre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2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835D-525E-F448-8FC1-A88D6D85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264023"/>
            <a:ext cx="10049933" cy="769441"/>
          </a:xfrm>
        </p:spPr>
        <p:txBody>
          <a:bodyPr/>
          <a:lstStyle/>
          <a:p>
            <a:r>
              <a:rPr lang="en-US" sz="4400" b="1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C3E4-5343-7A49-8E45-4209C801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Doug </a:t>
            </a:r>
            <a:r>
              <a:rPr lang="en-US" dirty="0" err="1"/>
              <a:t>Schepers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8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9351-E41A-AF4F-BC9B-5700ADB5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Automated Descriptions For Charts/Graphs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E4DA-14EE-CC4D-A7DD-837E615FC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</a:t>
            </a:r>
          </a:p>
        </p:txBody>
      </p:sp>
    </p:spTree>
    <p:extLst>
      <p:ext uri="{BB962C8B-B14F-4D97-AF65-F5344CB8AC3E}">
        <p14:creationId xmlns:p14="http://schemas.microsoft.com/office/powerpoint/2010/main" val="277049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68BA-E2F1-6746-9D2E-A66D587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Code Block navigation in Atom/Nuclide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CE864-7FBE-5146-9DB1-6DF605F7D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Jesse Beach</a:t>
            </a:r>
          </a:p>
        </p:txBody>
      </p:sp>
    </p:spTree>
    <p:extLst>
      <p:ext uri="{BB962C8B-B14F-4D97-AF65-F5344CB8AC3E}">
        <p14:creationId xmlns:p14="http://schemas.microsoft.com/office/powerpoint/2010/main" val="197334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B449-E74F-5745-9744-E643AE39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Distraction Management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EB7C-1557-4748-BE22-A20F61BC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Travis Snyder </a:t>
            </a:r>
          </a:p>
        </p:txBody>
      </p:sp>
    </p:spTree>
    <p:extLst>
      <p:ext uri="{BB962C8B-B14F-4D97-AF65-F5344CB8AC3E}">
        <p14:creationId xmlns:p14="http://schemas.microsoft.com/office/powerpoint/2010/main" val="81651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B83D-37DE-6943-A75F-F35104D5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Interactives/Simulations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28BE-86A4-FC49-8E0D-597EE1A1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Michael </a:t>
            </a:r>
            <a:r>
              <a:rPr lang="en-US" dirty="0" err="1"/>
              <a:t>Kauzmann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5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ECF9-CAB6-964C-9E78-89E7AC15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Math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D966-4997-9D4A-B855-C11C70AE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Beth Powell</a:t>
            </a:r>
          </a:p>
        </p:txBody>
      </p:sp>
    </p:spTree>
    <p:extLst>
      <p:ext uri="{BB962C8B-B14F-4D97-AF65-F5344CB8AC3E}">
        <p14:creationId xmlns:p14="http://schemas.microsoft.com/office/powerpoint/2010/main" val="299064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0C5-79F4-FB40-B1EE-F1CC8D10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25578"/>
            <a:ext cx="10049933" cy="707886"/>
          </a:xfrm>
        </p:spPr>
        <p:txBody>
          <a:bodyPr/>
          <a:lstStyle/>
          <a:p>
            <a:r>
              <a:rPr lang="en-US" sz="4000" b="1" dirty="0"/>
              <a:t>Math Detective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4DE0-46B3-A245-820F-F505BA42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Ron Ellis</a:t>
            </a:r>
          </a:p>
        </p:txBody>
      </p:sp>
    </p:spTree>
    <p:extLst>
      <p:ext uri="{BB962C8B-B14F-4D97-AF65-F5344CB8AC3E}">
        <p14:creationId xmlns:p14="http://schemas.microsoft.com/office/powerpoint/2010/main" val="494072615"/>
      </p:ext>
    </p:extLst>
  </p:cSld>
  <p:clrMapOvr>
    <a:masterClrMapping/>
  </p:clrMapOvr>
</p:sld>
</file>

<file path=ppt/theme/theme1.xml><?xml version="1.0" encoding="utf-8"?>
<a:theme xmlns:a="http://schemas.openxmlformats.org/drawingml/2006/main" name="DIAGRAM">
  <a:themeElements>
    <a:clrScheme name="Custom 357">
      <a:dk1>
        <a:sysClr val="windowText" lastClr="000000"/>
      </a:dk1>
      <a:lt1>
        <a:sysClr val="window" lastClr="FFFFFF"/>
      </a:lt1>
      <a:dk2>
        <a:srgbClr val="002251"/>
      </a:dk2>
      <a:lt2>
        <a:srgbClr val="AFB1B4"/>
      </a:lt2>
      <a:accent1>
        <a:srgbClr val="CD3D17"/>
      </a:accent1>
      <a:accent2>
        <a:srgbClr val="FA8512"/>
      </a:accent2>
      <a:accent3>
        <a:srgbClr val="C1D82F"/>
      </a:accent3>
      <a:accent4>
        <a:srgbClr val="55C1DC"/>
      </a:accent4>
      <a:accent5>
        <a:srgbClr val="FFB819"/>
      </a:accent5>
      <a:accent6>
        <a:srgbClr val="695743"/>
      </a:accent6>
      <a:hlink>
        <a:srgbClr val="818E98"/>
      </a:hlink>
      <a:folHlink>
        <a:srgbClr val="EAE2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B819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Whitney Bold"/>
            <a:cs typeface="Whitney Bold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 anchor="b" anchorCtr="0">
        <a:spAutoFit/>
      </a:bodyPr>
      <a:lstStyle>
        <a:defPPr marR="0" algn="l" defTabSz="457200" rtl="0" eaLnBrk="1" fontAlgn="auto" latinLnBrk="0" hangingPunct="1">
          <a:lnSpc>
            <a:spcPct val="90000"/>
          </a:lnSpc>
          <a:spcAft>
            <a:spcPts val="0"/>
          </a:spcAft>
          <a:buClrTx/>
          <a:buSzTx/>
          <a:buFont typeface="Arial"/>
          <a:buNone/>
          <a:tabLst/>
          <a:defRPr kumimoji="0" sz="2800" u="none" strike="noStrike" kern="1200" cap="none" spc="0" normalizeH="0" baseline="0" noProof="0" dirty="0" smtClean="0">
            <a:ln>
              <a:noFill/>
            </a:ln>
            <a:effectLst/>
            <a:uLnTx/>
            <a:uFillTx/>
            <a:latin typeface="Whitney Book"/>
            <a:ea typeface="+mn-ea"/>
            <a:cs typeface="Whitney Book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AGRAM" id="{9321EA56-9878-CE41-A26B-91818CBF8E49}" vid="{767E1369-BB12-164A-B2E3-82B5C67BC3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DIAGRAM</Template>
  <TotalTime>94</TotalTime>
  <Words>116</Words>
  <Application>Microsoft Macintosh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MS PGothic</vt:lpstr>
      <vt:lpstr>Arial</vt:lpstr>
      <vt:lpstr>Lucida Grande</vt:lpstr>
      <vt:lpstr>Whitney Bold</vt:lpstr>
      <vt:lpstr>Whitney Book</vt:lpstr>
      <vt:lpstr>Whitney Medium</vt:lpstr>
      <vt:lpstr>Whitney Semibold</vt:lpstr>
      <vt:lpstr>DIAGRAM</vt:lpstr>
      <vt:lpstr>DIAGRAM CODE SPRINT 2018</vt:lpstr>
      <vt:lpstr>Accessible Code Repository  (including improved extended Image Description UX) </vt:lpstr>
      <vt:lpstr>Annotations</vt:lpstr>
      <vt:lpstr>Automated Descriptions For Charts/Graphs</vt:lpstr>
      <vt:lpstr>Code Block navigation in Atom/Nuclide</vt:lpstr>
      <vt:lpstr>Distraction Management Tool</vt:lpstr>
      <vt:lpstr>Interactives/Simulations</vt:lpstr>
      <vt:lpstr>Math Decision Tree</vt:lpstr>
      <vt:lpstr>Math Detective</vt:lpstr>
      <vt:lpstr>Math Speech Input</vt:lpstr>
      <vt:lpstr>Mathshare (a.k.a., Benetech Math Editor)</vt:lpstr>
      <vt:lpstr>Mayan Number Counting</vt:lpstr>
      <vt:lpstr>Personalization</vt:lpstr>
      <vt:lpstr>Simplification and multi-modal interactions with websites</vt:lpstr>
      <vt:lpstr>Stack Calculator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LaPierre</dc:creator>
  <cp:lastModifiedBy>Charles LaPierre</cp:lastModifiedBy>
  <cp:revision>5</cp:revision>
  <dcterms:created xsi:type="dcterms:W3CDTF">2018-06-05T19:13:13Z</dcterms:created>
  <dcterms:modified xsi:type="dcterms:W3CDTF">2018-06-05T20:51:36Z</dcterms:modified>
</cp:coreProperties>
</file>