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91" r:id="rId2"/>
    <p:sldId id="263" r:id="rId3"/>
    <p:sldId id="264" r:id="rId4"/>
    <p:sldId id="268" r:id="rId5"/>
    <p:sldId id="257" r:id="rId6"/>
    <p:sldId id="258" r:id="rId7"/>
    <p:sldId id="259" r:id="rId8"/>
    <p:sldId id="260" r:id="rId9"/>
    <p:sldId id="261" r:id="rId10"/>
    <p:sldId id="274" r:id="rId11"/>
    <p:sldId id="269" r:id="rId12"/>
    <p:sldId id="270" r:id="rId13"/>
    <p:sldId id="272" r:id="rId14"/>
    <p:sldId id="271" r:id="rId15"/>
    <p:sldId id="273" r:id="rId16"/>
    <p:sldId id="262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597"/>
  </p:normalViewPr>
  <p:slideViewPr>
    <p:cSldViewPr showGuides="1">
      <p:cViewPr varScale="1">
        <p:scale>
          <a:sx n="89" d="100"/>
          <a:sy n="89" d="100"/>
        </p:scale>
        <p:origin x="1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A5A8D-3019-7F43-9C85-CA4D75DFCE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BAA6A-03A0-0F47-B8CF-E102D222B5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81AA39-3933-B747-A25C-BF29BDE6CE12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9E061EF-584D-4048-8DFA-EDFBB8345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926CFB-674C-F74F-91D5-216DA05D4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7CBF-E624-FA4A-8A54-A560CC544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E2B5-F0C5-FC47-BF68-DB290E364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A01AC2-4AE3-C440-9AB6-AA3DEC06A95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89F09C4A-CE73-1D4C-B525-FA8D35E69E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D79DE282-71F6-F04F-AAAB-E17F73546540}" type="slidenum">
              <a:rPr lang="pt-BR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</a:t>
            </a:fld>
            <a:endParaRPr lang="pt-BR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C5A49856-2478-504D-A6EB-7CBC4CDC03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549F4493-EECF-1B44-8575-A58C3F91E6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0FB6DE7E-18B8-024A-B30E-F2A3372A2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718FC948-EE4B-6C49-924E-2C4C4BC40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CA6600E6-797D-044E-B1A5-781E23D314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0DDC5F-FB59-0F44-93DE-BC4FB2FBA75B}" type="slidenum">
              <a:rPr lang="pt-BR" altLang="en-US"/>
              <a:pPr/>
              <a:t>3</a:t>
            </a:fld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9">
            <a:extLst>
              <a:ext uri="{FF2B5EF4-FFF2-40B4-BE49-F238E27FC236}">
                <a16:creationId xmlns:a16="http://schemas.microsoft.com/office/drawing/2014/main" id="{44594277-D685-8845-92B8-0D39F6A92D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3EE103B5-0908-7745-B6B9-354522A5B1E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74E6A9B4-FF38-0E45-993E-5F305DF523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tângulo 24">
            <a:extLst>
              <a:ext uri="{FF2B5EF4-FFF2-40B4-BE49-F238E27FC236}">
                <a16:creationId xmlns:a16="http://schemas.microsoft.com/office/drawing/2014/main" id="{52B003E8-685C-6A4B-9EB8-5E24BA786E9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tângulo 25">
            <a:extLst>
              <a:ext uri="{FF2B5EF4-FFF2-40B4-BE49-F238E27FC236}">
                <a16:creationId xmlns:a16="http://schemas.microsoft.com/office/drawing/2014/main" id="{2956F438-CFFE-4D42-A185-6271DDA7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Conector reto 26">
            <a:extLst>
              <a:ext uri="{FF2B5EF4-FFF2-40B4-BE49-F238E27FC236}">
                <a16:creationId xmlns:a16="http://schemas.microsoft.com/office/drawing/2014/main" id="{C32FC629-98A7-E94D-BCCD-D73896485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tângulo 27">
            <a:extLst>
              <a:ext uri="{FF2B5EF4-FFF2-40B4-BE49-F238E27FC236}">
                <a16:creationId xmlns:a16="http://schemas.microsoft.com/office/drawing/2014/main" id="{0396889D-B9CF-2E4D-8D96-B748FFAE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e 28">
            <a:extLst>
              <a:ext uri="{FF2B5EF4-FFF2-40B4-BE49-F238E27FC236}">
                <a16:creationId xmlns:a16="http://schemas.microsoft.com/office/drawing/2014/main" id="{EBB6BA2A-FC30-E744-9530-B91CC023D7A7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e 29">
            <a:extLst>
              <a:ext uri="{FF2B5EF4-FFF2-40B4-BE49-F238E27FC236}">
                <a16:creationId xmlns:a16="http://schemas.microsoft.com/office/drawing/2014/main" id="{20021348-01E7-6247-AE3C-505EE34A5278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5" name="Espaço Reservado para Data 27">
            <a:extLst>
              <a:ext uri="{FF2B5EF4-FFF2-40B4-BE49-F238E27FC236}">
                <a16:creationId xmlns:a16="http://schemas.microsoft.com/office/drawing/2014/main" id="{72FE3F6A-5C4E-154D-84D6-5AB7298D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65CD-6289-684D-B539-DC6E92E2346F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16" name="Espaço Reservado para Rodapé 16">
            <a:extLst>
              <a:ext uri="{FF2B5EF4-FFF2-40B4-BE49-F238E27FC236}">
                <a16:creationId xmlns:a16="http://schemas.microsoft.com/office/drawing/2014/main" id="{E27415FD-73C7-6D4C-8A53-AB4853E8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Número de Slide 28">
            <a:extLst>
              <a:ext uri="{FF2B5EF4-FFF2-40B4-BE49-F238E27FC236}">
                <a16:creationId xmlns:a16="http://schemas.microsoft.com/office/drawing/2014/main" id="{2BF8E8DD-1082-6D44-AB13-C104764B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FF6356-C1DE-5149-BA35-DA03E42B6469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9181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DF677-E2D5-974D-9034-B18ABD2E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C038A-DC5C-D547-9AF3-9F91DC9E64A4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503BF-3AEA-3947-ABF4-D60859C4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4BA31-9098-814D-9AE6-25551DDF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F5BFE3-12A3-5A4D-94DE-D9C6C33D91A7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100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9">
            <a:extLst>
              <a:ext uri="{FF2B5EF4-FFF2-40B4-BE49-F238E27FC236}">
                <a16:creationId xmlns:a16="http://schemas.microsoft.com/office/drawing/2014/main" id="{BDF0633E-2179-DC46-B71B-7374216DC85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C7929117-F1F8-3948-A79F-E33FD74A294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4C97A7D1-1A25-F849-83CE-F1E7BA2090B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tângulo 24">
            <a:extLst>
              <a:ext uri="{FF2B5EF4-FFF2-40B4-BE49-F238E27FC236}">
                <a16:creationId xmlns:a16="http://schemas.microsoft.com/office/drawing/2014/main" id="{9146D816-3822-D842-B0AF-03404CE8413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tângulo 25">
            <a:extLst>
              <a:ext uri="{FF2B5EF4-FFF2-40B4-BE49-F238E27FC236}">
                <a16:creationId xmlns:a16="http://schemas.microsoft.com/office/drawing/2014/main" id="{9588D982-A4D7-374E-BD37-2F6B7E4E3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tângulo 26">
            <a:extLst>
              <a:ext uri="{FF2B5EF4-FFF2-40B4-BE49-F238E27FC236}">
                <a16:creationId xmlns:a16="http://schemas.microsoft.com/office/drawing/2014/main" id="{E00C40B6-17DB-174E-A8B8-F7D5E543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onector reto 27">
            <a:extLst>
              <a:ext uri="{FF2B5EF4-FFF2-40B4-BE49-F238E27FC236}">
                <a16:creationId xmlns:a16="http://schemas.microsoft.com/office/drawing/2014/main" id="{036C9C46-DDB6-1D4F-BB01-416F2CA2A1E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Elipse 28">
            <a:extLst>
              <a:ext uri="{FF2B5EF4-FFF2-40B4-BE49-F238E27FC236}">
                <a16:creationId xmlns:a16="http://schemas.microsoft.com/office/drawing/2014/main" id="{422CB296-8BAF-634E-A64F-D101A6E70BDB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Elipse 29">
            <a:extLst>
              <a:ext uri="{FF2B5EF4-FFF2-40B4-BE49-F238E27FC236}">
                <a16:creationId xmlns:a16="http://schemas.microsoft.com/office/drawing/2014/main" id="{8DB52940-AE38-D349-B971-1918D600F0E4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D34C410E-21DF-CF43-BBBD-9354FCBA2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0D1F74-9E1A-0340-8765-0D4399BB587D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  <p:sp>
        <p:nvSpPr>
          <p:cNvPr id="14" name="Espaço Reservado para Data 3">
            <a:extLst>
              <a:ext uri="{FF2B5EF4-FFF2-40B4-BE49-F238E27FC236}">
                <a16:creationId xmlns:a16="http://schemas.microsoft.com/office/drawing/2014/main" id="{EB6D0CC2-88A7-4043-8D5D-D1C38E0131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534F5-C280-3E45-BA0C-F8C25035A51C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5812727-47F6-694F-A80E-9480030DF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9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10DD4-0C36-E84D-98F9-3BD7ADCB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8962C-17BC-8E4A-BA7B-912615C1A680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66290-1066-0A4F-A4C8-4311ADB2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0032F7-95CE-6342-AB21-533FD0F6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DE4CD2-641C-EF49-9727-85585629BC53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417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9">
            <a:extLst>
              <a:ext uri="{FF2B5EF4-FFF2-40B4-BE49-F238E27FC236}">
                <a16:creationId xmlns:a16="http://schemas.microsoft.com/office/drawing/2014/main" id="{B8799C07-D105-944D-B1FB-E59A7E6AF2D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tângulo 20">
            <a:extLst>
              <a:ext uri="{FF2B5EF4-FFF2-40B4-BE49-F238E27FC236}">
                <a16:creationId xmlns:a16="http://schemas.microsoft.com/office/drawing/2014/main" id="{B8A01A17-CE0E-D743-B00B-B15DD390F9B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D3554226-9CEE-4A4F-A9ED-3C8A62B3115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tângulo 24">
            <a:extLst>
              <a:ext uri="{FF2B5EF4-FFF2-40B4-BE49-F238E27FC236}">
                <a16:creationId xmlns:a16="http://schemas.microsoft.com/office/drawing/2014/main" id="{A1796495-E8FA-0543-8BFF-F739FCF9BC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tângulo 25">
            <a:extLst>
              <a:ext uri="{FF2B5EF4-FFF2-40B4-BE49-F238E27FC236}">
                <a16:creationId xmlns:a16="http://schemas.microsoft.com/office/drawing/2014/main" id="{DF83B450-098A-5640-8ED6-922F0BDA88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tângulo 26">
            <a:extLst>
              <a:ext uri="{FF2B5EF4-FFF2-40B4-BE49-F238E27FC236}">
                <a16:creationId xmlns:a16="http://schemas.microsoft.com/office/drawing/2014/main" id="{BF27A511-743E-534C-BB11-3780E2EA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tângulo 27">
            <a:extLst>
              <a:ext uri="{FF2B5EF4-FFF2-40B4-BE49-F238E27FC236}">
                <a16:creationId xmlns:a16="http://schemas.microsoft.com/office/drawing/2014/main" id="{D168955F-1742-EB44-A845-EE259ECE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tângulo 28">
            <a:extLst>
              <a:ext uri="{FF2B5EF4-FFF2-40B4-BE49-F238E27FC236}">
                <a16:creationId xmlns:a16="http://schemas.microsoft.com/office/drawing/2014/main" id="{24DA7262-13DD-4743-9513-DE68DCC5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onector reto 29">
            <a:extLst>
              <a:ext uri="{FF2B5EF4-FFF2-40B4-BE49-F238E27FC236}">
                <a16:creationId xmlns:a16="http://schemas.microsoft.com/office/drawing/2014/main" id="{2173115B-C00E-A046-93A9-41698116A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e 30">
            <a:extLst>
              <a:ext uri="{FF2B5EF4-FFF2-40B4-BE49-F238E27FC236}">
                <a16:creationId xmlns:a16="http://schemas.microsoft.com/office/drawing/2014/main" id="{4AE36D6C-7B7D-AE43-B854-742A91D1CBEF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e 31">
            <a:extLst>
              <a:ext uri="{FF2B5EF4-FFF2-40B4-BE49-F238E27FC236}">
                <a16:creationId xmlns:a16="http://schemas.microsoft.com/office/drawing/2014/main" id="{0B70A948-EFE9-264A-A2C9-DB18FB0E22D1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17B50807-9567-924E-9A9E-203E3DBC8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65EF51E9-F6EA-E745-86A2-044BEFD38F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F8D75-AB86-4940-87A1-6950F751807D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17" name="Espaço Reservado para Número de Slide 5">
            <a:extLst>
              <a:ext uri="{FF2B5EF4-FFF2-40B4-BE49-F238E27FC236}">
                <a16:creationId xmlns:a16="http://schemas.microsoft.com/office/drawing/2014/main" id="{93484F77-3F64-3648-875A-FDBE5D9E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FE43EE-0C13-9F4D-8F96-F028F730367A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2175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19">
            <a:extLst>
              <a:ext uri="{FF2B5EF4-FFF2-40B4-BE49-F238E27FC236}">
                <a16:creationId xmlns:a16="http://schemas.microsoft.com/office/drawing/2014/main" id="{5D536F03-B0DA-7149-B82E-81D6B3AFA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4">
            <a:extLst>
              <a:ext uri="{FF2B5EF4-FFF2-40B4-BE49-F238E27FC236}">
                <a16:creationId xmlns:a16="http://schemas.microsoft.com/office/drawing/2014/main" id="{083A53BC-2D09-784C-8037-328C33B1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0477B-F817-0D42-BD28-21843A55059A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7" name="Espaço Reservado para Rodapé 5">
            <a:extLst>
              <a:ext uri="{FF2B5EF4-FFF2-40B4-BE49-F238E27FC236}">
                <a16:creationId xmlns:a16="http://schemas.microsoft.com/office/drawing/2014/main" id="{CC9A1245-0DE7-3146-A903-0FB55189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6359A53B-44CC-0B4D-B5A5-4EA0DB56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9FFE36-5D30-F44A-9DBA-735397C437CA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09048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19">
            <a:extLst>
              <a:ext uri="{FF2B5EF4-FFF2-40B4-BE49-F238E27FC236}">
                <a16:creationId xmlns:a16="http://schemas.microsoft.com/office/drawing/2014/main" id="{AFA90B89-F0DE-5F4A-8AE4-8B161C5AF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A4BB3B7D-F352-4047-9AD0-1AFEC493C5D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tângulo 23">
            <a:extLst>
              <a:ext uri="{FF2B5EF4-FFF2-40B4-BE49-F238E27FC236}">
                <a16:creationId xmlns:a16="http://schemas.microsoft.com/office/drawing/2014/main" id="{2817E150-67D6-4F42-803B-469D99B223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tângulo 24">
            <a:extLst>
              <a:ext uri="{FF2B5EF4-FFF2-40B4-BE49-F238E27FC236}">
                <a16:creationId xmlns:a16="http://schemas.microsoft.com/office/drawing/2014/main" id="{DBF24AB6-BD97-0F42-9873-FC8ACE73E03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1" name="Retângulo 25">
            <a:extLst>
              <a:ext uri="{FF2B5EF4-FFF2-40B4-BE49-F238E27FC236}">
                <a16:creationId xmlns:a16="http://schemas.microsoft.com/office/drawing/2014/main" id="{D3CD2322-33AF-7448-8B45-0DE760BFEA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2" name="Retângulo 26">
            <a:extLst>
              <a:ext uri="{FF2B5EF4-FFF2-40B4-BE49-F238E27FC236}">
                <a16:creationId xmlns:a16="http://schemas.microsoft.com/office/drawing/2014/main" id="{BC082FCC-C63E-CA4A-906B-1FF299FCF957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tângulo 27">
            <a:extLst>
              <a:ext uri="{FF2B5EF4-FFF2-40B4-BE49-F238E27FC236}">
                <a16:creationId xmlns:a16="http://schemas.microsoft.com/office/drawing/2014/main" id="{FB03F424-EF7F-024C-B4C7-E566ADB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Conector reto 28">
            <a:extLst>
              <a:ext uri="{FF2B5EF4-FFF2-40B4-BE49-F238E27FC236}">
                <a16:creationId xmlns:a16="http://schemas.microsoft.com/office/drawing/2014/main" id="{6C4D9E58-8739-904A-8548-F1C8636C1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tângulo 29">
            <a:extLst>
              <a:ext uri="{FF2B5EF4-FFF2-40B4-BE49-F238E27FC236}">
                <a16:creationId xmlns:a16="http://schemas.microsoft.com/office/drawing/2014/main" id="{2C298D19-3142-F242-A01F-D7CDC7CE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Elipse 30">
            <a:extLst>
              <a:ext uri="{FF2B5EF4-FFF2-40B4-BE49-F238E27FC236}">
                <a16:creationId xmlns:a16="http://schemas.microsoft.com/office/drawing/2014/main" id="{434A09DE-0F7E-4B4B-BF47-04A1D8BA3920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Elipse 31">
            <a:extLst>
              <a:ext uri="{FF2B5EF4-FFF2-40B4-BE49-F238E27FC236}">
                <a16:creationId xmlns:a16="http://schemas.microsoft.com/office/drawing/2014/main" id="{B560263C-4850-404F-AD97-7F081CB77C9C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8" name="Espaço Reservado para Data 6">
            <a:extLst>
              <a:ext uri="{FF2B5EF4-FFF2-40B4-BE49-F238E27FC236}">
                <a16:creationId xmlns:a16="http://schemas.microsoft.com/office/drawing/2014/main" id="{62D9F365-0078-3545-83B4-08C793FE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91729-238D-9A45-8D48-5F152BBD8794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19" name="Espaço Reservado para Rodapé 7">
            <a:extLst>
              <a:ext uri="{FF2B5EF4-FFF2-40B4-BE49-F238E27FC236}">
                <a16:creationId xmlns:a16="http://schemas.microsoft.com/office/drawing/2014/main" id="{BE72C9A5-004A-0747-9123-C53CF632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Espaço Reservado para Número de Slide 8">
            <a:extLst>
              <a:ext uri="{FF2B5EF4-FFF2-40B4-BE49-F238E27FC236}">
                <a16:creationId xmlns:a16="http://schemas.microsoft.com/office/drawing/2014/main" id="{F33EBFE4-9B8B-7141-9683-F2C65BD0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255391-2683-F84D-9192-E6508F9AF14C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73223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2DE701-0132-4842-B04D-02362F6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171B9-0D8A-E648-99F7-FBCCD954CD41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07C8A0-E1F5-B34B-9648-355FDC0F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E672D6-BFC5-9B4C-85A5-43BD59AF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5336B1-CC3A-364D-B5D0-FDA480B38B0E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153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9">
            <a:extLst>
              <a:ext uri="{FF2B5EF4-FFF2-40B4-BE49-F238E27FC236}">
                <a16:creationId xmlns:a16="http://schemas.microsoft.com/office/drawing/2014/main" id="{6628D82E-3FD6-684D-9CB3-E3B236CCC2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3" name="Retângulo 20">
            <a:extLst>
              <a:ext uri="{FF2B5EF4-FFF2-40B4-BE49-F238E27FC236}">
                <a16:creationId xmlns:a16="http://schemas.microsoft.com/office/drawing/2014/main" id="{56A0E1EF-92A6-5F4A-91C5-FFD721B1848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4" name="Retângulo 23">
            <a:extLst>
              <a:ext uri="{FF2B5EF4-FFF2-40B4-BE49-F238E27FC236}">
                <a16:creationId xmlns:a16="http://schemas.microsoft.com/office/drawing/2014/main" id="{E6CDA40E-20C7-E842-A65B-CD843E28A96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5" name="Retângulo 24">
            <a:extLst>
              <a:ext uri="{FF2B5EF4-FFF2-40B4-BE49-F238E27FC236}">
                <a16:creationId xmlns:a16="http://schemas.microsoft.com/office/drawing/2014/main" id="{2C94CD01-EE99-F54A-BCBD-01ADE6570A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6" name="Retângulo 25">
            <a:extLst>
              <a:ext uri="{FF2B5EF4-FFF2-40B4-BE49-F238E27FC236}">
                <a16:creationId xmlns:a16="http://schemas.microsoft.com/office/drawing/2014/main" id="{2350FAE3-0727-8B4D-907B-3E23439D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tângulo 26">
            <a:extLst>
              <a:ext uri="{FF2B5EF4-FFF2-40B4-BE49-F238E27FC236}">
                <a16:creationId xmlns:a16="http://schemas.microsoft.com/office/drawing/2014/main" id="{32273D60-B4F5-0345-8B68-A3AD0438E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Espaço Reservado para Data 1">
            <a:extLst>
              <a:ext uri="{FF2B5EF4-FFF2-40B4-BE49-F238E27FC236}">
                <a16:creationId xmlns:a16="http://schemas.microsoft.com/office/drawing/2014/main" id="{0A5DCDB4-69C9-8945-BC4A-2DA76738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BC90B-9D8B-A54F-82F7-9C7B8DB9BA18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9" name="Espaço Reservado para Rodapé 2">
            <a:extLst>
              <a:ext uri="{FF2B5EF4-FFF2-40B4-BE49-F238E27FC236}">
                <a16:creationId xmlns:a16="http://schemas.microsoft.com/office/drawing/2014/main" id="{1CDB4A66-F759-E44A-B95D-978F25A5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E6631B4B-64A4-554E-A93D-CC6DCC1B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F2CA95-940C-0146-85B5-1691473FA934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1894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9">
            <a:extLst>
              <a:ext uri="{FF2B5EF4-FFF2-40B4-BE49-F238E27FC236}">
                <a16:creationId xmlns:a16="http://schemas.microsoft.com/office/drawing/2014/main" id="{0F17BA17-B214-C243-AD03-5D9BBF280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DC84A449-0E01-2B46-8D3F-8C562945866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DEBA8733-202D-7846-8274-1D760AA03F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tângulo 24">
            <a:extLst>
              <a:ext uri="{FF2B5EF4-FFF2-40B4-BE49-F238E27FC236}">
                <a16:creationId xmlns:a16="http://schemas.microsoft.com/office/drawing/2014/main" id="{52AE0718-E92E-914D-8E9E-C4426A62F6E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tângulo 25">
            <a:extLst>
              <a:ext uri="{FF2B5EF4-FFF2-40B4-BE49-F238E27FC236}">
                <a16:creationId xmlns:a16="http://schemas.microsoft.com/office/drawing/2014/main" id="{316CC8C2-B92E-7E47-BB8F-9B6BFC4B408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tângulo 26">
            <a:extLst>
              <a:ext uri="{FF2B5EF4-FFF2-40B4-BE49-F238E27FC236}">
                <a16:creationId xmlns:a16="http://schemas.microsoft.com/office/drawing/2014/main" id="{924BB446-6ACC-6D41-A5BE-086594212DDD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27">
            <a:extLst>
              <a:ext uri="{FF2B5EF4-FFF2-40B4-BE49-F238E27FC236}">
                <a16:creationId xmlns:a16="http://schemas.microsoft.com/office/drawing/2014/main" id="{DCAEC4AE-E461-6E40-85C3-B7059DC0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Conector reto 28">
            <a:extLst>
              <a:ext uri="{FF2B5EF4-FFF2-40B4-BE49-F238E27FC236}">
                <a16:creationId xmlns:a16="http://schemas.microsoft.com/office/drawing/2014/main" id="{20823D60-E2BB-CC4C-B5E2-6B8376A7D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e 29">
            <a:extLst>
              <a:ext uri="{FF2B5EF4-FFF2-40B4-BE49-F238E27FC236}">
                <a16:creationId xmlns:a16="http://schemas.microsoft.com/office/drawing/2014/main" id="{A7144755-5700-8A48-8284-7773A1083C97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e 30">
            <a:extLst>
              <a:ext uri="{FF2B5EF4-FFF2-40B4-BE49-F238E27FC236}">
                <a16:creationId xmlns:a16="http://schemas.microsoft.com/office/drawing/2014/main" id="{F8457BB4-CFB2-B14F-81CA-1474D2A784AA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tângulo 31">
            <a:extLst>
              <a:ext uri="{FF2B5EF4-FFF2-40B4-BE49-F238E27FC236}">
                <a16:creationId xmlns:a16="http://schemas.microsoft.com/office/drawing/2014/main" id="{E2FDC994-4AFB-204F-8B77-89003A96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Número de Slide 6">
            <a:extLst>
              <a:ext uri="{FF2B5EF4-FFF2-40B4-BE49-F238E27FC236}">
                <a16:creationId xmlns:a16="http://schemas.microsoft.com/office/drawing/2014/main" id="{84F7FDF2-8B3B-D243-B577-00AE09C9C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3651C8-F2F2-E945-86A5-35E7F622AEE3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E7BB6CD0-37DE-8C40-9DEF-585E224CB4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3B38-DE96-4E45-834C-8AE65A4C90D0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8CE0EF82-8A19-6E4C-AAFF-5C6A12B5A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13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19">
            <a:extLst>
              <a:ext uri="{FF2B5EF4-FFF2-40B4-BE49-F238E27FC236}">
                <a16:creationId xmlns:a16="http://schemas.microsoft.com/office/drawing/2014/main" id="{7DCF0E9D-2173-F647-8D56-8E279DB86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2172C557-E0E9-734C-9E00-63317D76D99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66F2FA87-C755-2948-985C-F559072C9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8" name="Retângulo 24">
            <a:extLst>
              <a:ext uri="{FF2B5EF4-FFF2-40B4-BE49-F238E27FC236}">
                <a16:creationId xmlns:a16="http://schemas.microsoft.com/office/drawing/2014/main" id="{CD32A3C9-9EFF-0F4F-955A-1A9E053DB0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tângulo 25">
            <a:extLst>
              <a:ext uri="{FF2B5EF4-FFF2-40B4-BE49-F238E27FC236}">
                <a16:creationId xmlns:a16="http://schemas.microsoft.com/office/drawing/2014/main" id="{33A63DC2-D704-9646-9734-C6008099C01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" name="Retângulo 26">
            <a:extLst>
              <a:ext uri="{FF2B5EF4-FFF2-40B4-BE49-F238E27FC236}">
                <a16:creationId xmlns:a16="http://schemas.microsoft.com/office/drawing/2014/main" id="{56B6E8A4-A430-1041-AB29-8438F2A94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tângulo 27">
            <a:extLst>
              <a:ext uri="{FF2B5EF4-FFF2-40B4-BE49-F238E27FC236}">
                <a16:creationId xmlns:a16="http://schemas.microsoft.com/office/drawing/2014/main" id="{0AE4C396-BCFC-ED4A-A410-A5A490C8388E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28">
            <a:extLst>
              <a:ext uri="{FF2B5EF4-FFF2-40B4-BE49-F238E27FC236}">
                <a16:creationId xmlns:a16="http://schemas.microsoft.com/office/drawing/2014/main" id="{18D3BFBC-E2DE-F446-B047-785A2DE8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e 29">
            <a:extLst>
              <a:ext uri="{FF2B5EF4-FFF2-40B4-BE49-F238E27FC236}">
                <a16:creationId xmlns:a16="http://schemas.microsoft.com/office/drawing/2014/main" id="{864A7C8F-888A-6C4A-9D0E-433739C1EC40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e 30">
            <a:extLst>
              <a:ext uri="{FF2B5EF4-FFF2-40B4-BE49-F238E27FC236}">
                <a16:creationId xmlns:a16="http://schemas.microsoft.com/office/drawing/2014/main" id="{91C9CC07-2817-7F4F-9566-C333899782D5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tângulo 31">
            <a:extLst>
              <a:ext uri="{FF2B5EF4-FFF2-40B4-BE49-F238E27FC236}">
                <a16:creationId xmlns:a16="http://schemas.microsoft.com/office/drawing/2014/main" id="{0F90A1AA-FD97-7849-BE75-81977523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6" name="Espaço Reservado para Número de Slide 6">
            <a:extLst>
              <a:ext uri="{FF2B5EF4-FFF2-40B4-BE49-F238E27FC236}">
                <a16:creationId xmlns:a16="http://schemas.microsoft.com/office/drawing/2014/main" id="{760F8AD4-91C9-2740-A8B7-A408F7C4D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1D28DD-4B37-D042-A73C-6B6E462C2FF7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  <p:sp>
        <p:nvSpPr>
          <p:cNvPr id="17" name="Espaço Reservado para Data 4">
            <a:extLst>
              <a:ext uri="{FF2B5EF4-FFF2-40B4-BE49-F238E27FC236}">
                <a16:creationId xmlns:a16="http://schemas.microsoft.com/office/drawing/2014/main" id="{AE37D3EC-01DE-2E47-A909-7985F7A3856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99EF6-189D-B349-8177-DE511DB79CB4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18" name="Espaço Reservado para Rodapé 5">
            <a:extLst>
              <a:ext uri="{FF2B5EF4-FFF2-40B4-BE49-F238E27FC236}">
                <a16:creationId xmlns:a16="http://schemas.microsoft.com/office/drawing/2014/main" id="{EA5843C4-BCBB-C647-9AF8-0F73B939C3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7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tângulo 16">
            <a:extLst>
              <a:ext uri="{FF2B5EF4-FFF2-40B4-BE49-F238E27FC236}">
                <a16:creationId xmlns:a16="http://schemas.microsoft.com/office/drawing/2014/main" id="{28027CCE-7013-3946-A8E5-EBFC22F5EEC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27" name="Retângulo 15">
            <a:extLst>
              <a:ext uri="{FF2B5EF4-FFF2-40B4-BE49-F238E27FC236}">
                <a16:creationId xmlns:a16="http://schemas.microsoft.com/office/drawing/2014/main" id="{FA6CB747-DF56-D94C-8D85-4C0207251B6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28" name="Retângulo 17">
            <a:extLst>
              <a:ext uri="{FF2B5EF4-FFF2-40B4-BE49-F238E27FC236}">
                <a16:creationId xmlns:a16="http://schemas.microsoft.com/office/drawing/2014/main" id="{14A6F2CA-4A80-0444-8EA7-9458E0FDE1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1029" name="Retângulo 18">
            <a:extLst>
              <a:ext uri="{FF2B5EF4-FFF2-40B4-BE49-F238E27FC236}">
                <a16:creationId xmlns:a16="http://schemas.microsoft.com/office/drawing/2014/main" id="{71046635-3141-2448-A60D-2CDA4F6A0B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Georgia" panose="02040502050405020303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E43A8F8-91C3-A44F-9028-6DC34787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29263C37-DF59-A34E-935B-4C67D7B16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D6D2BE-EB66-0C49-ABF1-48FFE882F94C}" type="datetimeFigureOut">
              <a:rPr lang="pt-BR"/>
              <a:pPr>
                <a:defRPr/>
              </a:pPr>
              <a:t>06/08/2019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C86F6-F520-0545-AB01-E83047C45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E9F748-7161-1E4E-9828-A43060CC8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onector reto 9">
            <a:extLst>
              <a:ext uri="{FF2B5EF4-FFF2-40B4-BE49-F238E27FC236}">
                <a16:creationId xmlns:a16="http://schemas.microsoft.com/office/drawing/2014/main" id="{076E1113-1D2C-0743-A700-6245B904E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70C4D6A-9FE3-CB43-8EE9-9E26BCA1CD96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0520DD1-5A5E-7E40-AB22-ECBDE4B5BFBC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B11D5FA6-FA23-0B49-9D2C-2E2C17663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 smtClean="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9200962E-FA72-3D41-96F6-60D66B9DD79F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  <p:sp>
        <p:nvSpPr>
          <p:cNvPr id="1038" name="Espaço Reservado para Título 21">
            <a:extLst>
              <a:ext uri="{FF2B5EF4-FFF2-40B4-BE49-F238E27FC236}">
                <a16:creationId xmlns:a16="http://schemas.microsoft.com/office/drawing/2014/main" id="{87A4A536-CBFB-CF42-9D83-404E78A60A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  <a:endParaRPr lang="en-US" altLang="en-US"/>
          </a:p>
        </p:txBody>
      </p:sp>
      <p:sp>
        <p:nvSpPr>
          <p:cNvPr id="1039" name="Espaço Reservado para Texto 12">
            <a:extLst>
              <a:ext uri="{FF2B5EF4-FFF2-40B4-BE49-F238E27FC236}">
                <a16:creationId xmlns:a16="http://schemas.microsoft.com/office/drawing/2014/main" id="{6DD69A72-2F6F-6047-BAA2-6378C1A497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2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2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E184EB4B-32EF-2E45-9687-201A22C90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5562600"/>
            <a:ext cx="4679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4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  <a:defRPr/>
            </a:pPr>
            <a:r>
              <a:rPr lang="pt-BR" altLang="en-US" b="1" dirty="0">
                <a:latin typeface="+mj-lt"/>
                <a:cs typeface="Al Bayan Plain" pitchFamily="2" charset="-78"/>
              </a:rPr>
              <a:t>Prof. </a:t>
            </a:r>
            <a:r>
              <a:rPr lang="pt-BR" altLang="en-US" b="1" dirty="0" err="1">
                <a:latin typeface="+mj-lt"/>
                <a:cs typeface="Al Bayan Plain" pitchFamily="2" charset="-78"/>
              </a:rPr>
              <a:t>Benevid</a:t>
            </a:r>
            <a:r>
              <a:rPr lang="pt-BR" altLang="en-US" b="1" dirty="0">
                <a:latin typeface="+mj-lt"/>
                <a:cs typeface="Al Bayan Plain" pitchFamily="2" charset="-78"/>
              </a:rPr>
              <a:t> Felix da Silva</a:t>
            </a:r>
          </a:p>
          <a:p>
            <a:pPr algn="ctr" eaLnBrk="1" hangingPunct="1">
              <a:lnSpc>
                <a:spcPct val="98000"/>
              </a:lnSpc>
              <a:buSzPct val="100000"/>
              <a:defRPr/>
            </a:pPr>
            <a:r>
              <a:rPr lang="pt-BR" altLang="en-US" b="1" dirty="0" err="1">
                <a:latin typeface="+mj-lt"/>
                <a:cs typeface="Al Bayan Plain" pitchFamily="2" charset="-78"/>
              </a:rPr>
              <a:t>benevid@unemat.br</a:t>
            </a:r>
            <a:endParaRPr lang="pt-BR" altLang="en-US" b="1" dirty="0">
              <a:latin typeface="+mj-lt"/>
              <a:cs typeface="Al Bayan Plain" pitchFamily="2" charset="-78"/>
            </a:endParaRPr>
          </a:p>
        </p:txBody>
      </p:sp>
      <p:sp>
        <p:nvSpPr>
          <p:cNvPr id="13314" name="TextBox 2">
            <a:extLst>
              <a:ext uri="{FF2B5EF4-FFF2-40B4-BE49-F238E27FC236}">
                <a16:creationId xmlns:a16="http://schemas.microsoft.com/office/drawing/2014/main" id="{C0EABD06-54C9-C647-9BFD-21BAB5503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771900"/>
            <a:ext cx="5527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5400">
                <a:latin typeface="Impact" panose="020B0806030902050204" pitchFamily="34" charset="0"/>
              </a:rPr>
              <a:t>Laboratório de POO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BE4B82C-17AD-2849-A2AD-02E9A9AB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4892675"/>
            <a:ext cx="29733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400" i="1">
                <a:solidFill>
                  <a:srgbClr val="00B050"/>
                </a:solidFill>
              </a:rPr>
              <a:t>Modelo MVC e DAO</a:t>
            </a:r>
          </a:p>
        </p:txBody>
      </p:sp>
      <p:pic>
        <p:nvPicPr>
          <p:cNvPr id="13316" name="Picture 265" descr="logoAddison">
            <a:extLst>
              <a:ext uri="{FF2B5EF4-FFF2-40B4-BE49-F238E27FC236}">
                <a16:creationId xmlns:a16="http://schemas.microsoft.com/office/drawing/2014/main" id="{30979559-06D1-7A42-8BE3-366F4B7AE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5562600"/>
            <a:ext cx="7016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>
            <a:extLst>
              <a:ext uri="{FF2B5EF4-FFF2-40B4-BE49-F238E27FC236}">
                <a16:creationId xmlns:a16="http://schemas.microsoft.com/office/drawing/2014/main" id="{04562F9E-60FD-494D-9882-39E934AF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723900"/>
            <a:ext cx="254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>
            <a:extLst>
              <a:ext uri="{FF2B5EF4-FFF2-40B4-BE49-F238E27FC236}">
                <a16:creationId xmlns:a16="http://schemas.microsoft.com/office/drawing/2014/main" id="{0103DFC8-EF0E-B546-AEBC-62E67387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Conseqüências: Múltiplas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52F417-9E93-DC47-833D-F5942DD880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759325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Requer análise mais aprofundada (mais tempo);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Requer pessoal especializado;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>
                <a:solidFill>
                  <a:srgbClr val="FF0000"/>
                </a:solidFill>
              </a:rPr>
              <a:t>Não aconselhável para aplicações pequenas</a:t>
            </a:r>
            <a:r>
              <a:rPr lang="pt-BR" dirty="0"/>
              <a:t> (custo x benefício não compensa).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 tivermos muitas visões e o modelo for atualizado com muita freqüência, a performance do sistema pode ser abalada;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 o padrão não for implementado com cuidado, podemos ter casos como o envio de atualizações para visões que estão minimizadas ou fora do campo de visão de usuário;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Ineficiência: uma visão pode ter que fazer inúmeras chamadas ao modelo, dependendo de sua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>
            <a:extLst>
              <a:ext uri="{FF2B5EF4-FFF2-40B4-BE49-F238E27FC236}">
                <a16:creationId xmlns:a16="http://schemas.microsoft.com/office/drawing/2014/main" id="{92F45360-A353-1F47-9BD5-FB66234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MVC em GUIs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50BFF16E-5374-214B-A355-3B6D624A72B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" y="1527175"/>
            <a:ext cx="7659688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>
            <a:extLst>
              <a:ext uri="{FF2B5EF4-FFF2-40B4-BE49-F238E27FC236}">
                <a16:creationId xmlns:a16="http://schemas.microsoft.com/office/drawing/2014/main" id="{4ECB20D9-BC1C-5141-AB3E-79D0302C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MVC em GUIs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7DF606C0-66ED-A94E-B266-2FD320B99E6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1527175"/>
            <a:ext cx="7646988" cy="4572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>
            <a:extLst>
              <a:ext uri="{FF2B5EF4-FFF2-40B4-BE49-F238E27FC236}">
                <a16:creationId xmlns:a16="http://schemas.microsoft.com/office/drawing/2014/main" id="{4A7F8BDE-92FF-0345-94F6-1DDACAED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MVC no Swing</a:t>
            </a:r>
          </a:p>
        </p:txBody>
      </p:sp>
      <p:sp>
        <p:nvSpPr>
          <p:cNvPr id="26626" name="Espaço Reservado para Conteúdo 2">
            <a:extLst>
              <a:ext uri="{FF2B5EF4-FFF2-40B4-BE49-F238E27FC236}">
                <a16:creationId xmlns:a16="http://schemas.microsoft.com/office/drawing/2014/main" id="{892A5798-C964-3444-9C12-1FAEC67925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pt-BR" altLang="en-US"/>
              <a:t>Model:</a:t>
            </a:r>
          </a:p>
          <a:p>
            <a:pPr lvl="1" eaLnBrk="1" hangingPunct="1"/>
            <a:r>
              <a:rPr lang="pt-BR" altLang="en-US"/>
              <a:t>classe que encapsula um valor que o</a:t>
            </a:r>
          </a:p>
          <a:p>
            <a:pPr lvl="1" eaLnBrk="1" hangingPunct="1"/>
            <a:r>
              <a:rPr lang="pt-BR" altLang="en-US"/>
              <a:t>componente gráfico representa.</a:t>
            </a:r>
          </a:p>
          <a:p>
            <a:pPr eaLnBrk="1" hangingPunct="1"/>
            <a:r>
              <a:rPr lang="pt-BR" altLang="en-US"/>
              <a:t>View:</a:t>
            </a:r>
          </a:p>
          <a:p>
            <a:pPr lvl="1" eaLnBrk="1" hangingPunct="1"/>
            <a:r>
              <a:rPr lang="pt-BR" altLang="en-US"/>
              <a:t>classe que“renderiza” o componente gráfico no Look &amp; Feel adequado.</a:t>
            </a:r>
          </a:p>
          <a:p>
            <a:pPr eaLnBrk="1" hangingPunct="1"/>
            <a:r>
              <a:rPr lang="pt-BR" altLang="en-US"/>
              <a:t>Controller:</a:t>
            </a:r>
          </a:p>
          <a:p>
            <a:pPr lvl="1" eaLnBrk="1" hangingPunct="1"/>
            <a:r>
              <a:rPr lang="pt-BR" altLang="en-US"/>
              <a:t>classe que recebe estímulos do usuário no componente gráfico exibido e altera o modelo.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>
            <a:extLst>
              <a:ext uri="{FF2B5EF4-FFF2-40B4-BE49-F238E27FC236}">
                <a16:creationId xmlns:a16="http://schemas.microsoft.com/office/drawing/2014/main" id="{D2A4C4E1-8C73-2247-A7DC-8C4690C5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MVC na Web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BEB3390-4512-5647-B412-26BF96E6336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1527175"/>
            <a:ext cx="7685088" cy="4572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>
            <a:extLst>
              <a:ext uri="{FF2B5EF4-FFF2-40B4-BE49-F238E27FC236}">
                <a16:creationId xmlns:a16="http://schemas.microsoft.com/office/drawing/2014/main" id="{347CEE9C-BFA8-BB4A-A475-C63BA947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MVC na Web</a:t>
            </a:r>
          </a:p>
        </p:txBody>
      </p:sp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D97E4222-DD71-7249-9319-0E89B32807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pt-BR" altLang="en-US"/>
              <a:t>Model:</a:t>
            </a:r>
          </a:p>
          <a:p>
            <a:pPr lvl="1" eaLnBrk="1" hangingPunct="1"/>
            <a:r>
              <a:rPr lang="pt-BR" altLang="en-US"/>
              <a:t>classes de lógica de negócio.</a:t>
            </a:r>
          </a:p>
          <a:p>
            <a:pPr eaLnBrk="1" hangingPunct="1"/>
            <a:r>
              <a:rPr lang="pt-BR" altLang="en-US"/>
              <a:t>View:</a:t>
            </a:r>
          </a:p>
          <a:p>
            <a:pPr lvl="1" eaLnBrk="1" hangingPunct="1"/>
            <a:r>
              <a:rPr lang="pt-BR" altLang="en-US"/>
              <a:t>páginas HTML, JSP e similares.</a:t>
            </a:r>
          </a:p>
          <a:p>
            <a:pPr eaLnBrk="1" hangingPunct="1"/>
            <a:r>
              <a:rPr lang="pt-BR" altLang="en-US"/>
              <a:t>Controller:</a:t>
            </a:r>
          </a:p>
          <a:p>
            <a:pPr lvl="1" eaLnBrk="1" hangingPunct="1"/>
            <a:r>
              <a:rPr lang="pt-BR" altLang="en-US"/>
              <a:t>Servlet que recebe as requisições HTTP, chama algum método de negócio e,  dependendo do retorno, escolhe uma view e redireciona.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>
            <a:extLst>
              <a:ext uri="{FF2B5EF4-FFF2-40B4-BE49-F238E27FC236}">
                <a16:creationId xmlns:a16="http://schemas.microsoft.com/office/drawing/2014/main" id="{70A26369-5B36-5A48-973C-1AF983B3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Camadas MVC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D0D24C8B-5BCA-2641-8801-7C09DE8FC8D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571625"/>
            <a:ext cx="8143875" cy="48307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A9D4F6F-9905-3745-AF2C-C0461412F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i="1" dirty="0"/>
              <a:t>Abstrair e encapsular todo o acesso a uma fonte de dados. O DAO gerencia a conexão com a fonte de dados para obter e armazenar os dados.</a:t>
            </a:r>
            <a:endParaRPr lang="pt-BR" dirty="0"/>
          </a:p>
        </p:txBody>
      </p:sp>
      <p:sp>
        <p:nvSpPr>
          <p:cNvPr id="30722" name="Título 1">
            <a:extLst>
              <a:ext uri="{FF2B5EF4-FFF2-40B4-BE49-F238E27FC236}">
                <a16:creationId xmlns:a16="http://schemas.microsoft.com/office/drawing/2014/main" id="{46CC7FB4-7D73-BD42-969F-7F782882D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DAO – Data Access Object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>
            <a:extLst>
              <a:ext uri="{FF2B5EF4-FFF2-40B4-BE49-F238E27FC236}">
                <a16:creationId xmlns:a16="http://schemas.microsoft.com/office/drawing/2014/main" id="{3B856F7D-4ECB-B842-B280-7ED8CE3A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Problema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A936488-2B39-5249-AE0E-296A11AF76B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1612900"/>
            <a:ext cx="7286625" cy="46021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>
            <a:extLst>
              <a:ext uri="{FF2B5EF4-FFF2-40B4-BE49-F238E27FC236}">
                <a16:creationId xmlns:a16="http://schemas.microsoft.com/office/drawing/2014/main" id="{EC1902FF-03CA-A449-ACD4-8F8F85FF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17AAB-46E4-324B-89E1-311DB8067A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Forma de acesso aos dados varia consideravelmente dependendo da fonte de dados usado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i="1" dirty="0"/>
              <a:t>Banco de dados relacional</a:t>
            </a:r>
          </a:p>
          <a:p>
            <a:pPr marL="822960" lvl="2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"/>
              <a:defRPr/>
            </a:pPr>
            <a:r>
              <a:rPr lang="pt-BR" i="1" dirty="0"/>
              <a:t>Diferem </a:t>
            </a:r>
            <a:r>
              <a:rPr lang="pt-BR" i="1"/>
              <a:t>na sintaxe SQL...</a:t>
            </a:r>
            <a:endParaRPr lang="pt-BR" i="1" dirty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i="1" dirty="0"/>
              <a:t>Arquivos (XML, CSV, texto, formatos proprietários)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Persistência de objetos depende de integração com fonte de dados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i="1" dirty="0"/>
              <a:t>Colocar código de persistência (ex: JDBC) diretamente no código do objeto que o utiliza ou do cliente amarra o código desnecessariamente à forma de implementação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i="1" dirty="0"/>
              <a:t>Ex: difícil passar a persistir objetos em XML, LDAP, etc.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3">
            <a:extLst>
              <a:ext uri="{FF2B5EF4-FFF2-40B4-BE49-F238E27FC236}">
                <a16:creationId xmlns:a16="http://schemas.microsoft.com/office/drawing/2014/main" id="{64397F78-BFF2-1546-B038-5B7816DD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Objetivo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5E28BA-2329-AC44-A050-9DA661A27C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Separar dados ou lógica de negócios (</a:t>
            </a:r>
            <a:r>
              <a:rPr lang="pt-BR" dirty="0" err="1"/>
              <a:t>Model</a:t>
            </a:r>
            <a:r>
              <a:rPr lang="pt-BR" dirty="0"/>
              <a:t>) da interface do usuário (</a:t>
            </a:r>
            <a:r>
              <a:rPr lang="pt-BR" dirty="0" err="1"/>
              <a:t>View</a:t>
            </a:r>
            <a:r>
              <a:rPr lang="pt-BR" dirty="0"/>
              <a:t>) e do fluxo da aplicação (</a:t>
            </a:r>
            <a:r>
              <a:rPr lang="pt-BR" dirty="0" err="1"/>
              <a:t>Control</a:t>
            </a:r>
            <a:r>
              <a:rPr lang="pt-BR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A idéia é permitir que uma mesma lógica de negócios possa ser acessada e visualizada através de várias interfaces.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Na arquitetura MVC, a lógica de negócios (chamaremos de Modelo) não sabe de quantas nem quais interfaces com o usuário estão exibindo seu estado.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Com as diversas possibilidades de interfaces que conhecemos hoje, a MVC é uma ferramenta indispensável para desenvolvermos sistemas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>
            <a:extLst>
              <a:ext uri="{FF2B5EF4-FFF2-40B4-BE49-F238E27FC236}">
                <a16:creationId xmlns:a16="http://schemas.microsoft.com/office/drawing/2014/main" id="{2E0A3C18-2DCB-B945-BE34-F168FB1E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Solução: DAO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25B278C5-199F-7A41-8DFA-35EA15D0CE9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1563" y="1660525"/>
            <a:ext cx="7143750" cy="44116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>
            <a:extLst>
              <a:ext uri="{FF2B5EF4-FFF2-40B4-BE49-F238E27FC236}">
                <a16:creationId xmlns:a16="http://schemas.microsoft.com/office/drawing/2014/main" id="{99F21A99-297F-C74A-8EF1-B8F03825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DAO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B6008-F8EA-A847-AF6B-120ECB96C1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Data Access </a:t>
            </a:r>
            <a:r>
              <a:rPr lang="pt-BR" i="1" dirty="0" err="1"/>
              <a:t>Object</a:t>
            </a:r>
            <a:r>
              <a:rPr lang="pt-BR" i="1" dirty="0"/>
              <a:t> (DAO) oferece uma interface comum de acesso a dados e esconde as características de uma implementação específica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i="1" dirty="0"/>
              <a:t>Uma API: métodos genéricos para ler e gravar informação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i="1" dirty="0"/>
              <a:t>Métodos genéricos para concentrar operações mais comuns (simplificar a interface de acesso)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/>
              <a:t>DAO define uma interface que pode ser implementada para cada nova fonte de dados usada, viabilizando a substituição de uma implementação por outra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i="1" dirty="0" err="1"/>
              <a:t>DAOs</a:t>
            </a:r>
            <a:r>
              <a:rPr lang="pt-BR" i="1" dirty="0"/>
              <a:t> não mantêm estado nem </a:t>
            </a:r>
            <a:r>
              <a:rPr lang="pt-BR" i="1" dirty="0" err="1"/>
              <a:t>cache</a:t>
            </a:r>
            <a:r>
              <a:rPr lang="pt-BR" i="1" dirty="0"/>
              <a:t> de dados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>
            <a:extLst>
              <a:ext uri="{FF2B5EF4-FFF2-40B4-BE49-F238E27FC236}">
                <a16:creationId xmlns:a16="http://schemas.microsoft.com/office/drawing/2014/main" id="{949009B6-7459-BF49-9A4B-5AA4FB7F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Estrutura 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8EE852DC-36F2-BC4B-99FE-B67E8A65C74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785938"/>
            <a:ext cx="6815138" cy="3786187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>
            <a:extLst>
              <a:ext uri="{FF2B5EF4-FFF2-40B4-BE49-F238E27FC236}">
                <a16:creationId xmlns:a16="http://schemas.microsoft.com/office/drawing/2014/main" id="{942CE67F-29F6-6C40-A8F4-5D856745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Participantes</a:t>
            </a:r>
          </a:p>
        </p:txBody>
      </p:sp>
      <p:sp>
        <p:nvSpPr>
          <p:cNvPr id="36866" name="Espaço Reservado para Conteúdo 2">
            <a:extLst>
              <a:ext uri="{FF2B5EF4-FFF2-40B4-BE49-F238E27FC236}">
                <a16:creationId xmlns:a16="http://schemas.microsoft.com/office/drawing/2014/main" id="{A42485E9-04F5-B346-8A1E-CF6C012263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pt-BR" altLang="en-US" i="1"/>
              <a:t>Client: objeto que requer acesso a dados</a:t>
            </a:r>
          </a:p>
          <a:p>
            <a:pPr eaLnBrk="1" hangingPunct="1"/>
            <a:r>
              <a:rPr lang="pt-BR" altLang="en-US" i="1"/>
              <a:t>DataAccessObject: esconde detalhes da fonte de dados</a:t>
            </a:r>
          </a:p>
          <a:p>
            <a:pPr eaLnBrk="1" hangingPunct="1"/>
            <a:r>
              <a:rPr lang="pt-BR" altLang="en-US" i="1"/>
              <a:t>DataSource: implementação da fonte de dados</a:t>
            </a:r>
          </a:p>
          <a:p>
            <a:pPr eaLnBrk="1" hangingPunct="1"/>
            <a:r>
              <a:rPr lang="pt-BR" altLang="en-US" i="1"/>
              <a:t>Data: objeto de transferência usado para retornar dados ao cliente. Poderia também ser usado para receber dados.</a:t>
            </a:r>
          </a:p>
          <a:p>
            <a:pPr eaLnBrk="1" hangingPunct="1"/>
            <a:r>
              <a:rPr lang="pt-BR" altLang="en-US" i="1"/>
              <a:t>ResultSet: resultados de uma pesquisa no banco</a:t>
            </a:r>
            <a:endParaRPr lang="pt-B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>
            <a:extLst>
              <a:ext uri="{FF2B5EF4-FFF2-40B4-BE49-F238E27FC236}">
                <a16:creationId xmlns:a16="http://schemas.microsoft.com/office/drawing/2014/main" id="{4A1A251F-8EA1-0745-AF04-4162C4BA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Conseqüências</a:t>
            </a:r>
          </a:p>
        </p:txBody>
      </p:sp>
      <p:sp>
        <p:nvSpPr>
          <p:cNvPr id="37890" name="Espaço Reservado para Conteúdo 2">
            <a:extLst>
              <a:ext uri="{FF2B5EF4-FFF2-40B4-BE49-F238E27FC236}">
                <a16:creationId xmlns:a16="http://schemas.microsoft.com/office/drawing/2014/main" id="{895B66DA-94C9-9040-84DD-71ABA96105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pt-BR" altLang="en-US" i="1"/>
              <a:t>Transparência quanto à fonte de dados</a:t>
            </a:r>
          </a:p>
          <a:p>
            <a:pPr lvl="1" eaLnBrk="1" hangingPunct="1"/>
            <a:r>
              <a:rPr lang="pt-BR" altLang="en-US" i="1"/>
              <a:t>Facilita migração para outras implementações</a:t>
            </a:r>
          </a:p>
          <a:p>
            <a:pPr lvl="1" eaLnBrk="1" hangingPunct="1"/>
            <a:r>
              <a:rPr lang="pt-BR" altLang="en-US" i="1"/>
              <a:t>Basta implementar um DAO com mesma interface</a:t>
            </a:r>
          </a:p>
          <a:p>
            <a:pPr eaLnBrk="1" hangingPunct="1"/>
            <a:r>
              <a:rPr lang="pt-BR" altLang="en-US" i="1"/>
              <a:t>Centraliza todo acesso aos dados em camada separada</a:t>
            </a:r>
          </a:p>
          <a:p>
            <a:pPr lvl="1" eaLnBrk="1" hangingPunct="1"/>
            <a:r>
              <a:rPr lang="pt-BR" altLang="en-US" i="1"/>
              <a:t>Qualquer componente pode usar os dados (servlets, EJBs)</a:t>
            </a:r>
          </a:p>
          <a:p>
            <a:pPr eaLnBrk="1" hangingPunct="1"/>
            <a:r>
              <a:rPr lang="pt-BR" altLang="en-US" i="1"/>
              <a:t>Camada adicional</a:t>
            </a:r>
          </a:p>
          <a:p>
            <a:pPr lvl="1" eaLnBrk="1" hangingPunct="1"/>
            <a:r>
              <a:rPr lang="pt-BR" altLang="en-US" i="1"/>
              <a:t>Pode ter pequeno impacto na performance</a:t>
            </a:r>
          </a:p>
          <a:p>
            <a:pPr eaLnBrk="1" hangingPunct="1"/>
            <a:r>
              <a:rPr lang="pt-BR" altLang="en-US" i="1"/>
              <a:t>Requer design de hierarquia de classes (Factory)</a:t>
            </a:r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FDB8E-7691-1944-9976-9EC76120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dirty="0"/>
              <a:t>Contato: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pt-BR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err="1"/>
              <a:t>benevid</a:t>
            </a:r>
            <a:r>
              <a:rPr lang="pt-BR"/>
              <a:t>@Unemat.br</a:t>
            </a:r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A48574-F850-6144-96FC-7B0DD06D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9600" dirty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>
            <a:extLst>
              <a:ext uri="{FF2B5EF4-FFF2-40B4-BE49-F238E27FC236}">
                <a16:creationId xmlns:a16="http://schemas.microsoft.com/office/drawing/2014/main" id="{59EFF4A1-0561-3B4C-AFD7-8F0C11AF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Diferentes interfaces de acesso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3C9B9EF-8A28-9D42-BB1D-B429DB09719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313" y="2319338"/>
            <a:ext cx="6357937" cy="325278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>
            <a:extLst>
              <a:ext uri="{FF2B5EF4-FFF2-40B4-BE49-F238E27FC236}">
                <a16:creationId xmlns:a16="http://schemas.microsoft.com/office/drawing/2014/main" id="{4D75BC31-76DA-4D40-87A2-05D822F2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Histórico</a:t>
            </a:r>
          </a:p>
        </p:txBody>
      </p:sp>
      <p:sp>
        <p:nvSpPr>
          <p:cNvPr id="17410" name="Espaço Reservado para Conteúdo 2">
            <a:extLst>
              <a:ext uri="{FF2B5EF4-FFF2-40B4-BE49-F238E27FC236}">
                <a16:creationId xmlns:a16="http://schemas.microsoft.com/office/drawing/2014/main" id="{36E46C2C-2C3B-6F4F-834D-C8100AD0D2A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pt-BR" altLang="en-US"/>
              <a:t>Desenvolvido pelo Xerox PARC para o Smalltalk, em 1978;</a:t>
            </a:r>
          </a:p>
          <a:p>
            <a:pPr eaLnBrk="1" hangingPunct="1"/>
            <a:r>
              <a:rPr lang="pt-BR" altLang="en-US"/>
              <a:t>Objetivo:</a:t>
            </a:r>
          </a:p>
          <a:p>
            <a:pPr lvl="1" eaLnBrk="1" hangingPunct="1"/>
            <a:r>
              <a:rPr lang="pt-BR" altLang="en-US"/>
              <a:t>mapear entrada-processamento-saída em GUIs para OO: controle-modelo-visão;</a:t>
            </a:r>
          </a:p>
          <a:p>
            <a:pPr eaLnBrk="1" hangingPunct="1"/>
            <a:r>
              <a:rPr lang="pt-BR" altLang="en-US"/>
              <a:t>Usado para:</a:t>
            </a:r>
          </a:p>
          <a:p>
            <a:pPr lvl="1" eaLnBrk="1" hangingPunct="1"/>
            <a:r>
              <a:rPr lang="pt-BR" altLang="en-US"/>
              <a:t>Criação de componentes GUI reutilizáveis (propósito inicial);</a:t>
            </a:r>
          </a:p>
          <a:p>
            <a:pPr lvl="1" eaLnBrk="1" hangingPunct="1"/>
            <a:r>
              <a:rPr lang="pt-BR" altLang="en-US"/>
              <a:t>Estruturação da aplicações (pós-Web).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>
            <a:extLst>
              <a:ext uri="{FF2B5EF4-FFF2-40B4-BE49-F238E27FC236}">
                <a16:creationId xmlns:a16="http://schemas.microsoft.com/office/drawing/2014/main" id="{57FED2D8-D78D-C749-9F98-784209D8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Uma única camada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4B90AE1-BBB5-4941-9CE8-7B32481820C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527175"/>
            <a:ext cx="8143875" cy="48307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>
            <a:extLst>
              <a:ext uri="{FF2B5EF4-FFF2-40B4-BE49-F238E27FC236}">
                <a16:creationId xmlns:a16="http://schemas.microsoft.com/office/drawing/2014/main" id="{7A6F7D82-14D7-A04A-9782-704136E0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Exemplo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853822D-775A-D94F-8B61-536BC92DC16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643063"/>
            <a:ext cx="7143750" cy="46942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>
            <a:extLst>
              <a:ext uri="{FF2B5EF4-FFF2-40B4-BE49-F238E27FC236}">
                <a16:creationId xmlns:a16="http://schemas.microsoft.com/office/drawing/2014/main" id="{A744EC10-A4A2-5249-AA32-11282427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Conseqüências: Uma camada</a:t>
            </a:r>
          </a:p>
        </p:txBody>
      </p:sp>
      <p:sp>
        <p:nvSpPr>
          <p:cNvPr id="20482" name="Espaço Reservado para Conteúdo 2">
            <a:extLst>
              <a:ext uri="{FF2B5EF4-FFF2-40B4-BE49-F238E27FC236}">
                <a16:creationId xmlns:a16="http://schemas.microsoft.com/office/drawing/2014/main" id="{2A350B43-23E1-BA4B-AD59-CECF29F31F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endParaRPr lang="pt-BR" altLang="en-US"/>
          </a:p>
          <a:p>
            <a:pPr eaLnBrk="1" hangingPunct="1"/>
            <a:r>
              <a:rPr lang="pt-BR" altLang="en-US"/>
              <a:t>Sem complicações para desenvolver;</a:t>
            </a:r>
          </a:p>
          <a:p>
            <a:pPr eaLnBrk="1" hangingPunct="1"/>
            <a:r>
              <a:rPr lang="pt-BR" altLang="en-US"/>
              <a:t>Difícil manutenção:</a:t>
            </a:r>
          </a:p>
          <a:p>
            <a:pPr lvl="1" eaLnBrk="1" hangingPunct="1"/>
            <a:r>
              <a:rPr lang="pt-BR" altLang="en-US"/>
              <a:t>Código desorganizado;</a:t>
            </a:r>
          </a:p>
          <a:p>
            <a:pPr lvl="1" eaLnBrk="1" hangingPunct="1"/>
            <a:r>
              <a:rPr lang="pt-BR" altLang="en-US"/>
              <a:t>Difícil depuração;</a:t>
            </a:r>
          </a:p>
          <a:p>
            <a:pPr lvl="1" eaLnBrk="1" hangingPunct="1"/>
            <a:r>
              <a:rPr lang="pt-BR" altLang="en-US"/>
              <a:t>Dificulta o trabalho em equipe (Web Designer, desenvolvedor...).</a:t>
            </a:r>
          </a:p>
          <a:p>
            <a:pPr eaLnBrk="1" hangingPunct="1"/>
            <a:r>
              <a:rPr lang="pt-BR" altLang="en-US"/>
              <a:t>Difícil reuso.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>
            <a:extLst>
              <a:ext uri="{FF2B5EF4-FFF2-40B4-BE49-F238E27FC236}">
                <a16:creationId xmlns:a16="http://schemas.microsoft.com/office/drawing/2014/main" id="{2F48AFF0-0623-314D-AD29-34103FDA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Sistema em várias camadas</a:t>
            </a:r>
          </a:p>
        </p:txBody>
      </p:sp>
      <p:pic>
        <p:nvPicPr>
          <p:cNvPr id="21506" name="Picture 4">
            <a:extLst>
              <a:ext uri="{FF2B5EF4-FFF2-40B4-BE49-F238E27FC236}">
                <a16:creationId xmlns:a16="http://schemas.microsoft.com/office/drawing/2014/main" id="{BB275871-CD48-494C-9B55-3FF6AE89F00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714500"/>
            <a:ext cx="8164512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>
            <a:extLst>
              <a:ext uri="{FF2B5EF4-FFF2-40B4-BE49-F238E27FC236}">
                <a16:creationId xmlns:a16="http://schemas.microsoft.com/office/drawing/2014/main" id="{6C26EA0B-C09F-7243-9CC2-65A4505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>
                <a:solidFill>
                  <a:srgbClr val="7B9899"/>
                </a:solidFill>
              </a:rPr>
              <a:t>Conseqüências: Múltiplas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66F0B-6047-8049-BE48-7B0BC4285C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7593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Maior complexidade no desenvolvimento;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Manutenção mais simples: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dirty="0"/>
              <a:t>Código organizado;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dirty="0"/>
              <a:t>Depuração isolada de camadas;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pt-BR" dirty="0"/>
              <a:t>Alterações numa camada não afetam outras.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Facilita o reuso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Simplifica a inclusão de um novo elemento de visão (ex.: cliente)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Possibilita desenvolvimento das camadas em paralelo, se forem bem definidas.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449</TotalTime>
  <Words>776</Words>
  <Application>Microsoft Macintosh PowerPoint</Application>
  <PresentationFormat>On-screen Show (4:3)</PresentationFormat>
  <Paragraphs>107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Georgia</vt:lpstr>
      <vt:lpstr>Wingdings 2</vt:lpstr>
      <vt:lpstr>Wingdings</vt:lpstr>
      <vt:lpstr>Calibri</vt:lpstr>
      <vt:lpstr>DejaVu Sans</vt:lpstr>
      <vt:lpstr>Al Bayan Plain</vt:lpstr>
      <vt:lpstr>Impact</vt:lpstr>
      <vt:lpstr>Droid Sans Fallback</vt:lpstr>
      <vt:lpstr>Times New Roman</vt:lpstr>
      <vt:lpstr>Cívico</vt:lpstr>
      <vt:lpstr>PowerPoint Presentation</vt:lpstr>
      <vt:lpstr>Objetivo</vt:lpstr>
      <vt:lpstr>Diferentes interfaces de acesso</vt:lpstr>
      <vt:lpstr>Histórico</vt:lpstr>
      <vt:lpstr>Uma única camada</vt:lpstr>
      <vt:lpstr>Exemplo</vt:lpstr>
      <vt:lpstr>Conseqüências: Uma camada</vt:lpstr>
      <vt:lpstr>Sistema em várias camadas</vt:lpstr>
      <vt:lpstr>Conseqüências: Múltiplas camadas</vt:lpstr>
      <vt:lpstr>Conseqüências: Múltiplas camadas</vt:lpstr>
      <vt:lpstr>MVC em GUIs</vt:lpstr>
      <vt:lpstr>MVC em GUIs</vt:lpstr>
      <vt:lpstr>MVC no Swing</vt:lpstr>
      <vt:lpstr>MVC na Web</vt:lpstr>
      <vt:lpstr>MVC na Web</vt:lpstr>
      <vt:lpstr>Camadas MVC</vt:lpstr>
      <vt:lpstr>DAO – Data Access Object</vt:lpstr>
      <vt:lpstr>Problema</vt:lpstr>
      <vt:lpstr>Problema</vt:lpstr>
      <vt:lpstr>Solução: DAO</vt:lpstr>
      <vt:lpstr>DAO</vt:lpstr>
      <vt:lpstr>Estrutura </vt:lpstr>
      <vt:lpstr>Participantes</vt:lpstr>
      <vt:lpstr>Conseqüências</vt:lpstr>
      <vt:lpstr>FIM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Model-View-Controller</dc:title>
  <dc:creator>Roni Fabio</dc:creator>
  <cp:lastModifiedBy>Benevid Felix</cp:lastModifiedBy>
  <cp:revision>43</cp:revision>
  <dcterms:created xsi:type="dcterms:W3CDTF">2007-10-08T16:45:12Z</dcterms:created>
  <dcterms:modified xsi:type="dcterms:W3CDTF">2019-08-07T00:18:09Z</dcterms:modified>
</cp:coreProperties>
</file>