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906000" cy="6858000" type="A4"/>
  <p:notesSz cx="6858000" cy="9144000"/>
  <p:defaultTextStyle>
    <a:defPPr>
      <a:defRPr lang="en-US"/>
    </a:defPPr>
    <a:lvl1pPr marL="0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0327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0654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00981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01309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01635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01962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02290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02617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E8E8"/>
    <a:srgbClr val="F0F0F0"/>
    <a:srgbClr val="EEEEEE"/>
    <a:srgbClr val="F8F8F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7" d="100"/>
          <a:sy n="117" d="100"/>
        </p:scale>
        <p:origin x="1200" y="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6" y="2130428"/>
            <a:ext cx="8420100" cy="147002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1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0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4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49" y="274640"/>
            <a:ext cx="2228851" cy="5851526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1" cy="5851526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0" y="4406901"/>
            <a:ext cx="8420100" cy="1362075"/>
          </a:xfrm>
        </p:spPr>
        <p:txBody>
          <a:bodyPr anchor="t"/>
          <a:lstStyle>
            <a:lvl1pPr algn="l">
              <a:defRPr sz="5007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10" y="2906714"/>
            <a:ext cx="8420100" cy="1500187"/>
          </a:xfrm>
        </p:spPr>
        <p:txBody>
          <a:bodyPr anchor="b"/>
          <a:lstStyle>
            <a:lvl1pPr marL="0" indent="0">
              <a:buNone/>
              <a:defRPr sz="2504">
                <a:solidFill>
                  <a:schemeClr val="tx1">
                    <a:tint val="75000"/>
                  </a:schemeClr>
                </a:solidFill>
              </a:defRPr>
            </a:lvl1pPr>
            <a:lvl2pPr marL="578400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2pPr>
            <a:lvl3pPr marL="1156800" indent="0">
              <a:buNone/>
              <a:defRPr sz="2118">
                <a:solidFill>
                  <a:schemeClr val="tx1">
                    <a:tint val="75000"/>
                  </a:schemeClr>
                </a:solidFill>
              </a:defRPr>
            </a:lvl3pPr>
            <a:lvl4pPr marL="173519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313601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89199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47039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404880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62720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7" y="1600203"/>
            <a:ext cx="4375151" cy="4525964"/>
          </a:xfrm>
        </p:spPr>
        <p:txBody>
          <a:bodyPr/>
          <a:lstStyle>
            <a:lvl1pPr>
              <a:defRPr sz="3467"/>
            </a:lvl1pPr>
            <a:lvl2pPr>
              <a:defRPr sz="3081"/>
            </a:lvl2pPr>
            <a:lvl3pPr>
              <a:defRPr sz="2504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6" y="1600203"/>
            <a:ext cx="4375151" cy="4525964"/>
          </a:xfrm>
        </p:spPr>
        <p:txBody>
          <a:bodyPr/>
          <a:lstStyle>
            <a:lvl1pPr>
              <a:defRPr sz="3467"/>
            </a:lvl1pPr>
            <a:lvl2pPr>
              <a:defRPr sz="3081"/>
            </a:lvl2pPr>
            <a:lvl3pPr>
              <a:defRPr sz="2504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1" cy="639763"/>
          </a:xfrm>
        </p:spPr>
        <p:txBody>
          <a:bodyPr anchor="b"/>
          <a:lstStyle>
            <a:lvl1pPr marL="0" indent="0">
              <a:buNone/>
              <a:defRPr sz="3081" b="1"/>
            </a:lvl1pPr>
            <a:lvl2pPr marL="578400" indent="0">
              <a:buNone/>
              <a:defRPr sz="2504" b="1"/>
            </a:lvl2pPr>
            <a:lvl3pPr marL="1156800" indent="0">
              <a:buNone/>
              <a:defRPr sz="2311" b="1"/>
            </a:lvl3pPr>
            <a:lvl4pPr marL="1735199" indent="0">
              <a:buNone/>
              <a:defRPr sz="2118" b="1"/>
            </a:lvl4pPr>
            <a:lvl5pPr marL="2313601" indent="0">
              <a:buNone/>
              <a:defRPr sz="2118" b="1"/>
            </a:lvl5pPr>
            <a:lvl6pPr marL="2891999" indent="0">
              <a:buNone/>
              <a:defRPr sz="2118" b="1"/>
            </a:lvl6pPr>
            <a:lvl7pPr marL="3470399" indent="0">
              <a:buNone/>
              <a:defRPr sz="2118" b="1"/>
            </a:lvl7pPr>
            <a:lvl8pPr marL="4048800" indent="0">
              <a:buNone/>
              <a:defRPr sz="2118" b="1"/>
            </a:lvl8pPr>
            <a:lvl9pPr marL="4627200" indent="0">
              <a:buNone/>
              <a:defRPr sz="2118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1" cy="3951288"/>
          </a:xfrm>
        </p:spPr>
        <p:txBody>
          <a:bodyPr/>
          <a:lstStyle>
            <a:lvl1pPr>
              <a:defRPr sz="3081"/>
            </a:lvl1pPr>
            <a:lvl2pPr>
              <a:defRPr sz="2504"/>
            </a:lvl2pPr>
            <a:lvl3pPr>
              <a:defRPr sz="2311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89" cy="639763"/>
          </a:xfrm>
        </p:spPr>
        <p:txBody>
          <a:bodyPr anchor="b"/>
          <a:lstStyle>
            <a:lvl1pPr marL="0" indent="0">
              <a:buNone/>
              <a:defRPr sz="3081" b="1"/>
            </a:lvl1pPr>
            <a:lvl2pPr marL="578400" indent="0">
              <a:buNone/>
              <a:defRPr sz="2504" b="1"/>
            </a:lvl2pPr>
            <a:lvl3pPr marL="1156800" indent="0">
              <a:buNone/>
              <a:defRPr sz="2311" b="1"/>
            </a:lvl3pPr>
            <a:lvl4pPr marL="1735199" indent="0">
              <a:buNone/>
              <a:defRPr sz="2118" b="1"/>
            </a:lvl4pPr>
            <a:lvl5pPr marL="2313601" indent="0">
              <a:buNone/>
              <a:defRPr sz="2118" b="1"/>
            </a:lvl5pPr>
            <a:lvl6pPr marL="2891999" indent="0">
              <a:buNone/>
              <a:defRPr sz="2118" b="1"/>
            </a:lvl6pPr>
            <a:lvl7pPr marL="3470399" indent="0">
              <a:buNone/>
              <a:defRPr sz="2118" b="1"/>
            </a:lvl7pPr>
            <a:lvl8pPr marL="4048800" indent="0">
              <a:buNone/>
              <a:defRPr sz="2118" b="1"/>
            </a:lvl8pPr>
            <a:lvl9pPr marL="4627200" indent="0">
              <a:buNone/>
              <a:defRPr sz="2118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6"/>
            <a:ext cx="4378589" cy="3951288"/>
          </a:xfrm>
        </p:spPr>
        <p:txBody>
          <a:bodyPr/>
          <a:lstStyle>
            <a:lvl1pPr>
              <a:defRPr sz="3081"/>
            </a:lvl1pPr>
            <a:lvl2pPr>
              <a:defRPr sz="2504"/>
            </a:lvl2pPr>
            <a:lvl3pPr>
              <a:defRPr sz="2311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1"/>
          </a:xfrm>
        </p:spPr>
        <p:txBody>
          <a:bodyPr anchor="b"/>
          <a:lstStyle>
            <a:lvl1pPr algn="l">
              <a:defRPr sz="2504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9" y="273055"/>
            <a:ext cx="5537728" cy="5853113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3081"/>
            </a:lvl3pPr>
            <a:lvl4pPr>
              <a:defRPr sz="2504"/>
            </a:lvl4pPr>
            <a:lvl5pPr>
              <a:defRPr sz="2504"/>
            </a:lvl5pPr>
            <a:lvl6pPr>
              <a:defRPr sz="2504"/>
            </a:lvl6pPr>
            <a:lvl7pPr>
              <a:defRPr sz="2504"/>
            </a:lvl7pPr>
            <a:lvl8pPr>
              <a:defRPr sz="2504"/>
            </a:lvl8pPr>
            <a:lvl9pPr>
              <a:defRPr sz="2504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733"/>
            </a:lvl1pPr>
            <a:lvl2pPr marL="578400" indent="0">
              <a:buNone/>
              <a:defRPr sz="1541"/>
            </a:lvl2pPr>
            <a:lvl3pPr marL="1156800" indent="0">
              <a:buNone/>
              <a:defRPr sz="1348"/>
            </a:lvl3pPr>
            <a:lvl4pPr marL="1735199" indent="0">
              <a:buNone/>
              <a:defRPr sz="1156"/>
            </a:lvl4pPr>
            <a:lvl5pPr marL="2313601" indent="0">
              <a:buNone/>
              <a:defRPr sz="1156"/>
            </a:lvl5pPr>
            <a:lvl6pPr marL="2891999" indent="0">
              <a:buNone/>
              <a:defRPr sz="1156"/>
            </a:lvl6pPr>
            <a:lvl7pPr marL="3470399" indent="0">
              <a:buNone/>
              <a:defRPr sz="1156"/>
            </a:lvl7pPr>
            <a:lvl8pPr marL="4048800" indent="0">
              <a:buNone/>
              <a:defRPr sz="1156"/>
            </a:lvl8pPr>
            <a:lvl9pPr marL="4627200" indent="0">
              <a:buNone/>
              <a:defRPr sz="1156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504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4044"/>
            </a:lvl1pPr>
            <a:lvl2pPr marL="578400" indent="0">
              <a:buNone/>
              <a:defRPr sz="3467"/>
            </a:lvl2pPr>
            <a:lvl3pPr marL="1156800" indent="0">
              <a:buNone/>
              <a:defRPr sz="3081"/>
            </a:lvl3pPr>
            <a:lvl4pPr marL="1735199" indent="0">
              <a:buNone/>
              <a:defRPr sz="2504"/>
            </a:lvl4pPr>
            <a:lvl5pPr marL="2313601" indent="0">
              <a:buNone/>
              <a:defRPr sz="2504"/>
            </a:lvl5pPr>
            <a:lvl6pPr marL="2891999" indent="0">
              <a:buNone/>
              <a:defRPr sz="2504"/>
            </a:lvl6pPr>
            <a:lvl7pPr marL="3470399" indent="0">
              <a:buNone/>
              <a:defRPr sz="2504"/>
            </a:lvl7pPr>
            <a:lvl8pPr marL="4048800" indent="0">
              <a:buNone/>
              <a:defRPr sz="2504"/>
            </a:lvl8pPr>
            <a:lvl9pPr marL="4627200" indent="0">
              <a:buNone/>
              <a:defRPr sz="250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733"/>
            </a:lvl1pPr>
            <a:lvl2pPr marL="578400" indent="0">
              <a:buNone/>
              <a:defRPr sz="1541"/>
            </a:lvl2pPr>
            <a:lvl3pPr marL="1156800" indent="0">
              <a:buNone/>
              <a:defRPr sz="1348"/>
            </a:lvl3pPr>
            <a:lvl4pPr marL="1735199" indent="0">
              <a:buNone/>
              <a:defRPr sz="1156"/>
            </a:lvl4pPr>
            <a:lvl5pPr marL="2313601" indent="0">
              <a:buNone/>
              <a:defRPr sz="1156"/>
            </a:lvl5pPr>
            <a:lvl6pPr marL="2891999" indent="0">
              <a:buNone/>
              <a:defRPr sz="1156"/>
            </a:lvl6pPr>
            <a:lvl7pPr marL="3470399" indent="0">
              <a:buNone/>
              <a:defRPr sz="1156"/>
            </a:lvl7pPr>
            <a:lvl8pPr marL="4048800" indent="0">
              <a:buNone/>
              <a:defRPr sz="1156"/>
            </a:lvl8pPr>
            <a:lvl9pPr marL="4627200" indent="0">
              <a:buNone/>
              <a:defRPr sz="1156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60066" tIns="30033" rIns="60066" bIns="3003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4"/>
          </a:xfrm>
          <a:prstGeom prst="rect">
            <a:avLst/>
          </a:prstGeom>
        </p:spPr>
        <p:txBody>
          <a:bodyPr vert="horz" lIns="60066" tIns="30033" rIns="60066" bIns="300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6"/>
          </a:xfrm>
          <a:prstGeom prst="rect">
            <a:avLst/>
          </a:prstGeom>
        </p:spPr>
        <p:txBody>
          <a:bodyPr vert="horz" lIns="60066" tIns="30033" rIns="60066" bIns="30033" rtlCol="0" anchor="ctr"/>
          <a:lstStyle>
            <a:lvl1pPr algn="l">
              <a:defRPr sz="1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87D-33AD-AB4E-8FC3-272D5FAA860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6" y="6356350"/>
            <a:ext cx="3136900" cy="365126"/>
          </a:xfrm>
          <a:prstGeom prst="rect">
            <a:avLst/>
          </a:prstGeom>
        </p:spPr>
        <p:txBody>
          <a:bodyPr vert="horz" lIns="60066" tIns="30033" rIns="60066" bIns="30033" rtlCol="0" anchor="ctr"/>
          <a:lstStyle>
            <a:lvl1pPr algn="ctr">
              <a:defRPr sz="1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6"/>
          </a:xfrm>
          <a:prstGeom prst="rect">
            <a:avLst/>
          </a:prstGeom>
        </p:spPr>
        <p:txBody>
          <a:bodyPr vert="horz" lIns="60066" tIns="30033" rIns="60066" bIns="30033" rtlCol="0" anchor="ctr"/>
          <a:lstStyle>
            <a:lvl1pPr algn="r">
              <a:defRPr sz="1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8400" rtl="0" eaLnBrk="1" latinLnBrk="0" hangingPunct="1">
        <a:spcBef>
          <a:spcPct val="0"/>
        </a:spcBef>
        <a:buNone/>
        <a:defRPr sz="55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3799" indent="-433799" algn="l" defTabSz="578400" rtl="0" eaLnBrk="1" latinLnBrk="0" hangingPunct="1">
        <a:spcBef>
          <a:spcPct val="20000"/>
        </a:spcBef>
        <a:buFont typeface="Arial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39899" indent="-361501" algn="l" defTabSz="578400" rtl="0" eaLnBrk="1" latinLnBrk="0" hangingPunct="1">
        <a:spcBef>
          <a:spcPct val="20000"/>
        </a:spcBef>
        <a:buFont typeface="Arial"/>
        <a:buChar char="–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6000" indent="-289199" algn="l" defTabSz="578400" rtl="0" eaLnBrk="1" latinLnBrk="0" hangingPunct="1">
        <a:spcBef>
          <a:spcPct val="20000"/>
        </a:spcBef>
        <a:buFont typeface="Arial"/>
        <a:buChar char="•"/>
        <a:defRPr sz="3081" kern="1200">
          <a:solidFill>
            <a:schemeClr val="tx1"/>
          </a:solidFill>
          <a:latin typeface="+mn-lt"/>
          <a:ea typeface="+mn-ea"/>
          <a:cs typeface="+mn-cs"/>
        </a:defRPr>
      </a:lvl3pPr>
      <a:lvl4pPr marL="2024400" indent="-289199" algn="l" defTabSz="578400" rtl="0" eaLnBrk="1" latinLnBrk="0" hangingPunct="1">
        <a:spcBef>
          <a:spcPct val="20000"/>
        </a:spcBef>
        <a:buFont typeface="Arial"/>
        <a:buChar char="–"/>
        <a:defRPr sz="2504" kern="1200">
          <a:solidFill>
            <a:schemeClr val="tx1"/>
          </a:solidFill>
          <a:latin typeface="+mn-lt"/>
          <a:ea typeface="+mn-ea"/>
          <a:cs typeface="+mn-cs"/>
        </a:defRPr>
      </a:lvl4pPr>
      <a:lvl5pPr marL="2602800" indent="-289199" algn="l" defTabSz="578400" rtl="0" eaLnBrk="1" latinLnBrk="0" hangingPunct="1">
        <a:spcBef>
          <a:spcPct val="20000"/>
        </a:spcBef>
        <a:buFont typeface="Arial"/>
        <a:buChar char="»"/>
        <a:defRPr sz="2504" kern="1200">
          <a:solidFill>
            <a:schemeClr val="tx1"/>
          </a:solidFill>
          <a:latin typeface="+mn-lt"/>
          <a:ea typeface="+mn-ea"/>
          <a:cs typeface="+mn-cs"/>
        </a:defRPr>
      </a:lvl5pPr>
      <a:lvl6pPr marL="3181200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6pPr>
      <a:lvl7pPr marL="3759599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7pPr>
      <a:lvl8pPr marL="4338001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8pPr>
      <a:lvl9pPr marL="4916399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1pPr>
      <a:lvl2pPr marL="5784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2pPr>
      <a:lvl3pPr marL="11568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3pPr>
      <a:lvl4pPr marL="1735199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4pPr>
      <a:lvl5pPr marL="2313601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5pPr>
      <a:lvl6pPr marL="2891999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6pPr>
      <a:lvl7pPr marL="3470399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7pPr>
      <a:lvl8pPr marL="40488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8pPr>
      <a:lvl9pPr marL="46272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CB6D8F2-A1E4-1F47-AE90-617EF0CE7B98}"/>
              </a:ext>
            </a:extLst>
          </p:cNvPr>
          <p:cNvGrpSpPr/>
          <p:nvPr/>
        </p:nvGrpSpPr>
        <p:grpSpPr>
          <a:xfrm>
            <a:off x="308886" y="137666"/>
            <a:ext cx="9150708" cy="6744485"/>
            <a:chOff x="308886" y="137666"/>
            <a:chExt cx="9150708" cy="6744485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024C661-663D-B64D-9AAD-7881D9F5C7D7}"/>
                </a:ext>
              </a:extLst>
            </p:cNvPr>
            <p:cNvGrpSpPr/>
            <p:nvPr/>
          </p:nvGrpSpPr>
          <p:grpSpPr>
            <a:xfrm>
              <a:off x="633023" y="339601"/>
              <a:ext cx="3803913" cy="4360808"/>
              <a:chOff x="219393" y="271775"/>
              <a:chExt cx="3803913" cy="436080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D3176-0E9D-DF43-BD04-0D5696F6E265}"/>
                  </a:ext>
                </a:extLst>
              </p:cNvPr>
              <p:cNvSpPr/>
              <p:nvPr/>
            </p:nvSpPr>
            <p:spPr>
              <a:xfrm>
                <a:off x="306788" y="517005"/>
                <a:ext cx="3458846" cy="3870348"/>
              </a:xfrm>
              <a:prstGeom prst="rect">
                <a:avLst/>
              </a:prstGeom>
              <a:solidFill>
                <a:srgbClr val="F8F8F8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D9D9E4-7171-C745-ABEC-B70344B6AC2D}"/>
                  </a:ext>
                </a:extLst>
              </p:cNvPr>
              <p:cNvSpPr txBox="1"/>
              <p:nvPr/>
            </p:nvSpPr>
            <p:spPr>
              <a:xfrm>
                <a:off x="219393" y="271775"/>
                <a:ext cx="15324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cs typeface="Arial"/>
                  </a:rPr>
                  <a:t>Correlative SDM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A9441-9ED1-8642-B596-553192FEEBD7}"/>
                  </a:ext>
                </a:extLst>
              </p:cNvPr>
              <p:cNvSpPr txBox="1"/>
              <p:nvPr/>
            </p:nvSpPr>
            <p:spPr>
              <a:xfrm>
                <a:off x="716497" y="3142858"/>
                <a:ext cx="1349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elvetica" pitchFamily="2" charset="0"/>
                    <a:cs typeface="Arial"/>
                  </a:rPr>
                  <a:t>statistical</a:t>
                </a:r>
              </a:p>
              <a:p>
                <a:pPr algn="r"/>
                <a:r>
                  <a:rPr lang="en-US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elvetica" pitchFamily="2" charset="0"/>
                    <a:cs typeface="Arial"/>
                  </a:rPr>
                  <a:t>inference</a:t>
                </a:r>
              </a:p>
            </p:txBody>
          </p:sp>
          <p:sp>
            <p:nvSpPr>
              <p:cNvPr id="43" name="Right Arrow 42">
                <a:extLst>
                  <a:ext uri="{FF2B5EF4-FFF2-40B4-BE49-F238E27FC236}">
                    <a16:creationId xmlns:a16="http://schemas.microsoft.com/office/drawing/2014/main" id="{5B9F44F6-F942-804C-94CF-323C021C8B0A}"/>
                  </a:ext>
                </a:extLst>
              </p:cNvPr>
              <p:cNvSpPr/>
              <p:nvPr/>
            </p:nvSpPr>
            <p:spPr>
              <a:xfrm>
                <a:off x="2065644" y="2663064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9D4E6ABF-01A9-8E43-B3D3-6522CB6F40DD}"/>
                  </a:ext>
                </a:extLst>
              </p:cNvPr>
              <p:cNvSpPr/>
              <p:nvPr/>
            </p:nvSpPr>
            <p:spPr>
              <a:xfrm rot="5400000">
                <a:off x="1082085" y="2020023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E8324195-EAD1-5E4B-A2C2-3CFDE929037E}"/>
                  </a:ext>
                </a:extLst>
              </p:cNvPr>
              <p:cNvSpPr/>
              <p:nvPr/>
            </p:nvSpPr>
            <p:spPr>
              <a:xfrm rot="10800000">
                <a:off x="1984429" y="3864576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00B94836-2B39-3D46-824B-6C2DA391AADA}"/>
                  </a:ext>
                </a:extLst>
              </p:cNvPr>
              <p:cNvSpPr/>
              <p:nvPr/>
            </p:nvSpPr>
            <p:spPr>
              <a:xfrm rot="8112022">
                <a:off x="1855838" y="3339248"/>
                <a:ext cx="641482" cy="1317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B43F2D2C-6943-C24C-886D-3FC1F9578C79}"/>
                  </a:ext>
                </a:extLst>
              </p:cNvPr>
              <p:cNvSpPr/>
              <p:nvPr/>
            </p:nvSpPr>
            <p:spPr>
              <a:xfrm rot="16200000">
                <a:off x="1076719" y="3244064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D79AEE6-1AC9-374A-ADE0-3FA847EB961B}"/>
                  </a:ext>
                </a:extLst>
              </p:cNvPr>
              <p:cNvGrpSpPr/>
              <p:nvPr/>
            </p:nvGrpSpPr>
            <p:grpSpPr>
              <a:xfrm>
                <a:off x="513036" y="465941"/>
                <a:ext cx="1954727" cy="1635522"/>
                <a:chOff x="803228" y="1148080"/>
                <a:chExt cx="2207958" cy="184740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31AFE0B-8A37-CE4B-9D72-F87EDFEA9D10}"/>
                    </a:ext>
                  </a:extLst>
                </p:cNvPr>
                <p:cNvGrpSpPr/>
                <p:nvPr/>
              </p:nvGrpSpPr>
              <p:grpSpPr>
                <a:xfrm>
                  <a:off x="803228" y="1148080"/>
                  <a:ext cx="1848820" cy="1847401"/>
                  <a:chOff x="3610116" y="-1238"/>
                  <a:chExt cx="3922586" cy="3919576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EB6B00B9-8177-CD40-8263-6FF890D9A1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10116" y="-1238"/>
                    <a:ext cx="3175000" cy="31750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F4473D98-3E38-AF46-B291-01E88D007F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92008" y="389179"/>
                    <a:ext cx="3175000" cy="31750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3B822805-9E6E-D34D-804F-6C50599FF6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57702" y="743338"/>
                    <a:ext cx="3175000" cy="31750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1042740-318C-6042-913C-AD94DFEE03DA}"/>
                    </a:ext>
                  </a:extLst>
                </p:cNvPr>
                <p:cNvSpPr txBox="1"/>
                <p:nvPr/>
              </p:nvSpPr>
              <p:spPr>
                <a:xfrm>
                  <a:off x="1280160" y="1456510"/>
                  <a:ext cx="1731026" cy="295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covariates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70E7633-9F72-BD4C-95A4-C8D94D81451E}"/>
                  </a:ext>
                </a:extLst>
              </p:cNvPr>
              <p:cNvGrpSpPr/>
              <p:nvPr/>
            </p:nvGrpSpPr>
            <p:grpSpPr>
              <a:xfrm>
                <a:off x="351312" y="2310947"/>
                <a:ext cx="1599345" cy="625597"/>
                <a:chOff x="620553" y="3140663"/>
                <a:chExt cx="1806537" cy="706642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232DA0C-32DF-724A-AD55-7418CD433094}"/>
                    </a:ext>
                  </a:extLst>
                </p:cNvPr>
                <p:cNvSpPr/>
                <p:nvPr/>
              </p:nvSpPr>
              <p:spPr>
                <a:xfrm>
                  <a:off x="696065" y="3408601"/>
                  <a:ext cx="1731025" cy="438704"/>
                </a:xfrm>
                <a:prstGeom prst="rect">
                  <a:avLst/>
                </a:prstGeom>
                <a:solidFill>
                  <a:schemeClr val="bg1"/>
                </a:solidFill>
                <a:ln w="3175" cmpd="sng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27396C-464B-C241-8E4C-361BF8FD6F6B}"/>
                    </a:ext>
                  </a:extLst>
                </p:cNvPr>
                <p:cNvSpPr txBox="1"/>
                <p:nvPr/>
              </p:nvSpPr>
              <p:spPr>
                <a:xfrm>
                  <a:off x="620553" y="3140663"/>
                  <a:ext cx="1731024" cy="295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correlative model</a:t>
                  </a: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5CAC159D-BB61-7A4F-AE93-63431143E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3225" y="3529631"/>
                  <a:ext cx="1433723" cy="172233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D650A8F-460B-FE41-A0EA-5711587EC8B3}"/>
                  </a:ext>
                </a:extLst>
              </p:cNvPr>
              <p:cNvGrpSpPr/>
              <p:nvPr/>
            </p:nvGrpSpPr>
            <p:grpSpPr>
              <a:xfrm>
                <a:off x="353076" y="3606816"/>
                <a:ext cx="1590799" cy="621757"/>
                <a:chOff x="551290" y="4569292"/>
                <a:chExt cx="1796884" cy="702304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D546A08B-0D9E-4045-9EE1-763552093711}"/>
                    </a:ext>
                  </a:extLst>
                </p:cNvPr>
                <p:cNvGrpSpPr/>
                <p:nvPr/>
              </p:nvGrpSpPr>
              <p:grpSpPr>
                <a:xfrm>
                  <a:off x="551290" y="4569292"/>
                  <a:ext cx="1796884" cy="702304"/>
                  <a:chOff x="630206" y="3145001"/>
                  <a:chExt cx="1796884" cy="702304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CEB00A79-1221-EF4A-84F4-1BD9F97152DF}"/>
                      </a:ext>
                    </a:extLst>
                  </p:cNvPr>
                  <p:cNvSpPr/>
                  <p:nvPr/>
                </p:nvSpPr>
                <p:spPr>
                  <a:xfrm>
                    <a:off x="696065" y="3408601"/>
                    <a:ext cx="1731025" cy="438704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mpd="sng"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elvetica" pitchFamily="2" charset="0"/>
                      <a:cs typeface="Arial"/>
                    </a:endParaRP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5511A1A-294F-CC4F-9040-923AAB1FE315}"/>
                      </a:ext>
                    </a:extLst>
                  </p:cNvPr>
                  <p:cNvSpPr txBox="1"/>
                  <p:nvPr/>
                </p:nvSpPr>
                <p:spPr>
                  <a:xfrm>
                    <a:off x="630206" y="3145001"/>
                    <a:ext cx="1731025" cy="295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observation model</a:t>
                    </a:r>
                  </a:p>
                </p:txBody>
              </p:sp>
            </p:grp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1D77CFD3-28B3-D54A-B9B4-9524947E24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6948" y="4977392"/>
                  <a:ext cx="1385058" cy="177326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8AC4322-88B1-CD42-B7DC-EA39EA372CBF}"/>
                  </a:ext>
                </a:extLst>
              </p:cNvPr>
              <p:cNvGrpSpPr/>
              <p:nvPr/>
            </p:nvGrpSpPr>
            <p:grpSpPr>
              <a:xfrm>
                <a:off x="2536106" y="2023110"/>
                <a:ext cx="1487200" cy="1487200"/>
                <a:chOff x="2516525" y="4158013"/>
                <a:chExt cx="1487200" cy="1487200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077479B-F3DB-F94C-82A8-06132BFD60CD}"/>
                    </a:ext>
                  </a:extLst>
                </p:cNvPr>
                <p:cNvSpPr txBox="1"/>
                <p:nvPr/>
              </p:nvSpPr>
              <p:spPr>
                <a:xfrm>
                  <a:off x="2659035" y="4357205"/>
                  <a:ext cx="1077402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predicted</a:t>
                  </a:r>
                </a:p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distribution</a:t>
                  </a:r>
                </a:p>
              </p:txBody>
            </p:sp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C26B8CCE-99DC-DE41-86D0-D0C47679B2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6525" y="4158013"/>
                  <a:ext cx="1487200" cy="1487200"/>
                </a:xfrm>
                <a:prstGeom prst="rect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C0E2A2E-ABE0-AB43-A39D-11235D2295D3}"/>
                  </a:ext>
                </a:extLst>
              </p:cNvPr>
              <p:cNvGrpSpPr/>
              <p:nvPr/>
            </p:nvGrpSpPr>
            <p:grpSpPr>
              <a:xfrm>
                <a:off x="2536106" y="3145383"/>
                <a:ext cx="1487200" cy="1487200"/>
                <a:chOff x="2516525" y="5280286"/>
                <a:chExt cx="1487200" cy="148720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936FABC-4EFA-374F-A4DC-C0ECD8A77D3E}"/>
                    </a:ext>
                  </a:extLst>
                </p:cNvPr>
                <p:cNvSpPr txBox="1"/>
                <p:nvPr/>
              </p:nvSpPr>
              <p:spPr>
                <a:xfrm>
                  <a:off x="2724740" y="5489395"/>
                  <a:ext cx="1035984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observed</a:t>
                  </a:r>
                </a:p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distribution</a:t>
                  </a:r>
                </a:p>
              </p:txBody>
            </p:sp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5CCBCF62-4FBE-EE46-A022-ED9AC17F5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16525" y="5280286"/>
                  <a:ext cx="1487200" cy="1487200"/>
                </a:xfrm>
                <a:prstGeom prst="rect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0ABC2BE-4FDD-E44F-89AC-D2B22FEB0728}"/>
                </a:ext>
              </a:extLst>
            </p:cNvPr>
            <p:cNvGrpSpPr/>
            <p:nvPr/>
          </p:nvGrpSpPr>
          <p:grpSpPr>
            <a:xfrm>
              <a:off x="4760854" y="309529"/>
              <a:ext cx="4698740" cy="6572622"/>
              <a:chOff x="4641108" y="244213"/>
              <a:chExt cx="4698740" cy="657262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A4D94C-2082-9B4F-94B4-EB352BA115EA}"/>
                  </a:ext>
                </a:extLst>
              </p:cNvPr>
              <p:cNvSpPr/>
              <p:nvPr/>
            </p:nvSpPr>
            <p:spPr>
              <a:xfrm>
                <a:off x="4687356" y="523918"/>
                <a:ext cx="4652492" cy="6089869"/>
              </a:xfrm>
              <a:prstGeom prst="rect">
                <a:avLst/>
              </a:prstGeom>
              <a:solidFill>
                <a:srgbClr val="F8F8F8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C37E20-9697-D74A-82DF-591E74DA8615}"/>
                  </a:ext>
                </a:extLst>
              </p:cNvPr>
              <p:cNvSpPr/>
              <p:nvPr/>
            </p:nvSpPr>
            <p:spPr>
              <a:xfrm>
                <a:off x="4829490" y="982039"/>
                <a:ext cx="4141241" cy="4218897"/>
              </a:xfrm>
              <a:prstGeom prst="rect">
                <a:avLst/>
              </a:prstGeom>
              <a:solidFill>
                <a:srgbClr val="F0F0F0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E6CFDB-8D5B-8F40-AA6C-CD7E52E03794}"/>
                  </a:ext>
                </a:extLst>
              </p:cNvPr>
              <p:cNvSpPr/>
              <p:nvPr/>
            </p:nvSpPr>
            <p:spPr>
              <a:xfrm>
                <a:off x="4956990" y="2749403"/>
                <a:ext cx="1947548" cy="2353559"/>
              </a:xfrm>
              <a:prstGeom prst="rect">
                <a:avLst/>
              </a:prstGeom>
              <a:solidFill>
                <a:srgbClr val="E8E8E8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E7649B-35B9-ED41-A752-4FCAA7886673}"/>
                  </a:ext>
                </a:extLst>
              </p:cNvPr>
              <p:cNvSpPr txBox="1"/>
              <p:nvPr/>
            </p:nvSpPr>
            <p:spPr>
              <a:xfrm>
                <a:off x="4641108" y="244213"/>
                <a:ext cx="2611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cs typeface="Arial"/>
                  </a:rPr>
                  <a:t>Demographic SDM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80C298-E098-EA44-AE46-675822C351B6}"/>
                  </a:ext>
                </a:extLst>
              </p:cNvPr>
              <p:cNvSpPr txBox="1"/>
              <p:nvPr/>
            </p:nvSpPr>
            <p:spPr>
              <a:xfrm>
                <a:off x="4759569" y="723419"/>
                <a:ext cx="1445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cs typeface="Arial"/>
                  </a:rPr>
                  <a:t>Spatial MPM/IPM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AD7EC9-204B-AA45-91AA-34F92CD873D4}"/>
                  </a:ext>
                </a:extLst>
              </p:cNvPr>
              <p:cNvSpPr txBox="1"/>
              <p:nvPr/>
            </p:nvSpPr>
            <p:spPr>
              <a:xfrm>
                <a:off x="4904936" y="2475196"/>
                <a:ext cx="10197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cs typeface="Arial"/>
                  </a:rPr>
                  <a:t>MPM/IPM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063138D-D103-5E48-9A46-A7120A0EA022}"/>
                  </a:ext>
                </a:extLst>
              </p:cNvPr>
              <p:cNvGrpSpPr/>
              <p:nvPr/>
            </p:nvGrpSpPr>
            <p:grpSpPr>
              <a:xfrm>
                <a:off x="5077310" y="818326"/>
                <a:ext cx="1954727" cy="1635522"/>
                <a:chOff x="803228" y="1148080"/>
                <a:chExt cx="2207958" cy="1847401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C29D56BF-1326-E048-82C1-6F5E0B915B45}"/>
                    </a:ext>
                  </a:extLst>
                </p:cNvPr>
                <p:cNvGrpSpPr/>
                <p:nvPr/>
              </p:nvGrpSpPr>
              <p:grpSpPr>
                <a:xfrm>
                  <a:off x="803228" y="1148080"/>
                  <a:ext cx="1848820" cy="1847401"/>
                  <a:chOff x="3610116" y="-1238"/>
                  <a:chExt cx="3922586" cy="3919576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9AFD1FFC-A2C8-8545-8530-6D126042E7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10116" y="-1238"/>
                    <a:ext cx="3175000" cy="31750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DB421F5A-2613-1C43-ACEC-14D0F4B23A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92008" y="389179"/>
                    <a:ext cx="3175000" cy="31750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5" name="Picture 74">
                    <a:extLst>
                      <a:ext uri="{FF2B5EF4-FFF2-40B4-BE49-F238E27FC236}">
                        <a16:creationId xmlns:a16="http://schemas.microsoft.com/office/drawing/2014/main" id="{1F574EF7-C344-A14A-9A1A-7B0F8FB4AF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57702" y="743338"/>
                    <a:ext cx="3175000" cy="31750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8284EAD-A696-C141-A443-FAEFA59F4521}"/>
                    </a:ext>
                  </a:extLst>
                </p:cNvPr>
                <p:cNvSpPr txBox="1"/>
                <p:nvPr/>
              </p:nvSpPr>
              <p:spPr>
                <a:xfrm>
                  <a:off x="1280160" y="1456510"/>
                  <a:ext cx="1731026" cy="295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covariates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D4318E-F718-5E42-AF3E-A2012F00F6A9}"/>
                  </a:ext>
                </a:extLst>
              </p:cNvPr>
              <p:cNvSpPr txBox="1"/>
              <p:nvPr/>
            </p:nvSpPr>
            <p:spPr>
              <a:xfrm>
                <a:off x="5515161" y="5246392"/>
                <a:ext cx="1349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elvetica" pitchFamily="2" charset="0"/>
                    <a:cs typeface="Arial"/>
                  </a:rPr>
                  <a:t>statistical</a:t>
                </a:r>
              </a:p>
              <a:p>
                <a:pPr algn="r"/>
                <a:r>
                  <a:rPr lang="en-US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elvetica" pitchFamily="2" charset="0"/>
                    <a:cs typeface="Arial"/>
                  </a:rPr>
                  <a:t>inference</a:t>
                </a:r>
              </a:p>
            </p:txBody>
          </p:sp>
          <p:sp>
            <p:nvSpPr>
              <p:cNvPr id="79" name="Right Arrow 78">
                <a:extLst>
                  <a:ext uri="{FF2B5EF4-FFF2-40B4-BE49-F238E27FC236}">
                    <a16:creationId xmlns:a16="http://schemas.microsoft.com/office/drawing/2014/main" id="{B426BB15-9CD9-614A-86EC-CE3958916F9C}"/>
                  </a:ext>
                </a:extLst>
              </p:cNvPr>
              <p:cNvSpPr/>
              <p:nvPr/>
            </p:nvSpPr>
            <p:spPr>
              <a:xfrm>
                <a:off x="6980916" y="4455881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80" name="Right Arrow 79">
                <a:extLst>
                  <a:ext uri="{FF2B5EF4-FFF2-40B4-BE49-F238E27FC236}">
                    <a16:creationId xmlns:a16="http://schemas.microsoft.com/office/drawing/2014/main" id="{153AA120-A66C-394B-8C36-06185BE5C648}"/>
                  </a:ext>
                </a:extLst>
              </p:cNvPr>
              <p:cNvSpPr/>
              <p:nvPr/>
            </p:nvSpPr>
            <p:spPr>
              <a:xfrm rot="10800000">
                <a:off x="6903141" y="5993513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AFFED02D-C510-774E-A8E1-BE65D743CD78}"/>
                  </a:ext>
                </a:extLst>
              </p:cNvPr>
              <p:cNvSpPr/>
              <p:nvPr/>
            </p:nvSpPr>
            <p:spPr>
              <a:xfrm rot="8112022">
                <a:off x="6861597" y="5422362"/>
                <a:ext cx="641482" cy="1317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87" name="Right Arrow 86">
                <a:extLst>
                  <a:ext uri="{FF2B5EF4-FFF2-40B4-BE49-F238E27FC236}">
                    <a16:creationId xmlns:a16="http://schemas.microsoft.com/office/drawing/2014/main" id="{2542F643-9290-B941-A67E-63EA77B73F14}"/>
                  </a:ext>
                </a:extLst>
              </p:cNvPr>
              <p:cNvSpPr/>
              <p:nvPr/>
            </p:nvSpPr>
            <p:spPr>
              <a:xfrm rot="16200000">
                <a:off x="5707962" y="5379146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5AD300D-74D7-EB4B-BDDF-14BE57E766F0}"/>
                  </a:ext>
                </a:extLst>
              </p:cNvPr>
              <p:cNvGrpSpPr/>
              <p:nvPr/>
            </p:nvGrpSpPr>
            <p:grpSpPr>
              <a:xfrm>
                <a:off x="4961994" y="3745161"/>
                <a:ext cx="1824755" cy="1239057"/>
                <a:chOff x="3317664" y="3965282"/>
                <a:chExt cx="1824755" cy="1239057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FE42E95-CFE5-0343-BC83-1FD9347F75ED}"/>
                    </a:ext>
                  </a:extLst>
                </p:cNvPr>
                <p:cNvSpPr/>
                <p:nvPr/>
              </p:nvSpPr>
              <p:spPr>
                <a:xfrm>
                  <a:off x="3387415" y="4203377"/>
                  <a:ext cx="1755004" cy="1000962"/>
                </a:xfrm>
                <a:prstGeom prst="rect">
                  <a:avLst/>
                </a:prstGeom>
                <a:solidFill>
                  <a:schemeClr val="bg1"/>
                </a:solidFill>
                <a:ln w="3175" cmpd="sng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lvetica" pitchFamily="2" charset="0"/>
                    <a:cs typeface="Arial"/>
                  </a:endParaRPr>
                </a:p>
              </p:txBody>
            </p:sp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4DF8CA96-6776-E346-B32F-764CE486A1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4337" y="4279831"/>
                  <a:ext cx="1632383" cy="828621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CE8EAB-EC2B-3D42-8515-BFC2263213B1}"/>
                    </a:ext>
                  </a:extLst>
                </p:cNvPr>
                <p:cNvSpPr txBox="1"/>
                <p:nvPr/>
              </p:nvSpPr>
              <p:spPr>
                <a:xfrm>
                  <a:off x="3317664" y="3965282"/>
                  <a:ext cx="15324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pop. dynamic model</a:t>
                  </a:r>
                </a:p>
              </p:txBody>
            </p:sp>
          </p:grpSp>
          <p:sp>
            <p:nvSpPr>
              <p:cNvPr id="96" name="Right Arrow 95">
                <a:extLst>
                  <a:ext uri="{FF2B5EF4-FFF2-40B4-BE49-F238E27FC236}">
                    <a16:creationId xmlns:a16="http://schemas.microsoft.com/office/drawing/2014/main" id="{7BAD9C06-7A90-C148-B52D-DCED6DBDD1B3}"/>
                  </a:ext>
                </a:extLst>
              </p:cNvPr>
              <p:cNvSpPr/>
              <p:nvPr/>
            </p:nvSpPr>
            <p:spPr>
              <a:xfrm rot="5400000">
                <a:off x="5631723" y="2380528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1E79FAE-B23E-0848-9F9D-7241AE27A141}"/>
                  </a:ext>
                </a:extLst>
              </p:cNvPr>
              <p:cNvGrpSpPr/>
              <p:nvPr/>
            </p:nvGrpSpPr>
            <p:grpSpPr>
              <a:xfrm>
                <a:off x="7568593" y="3842435"/>
                <a:ext cx="1487200" cy="1487200"/>
                <a:chOff x="2483867" y="4201556"/>
                <a:chExt cx="1487200" cy="1487200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98E40D-C5FD-974F-81CC-58B737D0A0FC}"/>
                    </a:ext>
                  </a:extLst>
                </p:cNvPr>
                <p:cNvSpPr txBox="1"/>
                <p:nvPr/>
              </p:nvSpPr>
              <p:spPr>
                <a:xfrm>
                  <a:off x="2659035" y="4357205"/>
                  <a:ext cx="1077402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predicted</a:t>
                  </a:r>
                </a:p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distribution</a:t>
                  </a:r>
                </a:p>
              </p:txBody>
            </p:sp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D1E3A6F5-AFFA-2D48-90A8-2D8E9AFC8F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3867" y="4201556"/>
                  <a:ext cx="1487200" cy="1487200"/>
                </a:xfrm>
                <a:prstGeom prst="rect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B01F31D-ED25-0C49-A000-E023A204ACB0}"/>
                  </a:ext>
                </a:extLst>
              </p:cNvPr>
              <p:cNvGrpSpPr/>
              <p:nvPr/>
            </p:nvGrpSpPr>
            <p:grpSpPr>
              <a:xfrm>
                <a:off x="7646476" y="5329635"/>
                <a:ext cx="1487200" cy="1487200"/>
                <a:chOff x="2516525" y="5280286"/>
                <a:chExt cx="1487200" cy="1487200"/>
              </a:xfrm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E1D09A8-DA52-4245-8D4C-A591E74A388B}"/>
                    </a:ext>
                  </a:extLst>
                </p:cNvPr>
                <p:cNvSpPr txBox="1"/>
                <p:nvPr/>
              </p:nvSpPr>
              <p:spPr>
                <a:xfrm>
                  <a:off x="2724740" y="5489395"/>
                  <a:ext cx="1035984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observed</a:t>
                  </a:r>
                </a:p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distribution</a:t>
                  </a:r>
                </a:p>
              </p:txBody>
            </p:sp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0EC8FF14-01CA-EE43-BCE7-BCE883FE1C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16525" y="5280286"/>
                  <a:ext cx="1487200" cy="1487200"/>
                </a:xfrm>
                <a:prstGeom prst="rect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4765CBF-8607-9149-B8CF-8FA23205D5BE}"/>
                  </a:ext>
                </a:extLst>
              </p:cNvPr>
              <p:cNvGrpSpPr/>
              <p:nvPr/>
            </p:nvGrpSpPr>
            <p:grpSpPr>
              <a:xfrm>
                <a:off x="7456431" y="2452179"/>
                <a:ext cx="1742289" cy="1662683"/>
                <a:chOff x="7035374" y="2074478"/>
                <a:chExt cx="1742289" cy="1662683"/>
              </a:xfrm>
            </p:grpSpPr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8800067A-1792-D447-AF12-3135D18BC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23288" y="2074478"/>
                  <a:ext cx="1487200" cy="1487200"/>
                </a:xfrm>
                <a:prstGeom prst="rect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59F7C365-B56B-BC46-A0D4-8DD8546C7C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90463" y="2249961"/>
                  <a:ext cx="1487200" cy="1487200"/>
                </a:xfrm>
                <a:prstGeom prst="rect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EC0B3F0-31BB-CE41-AD5D-B4D4ADB2D41C}"/>
                    </a:ext>
                  </a:extLst>
                </p:cNvPr>
                <p:cNvSpPr txBox="1"/>
                <p:nvPr/>
              </p:nvSpPr>
              <p:spPr>
                <a:xfrm>
                  <a:off x="7035374" y="2159883"/>
                  <a:ext cx="153249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predicted vital rate</a:t>
                  </a:r>
                </a:p>
                <a:p>
                  <a:pPr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distributions</a:t>
                  </a:r>
                </a:p>
              </p:txBody>
            </p:sp>
          </p:grpSp>
          <p:sp>
            <p:nvSpPr>
              <p:cNvPr id="116" name="Right Arrow 115">
                <a:extLst>
                  <a:ext uri="{FF2B5EF4-FFF2-40B4-BE49-F238E27FC236}">
                    <a16:creationId xmlns:a16="http://schemas.microsoft.com/office/drawing/2014/main" id="{46974F2F-2F23-9541-AD10-DCA0B1DBA184}"/>
                  </a:ext>
                </a:extLst>
              </p:cNvPr>
              <p:cNvSpPr/>
              <p:nvPr/>
            </p:nvSpPr>
            <p:spPr>
              <a:xfrm>
                <a:off x="6980916" y="3131042"/>
                <a:ext cx="380797" cy="152479"/>
              </a:xfrm>
              <a:prstGeom prst="rightArrow">
                <a:avLst>
                  <a:gd name="adj1" fmla="val 50000"/>
                  <a:gd name="adj2" fmla="val 1000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600" dirty="0">
                  <a:latin typeface="Helvetica" pitchFamily="2" charset="0"/>
                  <a:cs typeface="Arial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9061C4B-3DA3-ED43-8813-3DE9F960EDDC}"/>
                  </a:ext>
                </a:extLst>
              </p:cNvPr>
              <p:cNvGrpSpPr/>
              <p:nvPr/>
            </p:nvGrpSpPr>
            <p:grpSpPr>
              <a:xfrm>
                <a:off x="4981582" y="5699355"/>
                <a:ext cx="1802424" cy="632643"/>
                <a:chOff x="563586" y="4556996"/>
                <a:chExt cx="2035925" cy="7146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16F7498-674D-4F46-8CE1-09DF31A28BDA}"/>
                    </a:ext>
                  </a:extLst>
                </p:cNvPr>
                <p:cNvGrpSpPr/>
                <p:nvPr/>
              </p:nvGrpSpPr>
              <p:grpSpPr>
                <a:xfrm>
                  <a:off x="563586" y="4556996"/>
                  <a:ext cx="2035925" cy="714600"/>
                  <a:chOff x="642502" y="3132705"/>
                  <a:chExt cx="2035925" cy="71460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991DD2-A759-4249-89D9-34372B2C162C}"/>
                      </a:ext>
                    </a:extLst>
                  </p:cNvPr>
                  <p:cNvSpPr/>
                  <p:nvPr/>
                </p:nvSpPr>
                <p:spPr>
                  <a:xfrm>
                    <a:off x="696065" y="3408601"/>
                    <a:ext cx="1982362" cy="438704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mpd="sng"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elvetica" pitchFamily="2" charset="0"/>
                      <a:cs typeface="Arial"/>
                    </a:endParaRP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E35C10F-5E1D-0943-B26F-0A176C0F0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502" y="3132705"/>
                    <a:ext cx="1731024" cy="295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observation model</a:t>
                    </a:r>
                  </a:p>
                </p:txBody>
              </p:sp>
            </p:grpSp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0963A276-690A-814B-927B-53172395C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3020" y="4977392"/>
                  <a:ext cx="1385058" cy="177327"/>
                </a:xfrm>
                <a:prstGeom prst="rect">
                  <a:avLst/>
                </a:prstGeom>
              </p:spPr>
            </p:pic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565B24E-1037-8F40-BAC3-7997C6944189}"/>
                  </a:ext>
                </a:extLst>
              </p:cNvPr>
              <p:cNvGrpSpPr/>
              <p:nvPr/>
            </p:nvGrpSpPr>
            <p:grpSpPr>
              <a:xfrm>
                <a:off x="4945028" y="2867652"/>
                <a:ext cx="1926106" cy="734079"/>
                <a:chOff x="4945028" y="2845880"/>
                <a:chExt cx="1926106" cy="734079"/>
              </a:xfrm>
            </p:grpSpPr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F8B06EEC-F008-DA4F-994F-9DAC40D912E1}"/>
                    </a:ext>
                  </a:extLst>
                </p:cNvPr>
                <p:cNvSpPr txBox="1"/>
                <p:nvPr/>
              </p:nvSpPr>
              <p:spPr>
                <a:xfrm>
                  <a:off x="4945028" y="2845880"/>
                  <a:ext cx="19261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correlative vital rate models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F2DBE8A8-A0C2-6C43-9597-DAB757CDC9A0}"/>
                    </a:ext>
                  </a:extLst>
                </p:cNvPr>
                <p:cNvGrpSpPr/>
                <p:nvPr/>
              </p:nvGrpSpPr>
              <p:grpSpPr>
                <a:xfrm>
                  <a:off x="5029002" y="3096969"/>
                  <a:ext cx="1755004" cy="482990"/>
                  <a:chOff x="5039888" y="3096969"/>
                  <a:chExt cx="1755004" cy="48299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ABDD52E9-68E9-594E-B3B5-3410503E6C1B}"/>
                      </a:ext>
                    </a:extLst>
                  </p:cNvPr>
                  <p:cNvSpPr/>
                  <p:nvPr/>
                </p:nvSpPr>
                <p:spPr>
                  <a:xfrm>
                    <a:off x="5039888" y="3096969"/>
                    <a:ext cx="1755004" cy="48299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mpd="sng"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elvetica" pitchFamily="2" charset="0"/>
                      <a:cs typeface="Arial"/>
                    </a:endParaRPr>
                  </a:p>
                </p:txBody>
              </p: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D6D695F1-3B1C-0243-90A0-AEE8E8CD9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145401" y="3159132"/>
                    <a:ext cx="1534719" cy="368494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85CE03B-EDED-E741-B8FA-6F61AF32FFF2}"/>
                </a:ext>
              </a:extLst>
            </p:cNvPr>
            <p:cNvSpPr txBox="1"/>
            <p:nvPr/>
          </p:nvSpPr>
          <p:spPr>
            <a:xfrm>
              <a:off x="308886" y="164210"/>
              <a:ext cx="329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/>
                </a:rPr>
                <a:t>A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8DA8D0B-9AA9-BA49-A1EC-9A86378FC2FB}"/>
                </a:ext>
              </a:extLst>
            </p:cNvPr>
            <p:cNvSpPr txBox="1"/>
            <p:nvPr/>
          </p:nvSpPr>
          <p:spPr>
            <a:xfrm>
              <a:off x="4460257" y="137666"/>
              <a:ext cx="329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28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45</Words>
  <Application>Microsoft Macintosh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Golding</dc:creator>
  <cp:lastModifiedBy>Nicholas Golding</cp:lastModifiedBy>
  <cp:revision>40</cp:revision>
  <dcterms:created xsi:type="dcterms:W3CDTF">2017-01-25T05:35:41Z</dcterms:created>
  <dcterms:modified xsi:type="dcterms:W3CDTF">2019-09-24T05:26:57Z</dcterms:modified>
</cp:coreProperties>
</file>