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906000" cy="6858000" type="A4"/>
  <p:notesSz cx="6858000" cy="9144000"/>
  <p:defaultTextStyle>
    <a:defPPr>
      <a:defRPr lang="en-US"/>
    </a:defPPr>
    <a:lvl1pPr marL="0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0327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0654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0981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1309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01635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01962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02290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02617" algn="l" defTabSz="300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E8E8"/>
    <a:srgbClr val="F0F0F0"/>
    <a:srgbClr val="EEEEEE"/>
    <a:srgbClr val="F8F8F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8" d="100"/>
          <a:sy n="78" d="100"/>
        </p:scale>
        <p:origin x="1216" y="1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6" y="2130428"/>
            <a:ext cx="8420100" cy="147002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1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4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49" y="274640"/>
            <a:ext cx="2228851" cy="5851526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1" cy="5851526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0" y="4406901"/>
            <a:ext cx="8420100" cy="1362075"/>
          </a:xfrm>
        </p:spPr>
        <p:txBody>
          <a:bodyPr anchor="t"/>
          <a:lstStyle>
            <a:lvl1pPr algn="l">
              <a:defRPr sz="5007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10" y="2906714"/>
            <a:ext cx="8420100" cy="1500187"/>
          </a:xfrm>
        </p:spPr>
        <p:txBody>
          <a:bodyPr anchor="b"/>
          <a:lstStyle>
            <a:lvl1pPr marL="0" indent="0">
              <a:buNone/>
              <a:defRPr sz="2504">
                <a:solidFill>
                  <a:schemeClr val="tx1">
                    <a:tint val="75000"/>
                  </a:schemeClr>
                </a:solidFill>
              </a:defRPr>
            </a:lvl1pPr>
            <a:lvl2pPr marL="578400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2pPr>
            <a:lvl3pPr marL="1156800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3pPr>
            <a:lvl4pPr marL="173519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313601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89199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47039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404880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62720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7" y="1600203"/>
            <a:ext cx="4375151" cy="4525964"/>
          </a:xfrm>
        </p:spPr>
        <p:txBody>
          <a:bodyPr/>
          <a:lstStyle>
            <a:lvl1pPr>
              <a:defRPr sz="3467"/>
            </a:lvl1pPr>
            <a:lvl2pPr>
              <a:defRPr sz="3081"/>
            </a:lvl2pPr>
            <a:lvl3pPr>
              <a:defRPr sz="2504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6" y="1600203"/>
            <a:ext cx="4375151" cy="4525964"/>
          </a:xfrm>
        </p:spPr>
        <p:txBody>
          <a:bodyPr/>
          <a:lstStyle>
            <a:lvl1pPr>
              <a:defRPr sz="3467"/>
            </a:lvl1pPr>
            <a:lvl2pPr>
              <a:defRPr sz="3081"/>
            </a:lvl2pPr>
            <a:lvl3pPr>
              <a:defRPr sz="2504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1" cy="639763"/>
          </a:xfrm>
        </p:spPr>
        <p:txBody>
          <a:bodyPr anchor="b"/>
          <a:lstStyle>
            <a:lvl1pPr marL="0" indent="0">
              <a:buNone/>
              <a:defRPr sz="3081" b="1"/>
            </a:lvl1pPr>
            <a:lvl2pPr marL="578400" indent="0">
              <a:buNone/>
              <a:defRPr sz="2504" b="1"/>
            </a:lvl2pPr>
            <a:lvl3pPr marL="1156800" indent="0">
              <a:buNone/>
              <a:defRPr sz="2311" b="1"/>
            </a:lvl3pPr>
            <a:lvl4pPr marL="1735199" indent="0">
              <a:buNone/>
              <a:defRPr sz="2118" b="1"/>
            </a:lvl4pPr>
            <a:lvl5pPr marL="2313601" indent="0">
              <a:buNone/>
              <a:defRPr sz="2118" b="1"/>
            </a:lvl5pPr>
            <a:lvl6pPr marL="2891999" indent="0">
              <a:buNone/>
              <a:defRPr sz="2118" b="1"/>
            </a:lvl6pPr>
            <a:lvl7pPr marL="3470399" indent="0">
              <a:buNone/>
              <a:defRPr sz="2118" b="1"/>
            </a:lvl7pPr>
            <a:lvl8pPr marL="4048800" indent="0">
              <a:buNone/>
              <a:defRPr sz="2118" b="1"/>
            </a:lvl8pPr>
            <a:lvl9pPr marL="4627200" indent="0">
              <a:buNone/>
              <a:defRPr sz="2118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1" cy="3951288"/>
          </a:xfrm>
        </p:spPr>
        <p:txBody>
          <a:bodyPr/>
          <a:lstStyle>
            <a:lvl1pPr>
              <a:defRPr sz="3081"/>
            </a:lvl1pPr>
            <a:lvl2pPr>
              <a:defRPr sz="2504"/>
            </a:lvl2pPr>
            <a:lvl3pPr>
              <a:defRPr sz="2311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89" cy="639763"/>
          </a:xfrm>
        </p:spPr>
        <p:txBody>
          <a:bodyPr anchor="b"/>
          <a:lstStyle>
            <a:lvl1pPr marL="0" indent="0">
              <a:buNone/>
              <a:defRPr sz="3081" b="1"/>
            </a:lvl1pPr>
            <a:lvl2pPr marL="578400" indent="0">
              <a:buNone/>
              <a:defRPr sz="2504" b="1"/>
            </a:lvl2pPr>
            <a:lvl3pPr marL="1156800" indent="0">
              <a:buNone/>
              <a:defRPr sz="2311" b="1"/>
            </a:lvl3pPr>
            <a:lvl4pPr marL="1735199" indent="0">
              <a:buNone/>
              <a:defRPr sz="2118" b="1"/>
            </a:lvl4pPr>
            <a:lvl5pPr marL="2313601" indent="0">
              <a:buNone/>
              <a:defRPr sz="2118" b="1"/>
            </a:lvl5pPr>
            <a:lvl6pPr marL="2891999" indent="0">
              <a:buNone/>
              <a:defRPr sz="2118" b="1"/>
            </a:lvl6pPr>
            <a:lvl7pPr marL="3470399" indent="0">
              <a:buNone/>
              <a:defRPr sz="2118" b="1"/>
            </a:lvl7pPr>
            <a:lvl8pPr marL="4048800" indent="0">
              <a:buNone/>
              <a:defRPr sz="2118" b="1"/>
            </a:lvl8pPr>
            <a:lvl9pPr marL="4627200" indent="0">
              <a:buNone/>
              <a:defRPr sz="2118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6"/>
            <a:ext cx="4378589" cy="3951288"/>
          </a:xfrm>
        </p:spPr>
        <p:txBody>
          <a:bodyPr/>
          <a:lstStyle>
            <a:lvl1pPr>
              <a:defRPr sz="3081"/>
            </a:lvl1pPr>
            <a:lvl2pPr>
              <a:defRPr sz="2504"/>
            </a:lvl2pPr>
            <a:lvl3pPr>
              <a:defRPr sz="2311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1"/>
          </a:xfrm>
        </p:spPr>
        <p:txBody>
          <a:bodyPr anchor="b"/>
          <a:lstStyle>
            <a:lvl1pPr algn="l">
              <a:defRPr sz="2504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9" y="273055"/>
            <a:ext cx="5537728" cy="5853113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3081"/>
            </a:lvl3pPr>
            <a:lvl4pPr>
              <a:defRPr sz="2504"/>
            </a:lvl4pPr>
            <a:lvl5pPr>
              <a:defRPr sz="2504"/>
            </a:lvl5pPr>
            <a:lvl6pPr>
              <a:defRPr sz="2504"/>
            </a:lvl6pPr>
            <a:lvl7pPr>
              <a:defRPr sz="2504"/>
            </a:lvl7pPr>
            <a:lvl8pPr>
              <a:defRPr sz="2504"/>
            </a:lvl8pPr>
            <a:lvl9pPr>
              <a:defRPr sz="2504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733"/>
            </a:lvl1pPr>
            <a:lvl2pPr marL="578400" indent="0">
              <a:buNone/>
              <a:defRPr sz="1541"/>
            </a:lvl2pPr>
            <a:lvl3pPr marL="1156800" indent="0">
              <a:buNone/>
              <a:defRPr sz="1348"/>
            </a:lvl3pPr>
            <a:lvl4pPr marL="1735199" indent="0">
              <a:buNone/>
              <a:defRPr sz="1156"/>
            </a:lvl4pPr>
            <a:lvl5pPr marL="2313601" indent="0">
              <a:buNone/>
              <a:defRPr sz="1156"/>
            </a:lvl5pPr>
            <a:lvl6pPr marL="2891999" indent="0">
              <a:buNone/>
              <a:defRPr sz="1156"/>
            </a:lvl6pPr>
            <a:lvl7pPr marL="3470399" indent="0">
              <a:buNone/>
              <a:defRPr sz="1156"/>
            </a:lvl7pPr>
            <a:lvl8pPr marL="4048800" indent="0">
              <a:buNone/>
              <a:defRPr sz="1156"/>
            </a:lvl8pPr>
            <a:lvl9pPr marL="4627200" indent="0">
              <a:buNone/>
              <a:defRPr sz="1156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504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4044"/>
            </a:lvl1pPr>
            <a:lvl2pPr marL="578400" indent="0">
              <a:buNone/>
              <a:defRPr sz="3467"/>
            </a:lvl2pPr>
            <a:lvl3pPr marL="1156800" indent="0">
              <a:buNone/>
              <a:defRPr sz="3081"/>
            </a:lvl3pPr>
            <a:lvl4pPr marL="1735199" indent="0">
              <a:buNone/>
              <a:defRPr sz="2504"/>
            </a:lvl4pPr>
            <a:lvl5pPr marL="2313601" indent="0">
              <a:buNone/>
              <a:defRPr sz="2504"/>
            </a:lvl5pPr>
            <a:lvl6pPr marL="2891999" indent="0">
              <a:buNone/>
              <a:defRPr sz="2504"/>
            </a:lvl6pPr>
            <a:lvl7pPr marL="3470399" indent="0">
              <a:buNone/>
              <a:defRPr sz="2504"/>
            </a:lvl7pPr>
            <a:lvl8pPr marL="4048800" indent="0">
              <a:buNone/>
              <a:defRPr sz="2504"/>
            </a:lvl8pPr>
            <a:lvl9pPr marL="4627200" indent="0">
              <a:buNone/>
              <a:defRPr sz="250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733"/>
            </a:lvl1pPr>
            <a:lvl2pPr marL="578400" indent="0">
              <a:buNone/>
              <a:defRPr sz="1541"/>
            </a:lvl2pPr>
            <a:lvl3pPr marL="1156800" indent="0">
              <a:buNone/>
              <a:defRPr sz="1348"/>
            </a:lvl3pPr>
            <a:lvl4pPr marL="1735199" indent="0">
              <a:buNone/>
              <a:defRPr sz="1156"/>
            </a:lvl4pPr>
            <a:lvl5pPr marL="2313601" indent="0">
              <a:buNone/>
              <a:defRPr sz="1156"/>
            </a:lvl5pPr>
            <a:lvl6pPr marL="2891999" indent="0">
              <a:buNone/>
              <a:defRPr sz="1156"/>
            </a:lvl6pPr>
            <a:lvl7pPr marL="3470399" indent="0">
              <a:buNone/>
              <a:defRPr sz="1156"/>
            </a:lvl7pPr>
            <a:lvl8pPr marL="4048800" indent="0">
              <a:buNone/>
              <a:defRPr sz="1156"/>
            </a:lvl8pPr>
            <a:lvl9pPr marL="4627200" indent="0">
              <a:buNone/>
              <a:defRPr sz="1156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60066" tIns="30033" rIns="60066" bIns="3003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4"/>
          </a:xfrm>
          <a:prstGeom prst="rect">
            <a:avLst/>
          </a:prstGeom>
        </p:spPr>
        <p:txBody>
          <a:bodyPr vert="horz" lIns="60066" tIns="30033" rIns="60066" bIns="300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6"/>
          </a:xfrm>
          <a:prstGeom prst="rect">
            <a:avLst/>
          </a:prstGeom>
        </p:spPr>
        <p:txBody>
          <a:bodyPr vert="horz" lIns="60066" tIns="30033" rIns="60066" bIns="30033" rtlCol="0" anchor="ctr"/>
          <a:lstStyle>
            <a:lvl1pPr algn="l">
              <a:defRPr sz="1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87D-33AD-AB4E-8FC3-272D5FAA8603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6" y="6356350"/>
            <a:ext cx="3136900" cy="365126"/>
          </a:xfrm>
          <a:prstGeom prst="rect">
            <a:avLst/>
          </a:prstGeom>
        </p:spPr>
        <p:txBody>
          <a:bodyPr vert="horz" lIns="60066" tIns="30033" rIns="60066" bIns="30033" rtlCol="0" anchor="ctr"/>
          <a:lstStyle>
            <a:lvl1pPr algn="ctr">
              <a:defRPr sz="1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6"/>
          </a:xfrm>
          <a:prstGeom prst="rect">
            <a:avLst/>
          </a:prstGeom>
        </p:spPr>
        <p:txBody>
          <a:bodyPr vert="horz" lIns="60066" tIns="30033" rIns="60066" bIns="30033" rtlCol="0" anchor="ctr"/>
          <a:lstStyle>
            <a:lvl1pPr algn="r">
              <a:defRPr sz="1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F225-9D26-F341-920C-62E2136C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8400" rtl="0" eaLnBrk="1" latinLnBrk="0" hangingPunct="1">
        <a:spcBef>
          <a:spcPct val="0"/>
        </a:spcBef>
        <a:buNone/>
        <a:defRPr sz="55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799" indent="-433799" algn="l" defTabSz="578400" rtl="0" eaLnBrk="1" latinLnBrk="0" hangingPunct="1">
        <a:spcBef>
          <a:spcPct val="20000"/>
        </a:spcBef>
        <a:buFont typeface="Arial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39899" indent="-361501" algn="l" defTabSz="578400" rtl="0" eaLnBrk="1" latinLnBrk="0" hangingPunct="1">
        <a:spcBef>
          <a:spcPct val="20000"/>
        </a:spcBef>
        <a:buFont typeface="Arial"/>
        <a:buChar char="–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6000" indent="-289199" algn="l" defTabSz="578400" rtl="0" eaLnBrk="1" latinLnBrk="0" hangingPunct="1">
        <a:spcBef>
          <a:spcPct val="20000"/>
        </a:spcBef>
        <a:buFont typeface="Arial"/>
        <a:buChar char="•"/>
        <a:defRPr sz="3081" kern="1200">
          <a:solidFill>
            <a:schemeClr val="tx1"/>
          </a:solidFill>
          <a:latin typeface="+mn-lt"/>
          <a:ea typeface="+mn-ea"/>
          <a:cs typeface="+mn-cs"/>
        </a:defRPr>
      </a:lvl3pPr>
      <a:lvl4pPr marL="2024400" indent="-289199" algn="l" defTabSz="578400" rtl="0" eaLnBrk="1" latinLnBrk="0" hangingPunct="1">
        <a:spcBef>
          <a:spcPct val="20000"/>
        </a:spcBef>
        <a:buFont typeface="Arial"/>
        <a:buChar char="–"/>
        <a:defRPr sz="2504" kern="1200">
          <a:solidFill>
            <a:schemeClr val="tx1"/>
          </a:solidFill>
          <a:latin typeface="+mn-lt"/>
          <a:ea typeface="+mn-ea"/>
          <a:cs typeface="+mn-cs"/>
        </a:defRPr>
      </a:lvl4pPr>
      <a:lvl5pPr marL="2602800" indent="-289199" algn="l" defTabSz="578400" rtl="0" eaLnBrk="1" latinLnBrk="0" hangingPunct="1">
        <a:spcBef>
          <a:spcPct val="20000"/>
        </a:spcBef>
        <a:buFont typeface="Arial"/>
        <a:buChar char="»"/>
        <a:defRPr sz="2504" kern="1200">
          <a:solidFill>
            <a:schemeClr val="tx1"/>
          </a:solidFill>
          <a:latin typeface="+mn-lt"/>
          <a:ea typeface="+mn-ea"/>
          <a:cs typeface="+mn-cs"/>
        </a:defRPr>
      </a:lvl5pPr>
      <a:lvl6pPr marL="3181200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6pPr>
      <a:lvl7pPr marL="3759599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7pPr>
      <a:lvl8pPr marL="4338001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8pPr>
      <a:lvl9pPr marL="4916399" indent="-289199" algn="l" defTabSz="578400" rtl="0" eaLnBrk="1" latinLnBrk="0" hangingPunct="1">
        <a:spcBef>
          <a:spcPct val="20000"/>
        </a:spcBef>
        <a:buFont typeface="Arial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1pPr>
      <a:lvl2pPr marL="5784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2pPr>
      <a:lvl3pPr marL="11568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3pPr>
      <a:lvl4pPr marL="1735199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4pPr>
      <a:lvl5pPr marL="2313601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5pPr>
      <a:lvl6pPr marL="2891999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6pPr>
      <a:lvl7pPr marL="3470399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7pPr>
      <a:lvl8pPr marL="40488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8pPr>
      <a:lvl9pPr marL="4627200" algn="l" defTabSz="578400" rtl="0" eaLnBrk="1" latinLnBrk="0" hangingPunct="1">
        <a:defRPr sz="2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5D7F83B-E122-DB47-8401-3487ABAC35EB}"/>
              </a:ext>
            </a:extLst>
          </p:cNvPr>
          <p:cNvGrpSpPr/>
          <p:nvPr/>
        </p:nvGrpSpPr>
        <p:grpSpPr>
          <a:xfrm>
            <a:off x="382509" y="67760"/>
            <a:ext cx="9150708" cy="6744485"/>
            <a:chOff x="382509" y="280037"/>
            <a:chExt cx="9150708" cy="6744485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CB6D8F2-A1E4-1F47-AE90-617EF0CE7B98}"/>
                </a:ext>
              </a:extLst>
            </p:cNvPr>
            <p:cNvGrpSpPr/>
            <p:nvPr/>
          </p:nvGrpSpPr>
          <p:grpSpPr>
            <a:xfrm>
              <a:off x="382509" y="280037"/>
              <a:ext cx="9150708" cy="6744485"/>
              <a:chOff x="308886" y="137666"/>
              <a:chExt cx="9150708" cy="674448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024C661-663D-B64D-9AAD-7881D9F5C7D7}"/>
                  </a:ext>
                </a:extLst>
              </p:cNvPr>
              <p:cNvGrpSpPr/>
              <p:nvPr/>
            </p:nvGrpSpPr>
            <p:grpSpPr>
              <a:xfrm>
                <a:off x="633023" y="339601"/>
                <a:ext cx="3803913" cy="4360808"/>
                <a:chOff x="219393" y="271775"/>
                <a:chExt cx="3803913" cy="436080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D3176-0E9D-DF43-BD04-0D5696F6E265}"/>
                    </a:ext>
                  </a:extLst>
                </p:cNvPr>
                <p:cNvSpPr/>
                <p:nvPr/>
              </p:nvSpPr>
              <p:spPr>
                <a:xfrm>
                  <a:off x="306788" y="517005"/>
                  <a:ext cx="3458846" cy="3870348"/>
                </a:xfrm>
                <a:prstGeom prst="rect">
                  <a:avLst/>
                </a:prstGeom>
                <a:solidFill>
                  <a:srgbClr val="F8F8F8"/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D9D9E4-7171-C745-ABEC-B70344B6AC2D}"/>
                    </a:ext>
                  </a:extLst>
                </p:cNvPr>
                <p:cNvSpPr txBox="1"/>
                <p:nvPr/>
              </p:nvSpPr>
              <p:spPr>
                <a:xfrm>
                  <a:off x="219393" y="271775"/>
                  <a:ext cx="15324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Correlative SDM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CA9441-9ED1-8642-B596-553192FEEBD7}"/>
                    </a:ext>
                  </a:extLst>
                </p:cNvPr>
                <p:cNvSpPr txBox="1"/>
                <p:nvPr/>
              </p:nvSpPr>
              <p:spPr>
                <a:xfrm>
                  <a:off x="716497" y="3142858"/>
                  <a:ext cx="13491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Helvetica" pitchFamily="2" charset="0"/>
                      <a:cs typeface="Arial"/>
                    </a:rPr>
                    <a:t>statistical</a:t>
                  </a:r>
                </a:p>
                <a:p>
                  <a:pPr algn="r"/>
                  <a:r>
                    <a:rPr lang="en-US" sz="1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Helvetica" pitchFamily="2" charset="0"/>
                      <a:cs typeface="Arial"/>
                    </a:rPr>
                    <a:t>inference</a:t>
                  </a:r>
                </a:p>
              </p:txBody>
            </p:sp>
            <p:sp>
              <p:nvSpPr>
                <p:cNvPr id="43" name="Right Arrow 42">
                  <a:extLst>
                    <a:ext uri="{FF2B5EF4-FFF2-40B4-BE49-F238E27FC236}">
                      <a16:creationId xmlns:a16="http://schemas.microsoft.com/office/drawing/2014/main" id="{5B9F44F6-F942-804C-94CF-323C021C8B0A}"/>
                    </a:ext>
                  </a:extLst>
                </p:cNvPr>
                <p:cNvSpPr/>
                <p:nvPr/>
              </p:nvSpPr>
              <p:spPr>
                <a:xfrm>
                  <a:off x="2065644" y="2663064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45" name="Right Arrow 44">
                  <a:extLst>
                    <a:ext uri="{FF2B5EF4-FFF2-40B4-BE49-F238E27FC236}">
                      <a16:creationId xmlns:a16="http://schemas.microsoft.com/office/drawing/2014/main" id="{9D4E6ABF-01A9-8E43-B3D3-6522CB6F40DD}"/>
                    </a:ext>
                  </a:extLst>
                </p:cNvPr>
                <p:cNvSpPr/>
                <p:nvPr/>
              </p:nvSpPr>
              <p:spPr>
                <a:xfrm rot="5400000">
                  <a:off x="1082085" y="2020023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47" name="Right Arrow 46">
                  <a:extLst>
                    <a:ext uri="{FF2B5EF4-FFF2-40B4-BE49-F238E27FC236}">
                      <a16:creationId xmlns:a16="http://schemas.microsoft.com/office/drawing/2014/main" id="{E8324195-EAD1-5E4B-A2C2-3CFDE929037E}"/>
                    </a:ext>
                  </a:extLst>
                </p:cNvPr>
                <p:cNvSpPr/>
                <p:nvPr/>
              </p:nvSpPr>
              <p:spPr>
                <a:xfrm rot="10800000">
                  <a:off x="1984429" y="3864576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52" name="Right Arrow 51">
                  <a:extLst>
                    <a:ext uri="{FF2B5EF4-FFF2-40B4-BE49-F238E27FC236}">
                      <a16:creationId xmlns:a16="http://schemas.microsoft.com/office/drawing/2014/main" id="{00B94836-2B39-3D46-824B-6C2DA391AADA}"/>
                    </a:ext>
                  </a:extLst>
                </p:cNvPr>
                <p:cNvSpPr/>
                <p:nvPr/>
              </p:nvSpPr>
              <p:spPr>
                <a:xfrm rot="8112022">
                  <a:off x="1855838" y="3339248"/>
                  <a:ext cx="641482" cy="1317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53" name="Right Arrow 52">
                  <a:extLst>
                    <a:ext uri="{FF2B5EF4-FFF2-40B4-BE49-F238E27FC236}">
                      <a16:creationId xmlns:a16="http://schemas.microsoft.com/office/drawing/2014/main" id="{B43F2D2C-6943-C24C-886D-3FC1F9578C79}"/>
                    </a:ext>
                  </a:extLst>
                </p:cNvPr>
                <p:cNvSpPr/>
                <p:nvPr/>
              </p:nvSpPr>
              <p:spPr>
                <a:xfrm rot="16200000">
                  <a:off x="1076719" y="3244064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D79AEE6-1AC9-374A-ADE0-3FA847EB961B}"/>
                    </a:ext>
                  </a:extLst>
                </p:cNvPr>
                <p:cNvGrpSpPr/>
                <p:nvPr/>
              </p:nvGrpSpPr>
              <p:grpSpPr>
                <a:xfrm>
                  <a:off x="513036" y="465941"/>
                  <a:ext cx="1954727" cy="1635522"/>
                  <a:chOff x="803228" y="1148080"/>
                  <a:chExt cx="2207958" cy="1847401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631AFE0B-8A37-CE4B-9D72-F87EDFEA9D10}"/>
                      </a:ext>
                    </a:extLst>
                  </p:cNvPr>
                  <p:cNvGrpSpPr/>
                  <p:nvPr/>
                </p:nvGrpSpPr>
                <p:grpSpPr>
                  <a:xfrm>
                    <a:off x="803228" y="1148080"/>
                    <a:ext cx="1848820" cy="1847401"/>
                    <a:chOff x="3610116" y="-1238"/>
                    <a:chExt cx="3922586" cy="3919576"/>
                  </a:xfr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grpSpPr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EB6B00B9-8177-CD40-8263-6FF890D9A1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610116" y="-1238"/>
                      <a:ext cx="3175000" cy="3175000"/>
                    </a:xfrm>
                    <a:prstGeom prst="rect">
                      <a:avLst/>
                    </a:prstGeom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F4473D98-3E38-AF46-B291-01E88D007F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992008" y="389179"/>
                      <a:ext cx="3175000" cy="3175000"/>
                    </a:xfrm>
                    <a:prstGeom prst="rect">
                      <a:avLst/>
                    </a:prstGeom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3B822805-9E6E-D34D-804F-6C50599FF6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357702" y="743338"/>
                      <a:ext cx="3175000" cy="3175000"/>
                    </a:xfrm>
                    <a:prstGeom prst="rect">
                      <a:avLst/>
                    </a:prstGeom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1042740-318C-6042-913C-AD94DFEE03D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60" y="1456510"/>
                    <a:ext cx="1731026" cy="295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covariates</a:t>
                    </a:r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70E7633-9F72-BD4C-95A4-C8D94D81451E}"/>
                    </a:ext>
                  </a:extLst>
                </p:cNvPr>
                <p:cNvGrpSpPr/>
                <p:nvPr/>
              </p:nvGrpSpPr>
              <p:grpSpPr>
                <a:xfrm>
                  <a:off x="351312" y="2310947"/>
                  <a:ext cx="1599345" cy="625597"/>
                  <a:chOff x="620553" y="3140663"/>
                  <a:chExt cx="1806537" cy="706642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232DA0C-32DF-724A-AD55-7418CD433094}"/>
                      </a:ext>
                    </a:extLst>
                  </p:cNvPr>
                  <p:cNvSpPr/>
                  <p:nvPr/>
                </p:nvSpPr>
                <p:spPr>
                  <a:xfrm>
                    <a:off x="696065" y="3408601"/>
                    <a:ext cx="1731025" cy="438704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mpd="sng"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elvetica" pitchFamily="2" charset="0"/>
                      <a:cs typeface="Arial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27396C-464B-C241-8E4C-361BF8FD6F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53" y="3140663"/>
                    <a:ext cx="1731024" cy="295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correlative model</a:t>
                    </a: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D650A8F-460B-FE41-A0EA-5711587EC8B3}"/>
                    </a:ext>
                  </a:extLst>
                </p:cNvPr>
                <p:cNvGrpSpPr/>
                <p:nvPr/>
              </p:nvGrpSpPr>
              <p:grpSpPr>
                <a:xfrm>
                  <a:off x="353076" y="3606816"/>
                  <a:ext cx="1590799" cy="621757"/>
                  <a:chOff x="551290" y="4569292"/>
                  <a:chExt cx="1796884" cy="702304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D546A08B-0D9E-4045-9EE1-763552093711}"/>
                      </a:ext>
                    </a:extLst>
                  </p:cNvPr>
                  <p:cNvGrpSpPr/>
                  <p:nvPr/>
                </p:nvGrpSpPr>
                <p:grpSpPr>
                  <a:xfrm>
                    <a:off x="551290" y="4569292"/>
                    <a:ext cx="1796884" cy="702304"/>
                    <a:chOff x="630206" y="3145001"/>
                    <a:chExt cx="1796884" cy="702304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CEB00A79-1221-EF4A-84F4-1BD9F9715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065" y="3408601"/>
                      <a:ext cx="1731025" cy="4387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 cmpd="sng">
                      <a:solidFill>
                        <a:schemeClr val="bg1">
                          <a:lumMod val="6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" pitchFamily="2" charset="0"/>
                        <a:cs typeface="Arial"/>
                      </a:endParaRP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45511A1A-294F-CC4F-9040-923AAB1FE3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206" y="3145001"/>
                      <a:ext cx="1731025" cy="2955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cs typeface="Arial"/>
                        </a:rPr>
                        <a:t>observation model</a:t>
                      </a:r>
                    </a:p>
                  </p:txBody>
                </p:sp>
              </p:grpSp>
              <p:pic>
                <p:nvPicPr>
                  <p:cNvPr id="63" name="Picture 62">
                    <a:extLst>
                      <a:ext uri="{FF2B5EF4-FFF2-40B4-BE49-F238E27FC236}">
                        <a16:creationId xmlns:a16="http://schemas.microsoft.com/office/drawing/2014/main" id="{1D77CFD3-28B3-D54A-B9B4-9524947E24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6948" y="4977392"/>
                    <a:ext cx="1385058" cy="17732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08AC4322-88B1-CD42-B7DC-EA39EA372CBF}"/>
                    </a:ext>
                  </a:extLst>
                </p:cNvPr>
                <p:cNvGrpSpPr/>
                <p:nvPr/>
              </p:nvGrpSpPr>
              <p:grpSpPr>
                <a:xfrm>
                  <a:off x="2536106" y="2023110"/>
                  <a:ext cx="1487200" cy="1487200"/>
                  <a:chOff x="2516525" y="4158013"/>
                  <a:chExt cx="1487200" cy="1487200"/>
                </a:xfrm>
              </p:grpSpPr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77479B-F3DB-F94C-82A8-06132BFD60C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9035" y="4357205"/>
                    <a:ext cx="107740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predicted</a:t>
                    </a:r>
                  </a:p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distribution</a:t>
                    </a:r>
                  </a:p>
                </p:txBody>
              </p:sp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C26B8CCE-99DC-DE41-86D0-D0C47679B2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16525" y="4158013"/>
                    <a:ext cx="1487200" cy="14872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EC0E2A2E-ABE0-AB43-A39D-11235D2295D3}"/>
                    </a:ext>
                  </a:extLst>
                </p:cNvPr>
                <p:cNvGrpSpPr/>
                <p:nvPr/>
              </p:nvGrpSpPr>
              <p:grpSpPr>
                <a:xfrm>
                  <a:off x="2536106" y="3145383"/>
                  <a:ext cx="1487200" cy="1487200"/>
                  <a:chOff x="2516525" y="5280286"/>
                  <a:chExt cx="1487200" cy="1487200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936FABC-4EFA-374F-A4DC-C0ECD8A77D3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4740" y="5489395"/>
                    <a:ext cx="1035984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observed</a:t>
                    </a:r>
                  </a:p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distribution</a:t>
                    </a:r>
                  </a:p>
                </p:txBody>
              </p: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5CCBCF62-4FBE-EE46-A022-ED9AC17F56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516525" y="5280286"/>
                    <a:ext cx="1487200" cy="14872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0ABC2BE-4FDD-E44F-89AC-D2B22FEB0728}"/>
                  </a:ext>
                </a:extLst>
              </p:cNvPr>
              <p:cNvGrpSpPr/>
              <p:nvPr/>
            </p:nvGrpSpPr>
            <p:grpSpPr>
              <a:xfrm>
                <a:off x="4760854" y="309529"/>
                <a:ext cx="4698740" cy="6572622"/>
                <a:chOff x="4641108" y="244213"/>
                <a:chExt cx="4698740" cy="657262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9A4D94C-2082-9B4F-94B4-EB352BA115EA}"/>
                    </a:ext>
                  </a:extLst>
                </p:cNvPr>
                <p:cNvSpPr/>
                <p:nvPr/>
              </p:nvSpPr>
              <p:spPr>
                <a:xfrm>
                  <a:off x="4687356" y="523918"/>
                  <a:ext cx="4652492" cy="6089869"/>
                </a:xfrm>
                <a:prstGeom prst="rect">
                  <a:avLst/>
                </a:prstGeom>
                <a:solidFill>
                  <a:srgbClr val="F8F8F8"/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C37E20-9697-D74A-82DF-591E74DA8615}"/>
                    </a:ext>
                  </a:extLst>
                </p:cNvPr>
                <p:cNvSpPr/>
                <p:nvPr/>
              </p:nvSpPr>
              <p:spPr>
                <a:xfrm>
                  <a:off x="4829490" y="982039"/>
                  <a:ext cx="4141241" cy="4218897"/>
                </a:xfrm>
                <a:prstGeom prst="rect">
                  <a:avLst/>
                </a:prstGeom>
                <a:solidFill>
                  <a:srgbClr val="F0F0F0"/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E6CFDB-8D5B-8F40-AA6C-CD7E52E03794}"/>
                    </a:ext>
                  </a:extLst>
                </p:cNvPr>
                <p:cNvSpPr/>
                <p:nvPr/>
              </p:nvSpPr>
              <p:spPr>
                <a:xfrm>
                  <a:off x="4956990" y="2749403"/>
                  <a:ext cx="1947548" cy="2353559"/>
                </a:xfrm>
                <a:prstGeom prst="rect">
                  <a:avLst/>
                </a:prstGeom>
                <a:solidFill>
                  <a:srgbClr val="E8E8E8"/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1E7649B-35B9-ED41-A752-4FCAA7886673}"/>
                    </a:ext>
                  </a:extLst>
                </p:cNvPr>
                <p:cNvSpPr txBox="1"/>
                <p:nvPr/>
              </p:nvSpPr>
              <p:spPr>
                <a:xfrm>
                  <a:off x="4641108" y="244213"/>
                  <a:ext cx="261101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Demographic SDM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80C298-E098-EA44-AE46-675822C351B6}"/>
                    </a:ext>
                  </a:extLst>
                </p:cNvPr>
                <p:cNvSpPr txBox="1"/>
                <p:nvPr/>
              </p:nvSpPr>
              <p:spPr>
                <a:xfrm>
                  <a:off x="4759569" y="723419"/>
                  <a:ext cx="14452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Spatial MPM/IPM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AD7EC9-204B-AA45-91AA-34F92CD873D4}"/>
                    </a:ext>
                  </a:extLst>
                </p:cNvPr>
                <p:cNvSpPr txBox="1"/>
                <p:nvPr/>
              </p:nvSpPr>
              <p:spPr>
                <a:xfrm>
                  <a:off x="4904936" y="2475196"/>
                  <a:ext cx="101971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itchFamily="2" charset="0"/>
                      <a:cs typeface="Arial"/>
                    </a:rPr>
                    <a:t>MPM/IPM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E063138D-D103-5E48-9A46-A7120A0EA022}"/>
                    </a:ext>
                  </a:extLst>
                </p:cNvPr>
                <p:cNvGrpSpPr/>
                <p:nvPr/>
              </p:nvGrpSpPr>
              <p:grpSpPr>
                <a:xfrm>
                  <a:off x="5077310" y="818326"/>
                  <a:ext cx="1954727" cy="1635522"/>
                  <a:chOff x="803228" y="1148080"/>
                  <a:chExt cx="2207958" cy="1847401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C29D56BF-1326-E048-82C1-6F5E0B915B45}"/>
                      </a:ext>
                    </a:extLst>
                  </p:cNvPr>
                  <p:cNvGrpSpPr/>
                  <p:nvPr/>
                </p:nvGrpSpPr>
                <p:grpSpPr>
                  <a:xfrm>
                    <a:off x="803228" y="1148080"/>
                    <a:ext cx="1848820" cy="1847401"/>
                    <a:chOff x="3610116" y="-1238"/>
                    <a:chExt cx="3922586" cy="3919576"/>
                  </a:xfr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grpSpPr>
                <p:pic>
                  <p:nvPicPr>
                    <p:cNvPr id="73" name="Picture 72">
                      <a:extLst>
                        <a:ext uri="{FF2B5EF4-FFF2-40B4-BE49-F238E27FC236}">
                          <a16:creationId xmlns:a16="http://schemas.microsoft.com/office/drawing/2014/main" id="{9AFD1FFC-A2C8-8545-8530-6D126042E7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610116" y="-1238"/>
                      <a:ext cx="3175000" cy="3175000"/>
                    </a:xfrm>
                    <a:prstGeom prst="rect">
                      <a:avLst/>
                    </a:prstGeom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74" name="Picture 73">
                      <a:extLst>
                        <a:ext uri="{FF2B5EF4-FFF2-40B4-BE49-F238E27FC236}">
                          <a16:creationId xmlns:a16="http://schemas.microsoft.com/office/drawing/2014/main" id="{DB421F5A-2613-1C43-ACEC-14D0F4B23A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992008" y="389179"/>
                      <a:ext cx="3175000" cy="3175000"/>
                    </a:xfrm>
                    <a:prstGeom prst="rect">
                      <a:avLst/>
                    </a:prstGeom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75" name="Picture 74">
                      <a:extLst>
                        <a:ext uri="{FF2B5EF4-FFF2-40B4-BE49-F238E27FC236}">
                          <a16:creationId xmlns:a16="http://schemas.microsoft.com/office/drawing/2014/main" id="{1F574EF7-C344-A14A-9A1A-7B0F8FB4AF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357702" y="743338"/>
                      <a:ext cx="3175000" cy="3175000"/>
                    </a:xfrm>
                    <a:prstGeom prst="rect">
                      <a:avLst/>
                    </a:prstGeom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8284EAD-A696-C141-A443-FAEFA59F45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60" y="1456510"/>
                    <a:ext cx="1731026" cy="295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covariates</a:t>
                    </a:r>
                  </a:p>
                </p:txBody>
              </p: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FD4318E-F718-5E42-AF3E-A2012F00F6A9}"/>
                    </a:ext>
                  </a:extLst>
                </p:cNvPr>
                <p:cNvSpPr txBox="1"/>
                <p:nvPr/>
              </p:nvSpPr>
              <p:spPr>
                <a:xfrm>
                  <a:off x="5515161" y="5246392"/>
                  <a:ext cx="13491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Helvetica" pitchFamily="2" charset="0"/>
                      <a:cs typeface="Arial"/>
                    </a:rPr>
                    <a:t>statistical</a:t>
                  </a:r>
                </a:p>
                <a:p>
                  <a:pPr algn="r"/>
                  <a:r>
                    <a:rPr lang="en-US" sz="1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Helvetica" pitchFamily="2" charset="0"/>
                      <a:cs typeface="Arial"/>
                    </a:rPr>
                    <a:t>inference</a:t>
                  </a:r>
                </a:p>
              </p:txBody>
            </p:sp>
            <p:sp>
              <p:nvSpPr>
                <p:cNvPr id="79" name="Right Arrow 78">
                  <a:extLst>
                    <a:ext uri="{FF2B5EF4-FFF2-40B4-BE49-F238E27FC236}">
                      <a16:creationId xmlns:a16="http://schemas.microsoft.com/office/drawing/2014/main" id="{B426BB15-9CD9-614A-86EC-CE3958916F9C}"/>
                    </a:ext>
                  </a:extLst>
                </p:cNvPr>
                <p:cNvSpPr/>
                <p:nvPr/>
              </p:nvSpPr>
              <p:spPr>
                <a:xfrm>
                  <a:off x="6980916" y="4455881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80" name="Right Arrow 79">
                  <a:extLst>
                    <a:ext uri="{FF2B5EF4-FFF2-40B4-BE49-F238E27FC236}">
                      <a16:creationId xmlns:a16="http://schemas.microsoft.com/office/drawing/2014/main" id="{153AA120-A66C-394B-8C36-06185BE5C648}"/>
                    </a:ext>
                  </a:extLst>
                </p:cNvPr>
                <p:cNvSpPr/>
                <p:nvPr/>
              </p:nvSpPr>
              <p:spPr>
                <a:xfrm rot="10800000">
                  <a:off x="6903141" y="5993513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81" name="Right Arrow 80">
                  <a:extLst>
                    <a:ext uri="{FF2B5EF4-FFF2-40B4-BE49-F238E27FC236}">
                      <a16:creationId xmlns:a16="http://schemas.microsoft.com/office/drawing/2014/main" id="{AFFED02D-C510-774E-A8E1-BE65D743CD78}"/>
                    </a:ext>
                  </a:extLst>
                </p:cNvPr>
                <p:cNvSpPr/>
                <p:nvPr/>
              </p:nvSpPr>
              <p:spPr>
                <a:xfrm rot="8112022">
                  <a:off x="6861597" y="5422362"/>
                  <a:ext cx="641482" cy="1317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sp>
              <p:nvSpPr>
                <p:cNvPr id="87" name="Right Arrow 86">
                  <a:extLst>
                    <a:ext uri="{FF2B5EF4-FFF2-40B4-BE49-F238E27FC236}">
                      <a16:creationId xmlns:a16="http://schemas.microsoft.com/office/drawing/2014/main" id="{2542F643-9290-B941-A67E-63EA77B73F14}"/>
                    </a:ext>
                  </a:extLst>
                </p:cNvPr>
                <p:cNvSpPr/>
                <p:nvPr/>
              </p:nvSpPr>
              <p:spPr>
                <a:xfrm rot="16200000">
                  <a:off x="5707962" y="5379146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5AD300D-74D7-EB4B-BDDF-14BE57E766F0}"/>
                    </a:ext>
                  </a:extLst>
                </p:cNvPr>
                <p:cNvGrpSpPr/>
                <p:nvPr/>
              </p:nvGrpSpPr>
              <p:grpSpPr>
                <a:xfrm>
                  <a:off x="4961994" y="3745161"/>
                  <a:ext cx="1824755" cy="1239057"/>
                  <a:chOff x="3317664" y="3965282"/>
                  <a:chExt cx="1824755" cy="1239057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FE42E95-CFE5-0343-BC83-1FD9347F75ED}"/>
                      </a:ext>
                    </a:extLst>
                  </p:cNvPr>
                  <p:cNvSpPr/>
                  <p:nvPr/>
                </p:nvSpPr>
                <p:spPr>
                  <a:xfrm>
                    <a:off x="3387415" y="4203377"/>
                    <a:ext cx="1755004" cy="100096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mpd="sng"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elvetica" pitchFamily="2" charset="0"/>
                      <a:cs typeface="Arial"/>
                    </a:endParaRP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DCE8EAB-EC2B-3D42-8515-BFC2263213B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7664" y="3965282"/>
                    <a:ext cx="153249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pop. dynamic model</a:t>
                    </a:r>
                  </a:p>
                </p:txBody>
              </p:sp>
            </p:grpSp>
            <p:sp>
              <p:nvSpPr>
                <p:cNvPr id="96" name="Right Arrow 95">
                  <a:extLst>
                    <a:ext uri="{FF2B5EF4-FFF2-40B4-BE49-F238E27FC236}">
                      <a16:creationId xmlns:a16="http://schemas.microsoft.com/office/drawing/2014/main" id="{7BAD9C06-7A90-C148-B52D-DCED6DBDD1B3}"/>
                    </a:ext>
                  </a:extLst>
                </p:cNvPr>
                <p:cNvSpPr/>
                <p:nvPr/>
              </p:nvSpPr>
              <p:spPr>
                <a:xfrm rot="5400000">
                  <a:off x="5631723" y="2380528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81E79FAE-B23E-0848-9F9D-7241AE27A141}"/>
                    </a:ext>
                  </a:extLst>
                </p:cNvPr>
                <p:cNvGrpSpPr/>
                <p:nvPr/>
              </p:nvGrpSpPr>
              <p:grpSpPr>
                <a:xfrm>
                  <a:off x="7568593" y="3842435"/>
                  <a:ext cx="1487200" cy="1487200"/>
                  <a:chOff x="2483867" y="4201556"/>
                  <a:chExt cx="1487200" cy="1487200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AE98E40D-C5FD-974F-81CC-58B737D0A0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59035" y="4357205"/>
                    <a:ext cx="107740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predicted</a:t>
                    </a:r>
                  </a:p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distribution</a:t>
                    </a:r>
                  </a:p>
                </p:txBody>
              </p:sp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D1E3A6F5-AFFA-2D48-90A8-2D8E9AFC8F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83867" y="4201556"/>
                    <a:ext cx="1487200" cy="14872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1B01F31D-ED25-0C49-A000-E023A204ACB0}"/>
                    </a:ext>
                  </a:extLst>
                </p:cNvPr>
                <p:cNvGrpSpPr/>
                <p:nvPr/>
              </p:nvGrpSpPr>
              <p:grpSpPr>
                <a:xfrm>
                  <a:off x="7646476" y="5329635"/>
                  <a:ext cx="1487200" cy="1487200"/>
                  <a:chOff x="2516525" y="5280286"/>
                  <a:chExt cx="1487200" cy="1487200"/>
                </a:xfrm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E1D09A8-DA52-4245-8D4C-A591E74A3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24740" y="5489395"/>
                    <a:ext cx="1035984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observed</a:t>
                    </a:r>
                  </a:p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distribution</a:t>
                    </a:r>
                  </a:p>
                </p:txBody>
              </p:sp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0EC8FF14-01CA-EE43-BCE7-BCE883FE1C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516525" y="5280286"/>
                    <a:ext cx="1487200" cy="14872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4765CBF-8607-9149-B8CF-8FA23205D5BE}"/>
                    </a:ext>
                  </a:extLst>
                </p:cNvPr>
                <p:cNvGrpSpPr/>
                <p:nvPr/>
              </p:nvGrpSpPr>
              <p:grpSpPr>
                <a:xfrm>
                  <a:off x="7456431" y="2452179"/>
                  <a:ext cx="1742289" cy="1662683"/>
                  <a:chOff x="7035374" y="2074478"/>
                  <a:chExt cx="1742289" cy="1662683"/>
                </a:xfrm>
              </p:grpSpPr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8800067A-1792-D447-AF12-3135D18BC2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123288" y="2074478"/>
                    <a:ext cx="1487200" cy="14872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59F7C365-B56B-BC46-A0D4-8DD8546C7C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290463" y="2249961"/>
                    <a:ext cx="1487200" cy="148720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EC0B3F0-31BB-CE41-AD5D-B4D4ADB2D41C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374" y="2159883"/>
                    <a:ext cx="153249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predicted vital rate</a:t>
                    </a:r>
                  </a:p>
                  <a:p>
                    <a:pPr algn="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distributions</a:t>
                    </a:r>
                  </a:p>
                </p:txBody>
              </p:sp>
            </p:grpSp>
            <p:sp>
              <p:nvSpPr>
                <p:cNvPr id="116" name="Right Arrow 115">
                  <a:extLst>
                    <a:ext uri="{FF2B5EF4-FFF2-40B4-BE49-F238E27FC236}">
                      <a16:creationId xmlns:a16="http://schemas.microsoft.com/office/drawing/2014/main" id="{46974F2F-2F23-9541-AD10-DCA0B1DBA184}"/>
                    </a:ext>
                  </a:extLst>
                </p:cNvPr>
                <p:cNvSpPr/>
                <p:nvPr/>
              </p:nvSpPr>
              <p:spPr>
                <a:xfrm>
                  <a:off x="6980916" y="3131042"/>
                  <a:ext cx="380797" cy="152479"/>
                </a:xfrm>
                <a:prstGeom prst="rightArrow">
                  <a:avLst>
                    <a:gd name="adj1" fmla="val 50000"/>
                    <a:gd name="adj2" fmla="val 100073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600" dirty="0">
                    <a:latin typeface="Helvetica" pitchFamily="2" charset="0"/>
                    <a:cs typeface="Arial"/>
                  </a:endParaRP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9061C4B-3DA3-ED43-8813-3DE9F960EDDC}"/>
                    </a:ext>
                  </a:extLst>
                </p:cNvPr>
                <p:cNvGrpSpPr/>
                <p:nvPr/>
              </p:nvGrpSpPr>
              <p:grpSpPr>
                <a:xfrm>
                  <a:off x="4981582" y="5699355"/>
                  <a:ext cx="1802424" cy="632643"/>
                  <a:chOff x="563586" y="4556996"/>
                  <a:chExt cx="2035925" cy="714600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E16F7498-674D-4F46-8CE1-09DF31A28BDA}"/>
                      </a:ext>
                    </a:extLst>
                  </p:cNvPr>
                  <p:cNvGrpSpPr/>
                  <p:nvPr/>
                </p:nvGrpSpPr>
                <p:grpSpPr>
                  <a:xfrm>
                    <a:off x="563586" y="4556996"/>
                    <a:ext cx="2035925" cy="714600"/>
                    <a:chOff x="642502" y="3132705"/>
                    <a:chExt cx="2035925" cy="7146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EC991DD2-A759-4249-89D9-34372B2C1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065" y="3408601"/>
                      <a:ext cx="1982362" cy="4387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 cmpd="sng">
                      <a:solidFill>
                        <a:schemeClr val="bg1">
                          <a:lumMod val="6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" pitchFamily="2" charset="0"/>
                        <a:cs typeface="Arial"/>
                      </a:endParaRP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3E35C10F-5E1D-0943-B26F-0A176C0F07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502" y="3132705"/>
                      <a:ext cx="1731024" cy="2955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cs typeface="Arial"/>
                        </a:rPr>
                        <a:t>observation model</a:t>
                      </a:r>
                    </a:p>
                  </p:txBody>
                </p:sp>
              </p:grpSp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0963A276-690A-814B-927B-53172395C0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3020" y="4977392"/>
                    <a:ext cx="1385058" cy="17732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A565B24E-1037-8F40-BAC3-7997C6944189}"/>
                    </a:ext>
                  </a:extLst>
                </p:cNvPr>
                <p:cNvGrpSpPr/>
                <p:nvPr/>
              </p:nvGrpSpPr>
              <p:grpSpPr>
                <a:xfrm>
                  <a:off x="4945028" y="2867652"/>
                  <a:ext cx="1926106" cy="734079"/>
                  <a:chOff x="4945028" y="2845880"/>
                  <a:chExt cx="1926106" cy="734079"/>
                </a:xfrm>
              </p:grpSpPr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F8B06EEC-F008-DA4F-994F-9DAC40D912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28" y="2845880"/>
                    <a:ext cx="192610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cs typeface="Arial"/>
                      </a:rPr>
                      <a:t>correlative vital rate models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ABDD52E9-68E9-594E-B3B5-3410503E6C1B}"/>
                      </a:ext>
                    </a:extLst>
                  </p:cNvPr>
                  <p:cNvSpPr/>
                  <p:nvPr/>
                </p:nvSpPr>
                <p:spPr>
                  <a:xfrm>
                    <a:off x="5029002" y="3096969"/>
                    <a:ext cx="1755004" cy="48299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mpd="sng"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elvetica" pitchFamily="2" charset="0"/>
                      <a:cs typeface="Arial"/>
                    </a:endParaRPr>
                  </a:p>
                </p:txBody>
              </p:sp>
            </p:grp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85CE03B-EDED-E741-B8FA-6F61AF32FFF2}"/>
                  </a:ext>
                </a:extLst>
              </p:cNvPr>
              <p:cNvSpPr txBox="1"/>
              <p:nvPr/>
            </p:nvSpPr>
            <p:spPr>
              <a:xfrm>
                <a:off x="308886" y="164210"/>
                <a:ext cx="329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cs typeface="Arial"/>
                  </a:rPr>
                  <a:t>A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8DA8D0B-9AA9-BA49-A1EC-9A86378FC2FB}"/>
                  </a:ext>
                </a:extLst>
              </p:cNvPr>
              <p:cNvSpPr txBox="1"/>
              <p:nvPr/>
            </p:nvSpPr>
            <p:spPr>
              <a:xfrm>
                <a:off x="4460257" y="137666"/>
                <a:ext cx="329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cs typeface="Arial"/>
                  </a:rPr>
                  <a:t>B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4BAE4C-CE0C-5540-82BD-6628D6463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2437" y="2868253"/>
              <a:ext cx="997299" cy="1524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C3C390-DD44-5C4E-A08C-9B13B154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59338" y="3376094"/>
              <a:ext cx="1227141" cy="3890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40DF1-4DCE-8749-A3E0-62BD9578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7209" y="4282494"/>
              <a:ext cx="1569040" cy="815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28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45</Words>
  <Application>Microsoft Macintosh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Golding</dc:creator>
  <cp:lastModifiedBy>Nicholas Golding</cp:lastModifiedBy>
  <cp:revision>42</cp:revision>
  <dcterms:created xsi:type="dcterms:W3CDTF">2017-01-25T05:35:41Z</dcterms:created>
  <dcterms:modified xsi:type="dcterms:W3CDTF">2019-10-16T00:45:03Z</dcterms:modified>
</cp:coreProperties>
</file>