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6208b563c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6208b563c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6208b563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6208b563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6208b563c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6208b563c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6208b563c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6208b563c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6208b563c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6208b563c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6208b563c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6208b563c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6208b563c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6208b563c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6208b563c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6208b563c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6208b563c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6208b563c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6208b563c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6208b563c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208b56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208b56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6208b563c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6208b563c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6208b563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6208b563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208b563c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6208b563c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6208b563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6208b563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6208b563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6208b563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6208b563c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6208b563c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6208b563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6208b563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6208b56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6208b56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6208b563c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6208b563c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Scheduler Comparison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D9EAD3"/>
                </a:solidFill>
              </a:rPr>
              <a:t>Devan W. Eastman-Pittam and Ben F. Miller</a:t>
            </a:r>
            <a:endParaRPr>
              <a:solidFill>
                <a:srgbClr val="D9EAD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Alg 3: Shortest Remaining Time</a:t>
            </a:r>
            <a:endParaRPr b="1"/>
          </a:p>
        </p:txBody>
      </p:sp>
      <p:sp>
        <p:nvSpPr>
          <p:cNvPr id="197" name="Google Shape;197;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D9EAD3"/>
                </a:solidFill>
              </a:rPr>
              <a:t>The Shortest Remaining Time scheduler uses a priority queue based on execution time left.</a:t>
            </a:r>
            <a:endParaRPr>
              <a:solidFill>
                <a:srgbClr val="D9EAD3"/>
              </a:solidFill>
            </a:endParaRPr>
          </a:p>
          <a:p>
            <a:pPr indent="457200" lvl="0" marL="0" rtl="0" algn="l">
              <a:spcBef>
                <a:spcPts val="1200"/>
              </a:spcBef>
              <a:spcAft>
                <a:spcPts val="0"/>
              </a:spcAft>
              <a:buNone/>
            </a:pPr>
            <a:r>
              <a:rPr b="1" lang="en">
                <a:solidFill>
                  <a:srgbClr val="D9EAD3"/>
                </a:solidFill>
              </a:rPr>
              <a:t>P</a:t>
            </a:r>
            <a:r>
              <a:rPr b="1" lang="en">
                <a:solidFill>
                  <a:srgbClr val="D9EAD3"/>
                </a:solidFill>
              </a:rPr>
              <a:t>ro</a:t>
            </a:r>
            <a:r>
              <a:rPr lang="en">
                <a:solidFill>
                  <a:srgbClr val="D9EAD3"/>
                </a:solidFill>
              </a:rPr>
              <a:t>: Prioritizes tasks with low remaining times, so fast jobs finish quickly. Not very computationally hard to calculate the next job.</a:t>
            </a:r>
            <a:endParaRPr>
              <a:solidFill>
                <a:srgbClr val="D9EAD3"/>
              </a:solidFill>
            </a:endParaRPr>
          </a:p>
          <a:p>
            <a:pPr indent="457200" lvl="0" marL="0" rtl="0" algn="l">
              <a:spcBef>
                <a:spcPts val="1200"/>
              </a:spcBef>
              <a:spcAft>
                <a:spcPts val="0"/>
              </a:spcAft>
              <a:buNone/>
            </a:pPr>
            <a:r>
              <a:rPr b="1" lang="en">
                <a:solidFill>
                  <a:srgbClr val="D9EAD3"/>
                </a:solidFill>
              </a:rPr>
              <a:t>Con</a:t>
            </a:r>
            <a:r>
              <a:rPr lang="en">
                <a:solidFill>
                  <a:srgbClr val="D9EAD3"/>
                </a:solidFill>
              </a:rPr>
              <a:t>: Longer tasks are only worked on when there are no shorter tasks, so longer jobs can take a very long time to complete. Requires a way to calculate the estimated length.</a:t>
            </a:r>
            <a:endParaRPr>
              <a:solidFill>
                <a:srgbClr val="D9EAD3"/>
              </a:solidFill>
            </a:endParaRPr>
          </a:p>
          <a:p>
            <a:pPr indent="0" lvl="0" marL="0" rtl="0" algn="l">
              <a:spcBef>
                <a:spcPts val="1200"/>
              </a:spcBef>
              <a:spcAft>
                <a:spcPts val="1200"/>
              </a:spcAft>
              <a:buNone/>
            </a:pPr>
            <a:r>
              <a:rPr lang="en">
                <a:solidFill>
                  <a:srgbClr val="D9EAD3"/>
                </a:solidFill>
              </a:rPr>
              <a:t> </a:t>
            </a:r>
            <a:endParaRPr>
              <a:solidFill>
                <a:srgbClr val="D9EAD3"/>
              </a:solidFill>
            </a:endParaRPr>
          </a:p>
        </p:txBody>
      </p:sp>
      <p:pic>
        <p:nvPicPr>
          <p:cNvPr id="198" name="Google Shape;198;p22"/>
          <p:cNvPicPr preferRelativeResize="0"/>
          <p:nvPr/>
        </p:nvPicPr>
        <p:blipFill>
          <a:blip r:embed="rId3">
            <a:alphaModFix/>
          </a:blip>
          <a:stretch>
            <a:fillRect/>
          </a:stretch>
        </p:blipFill>
        <p:spPr>
          <a:xfrm>
            <a:off x="165825" y="3181350"/>
            <a:ext cx="8639175" cy="1962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Other Algorithms and Factors</a:t>
            </a:r>
            <a:endParaRPr b="1"/>
          </a:p>
        </p:txBody>
      </p:sp>
      <p:sp>
        <p:nvSpPr>
          <p:cNvPr id="204" name="Google Shape;204;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marR="0" rtl="0" algn="l">
              <a:lnSpc>
                <a:spcPct val="150000"/>
              </a:lnSpc>
              <a:spcBef>
                <a:spcPts val="0"/>
              </a:spcBef>
              <a:spcAft>
                <a:spcPts val="0"/>
              </a:spcAft>
              <a:buNone/>
            </a:pPr>
            <a:r>
              <a:rPr lang="en" sz="1200">
                <a:solidFill>
                  <a:srgbClr val="D9EAD3"/>
                </a:solidFill>
                <a:latin typeface="Arial"/>
                <a:ea typeface="Arial"/>
                <a:cs typeface="Arial"/>
                <a:sym typeface="Arial"/>
              </a:rPr>
              <a:t>Algorithms</a:t>
            </a:r>
            <a:endParaRPr sz="1200">
              <a:solidFill>
                <a:srgbClr val="D9EAD3"/>
              </a:solidFill>
              <a:latin typeface="Arial"/>
              <a:ea typeface="Arial"/>
              <a:cs typeface="Arial"/>
              <a:sym typeface="Arial"/>
            </a:endParaRPr>
          </a:p>
          <a:p>
            <a:pPr indent="-299085" lvl="0" marL="457200" marR="0" rtl="0" algn="l">
              <a:lnSpc>
                <a:spcPct val="150000"/>
              </a:lnSpc>
              <a:spcBef>
                <a:spcPts val="0"/>
              </a:spcBef>
              <a:spcAft>
                <a:spcPts val="0"/>
              </a:spcAft>
              <a:buClr>
                <a:srgbClr val="D9EAD3"/>
              </a:buClr>
              <a:buSzPct val="100000"/>
              <a:buFont typeface="Arial"/>
              <a:buAutoNum type="arabicPeriod"/>
            </a:pPr>
            <a:r>
              <a:rPr lang="en" sz="1200">
                <a:solidFill>
                  <a:srgbClr val="D9EAD3"/>
                </a:solidFill>
                <a:latin typeface="Arial"/>
                <a:ea typeface="Arial"/>
                <a:cs typeface="Arial"/>
                <a:sym typeface="Arial"/>
              </a:rPr>
              <a:t>First Come First Serve Scheduling (FCFS)</a:t>
            </a:r>
            <a:endParaRPr sz="1200">
              <a:solidFill>
                <a:srgbClr val="D9EAD3"/>
              </a:solidFill>
              <a:latin typeface="Arial"/>
              <a:ea typeface="Arial"/>
              <a:cs typeface="Arial"/>
              <a:sym typeface="Arial"/>
            </a:endParaRPr>
          </a:p>
          <a:p>
            <a:pPr indent="-299085" lvl="0" marL="457200" marR="0" rtl="0" algn="l">
              <a:lnSpc>
                <a:spcPct val="150000"/>
              </a:lnSpc>
              <a:spcBef>
                <a:spcPts val="0"/>
              </a:spcBef>
              <a:spcAft>
                <a:spcPts val="0"/>
              </a:spcAft>
              <a:buClr>
                <a:srgbClr val="D9EAD3"/>
              </a:buClr>
              <a:buSzPct val="100000"/>
              <a:buFont typeface="Arial"/>
              <a:buAutoNum type="arabicPeriod"/>
            </a:pPr>
            <a:r>
              <a:rPr lang="en" sz="1200">
                <a:solidFill>
                  <a:srgbClr val="D9EAD3"/>
                </a:solidFill>
                <a:latin typeface="Arial"/>
                <a:ea typeface="Arial"/>
                <a:cs typeface="Arial"/>
                <a:sym typeface="Arial"/>
              </a:rPr>
              <a:t>Multilevel Queue Scheduling</a:t>
            </a:r>
            <a:endParaRPr sz="1200">
              <a:solidFill>
                <a:srgbClr val="D9EAD3"/>
              </a:solidFill>
              <a:latin typeface="Arial"/>
              <a:ea typeface="Arial"/>
              <a:cs typeface="Arial"/>
              <a:sym typeface="Arial"/>
            </a:endParaRPr>
          </a:p>
          <a:p>
            <a:pPr indent="-299085" lvl="0" marL="457200" marR="0" rtl="0" algn="l">
              <a:lnSpc>
                <a:spcPct val="150000"/>
              </a:lnSpc>
              <a:spcBef>
                <a:spcPts val="0"/>
              </a:spcBef>
              <a:spcAft>
                <a:spcPts val="0"/>
              </a:spcAft>
              <a:buClr>
                <a:srgbClr val="D9EAD3"/>
              </a:buClr>
              <a:buSzPct val="100000"/>
              <a:buFont typeface="Arial"/>
              <a:buAutoNum type="arabicPeriod"/>
            </a:pPr>
            <a:r>
              <a:rPr lang="en" sz="1200">
                <a:solidFill>
                  <a:srgbClr val="D9EAD3"/>
                </a:solidFill>
                <a:latin typeface="Arial"/>
                <a:ea typeface="Arial"/>
                <a:cs typeface="Arial"/>
                <a:sym typeface="Arial"/>
              </a:rPr>
              <a:t>Multilevel Feedback Scheduling</a:t>
            </a:r>
            <a:endParaRPr sz="1200">
              <a:solidFill>
                <a:srgbClr val="D9EAD3"/>
              </a:solidFill>
              <a:latin typeface="Arial"/>
              <a:ea typeface="Arial"/>
              <a:cs typeface="Arial"/>
              <a:sym typeface="Arial"/>
            </a:endParaRPr>
          </a:p>
          <a:p>
            <a:pPr indent="-299085" lvl="0" marL="457200" marR="0" rtl="0" algn="l">
              <a:lnSpc>
                <a:spcPct val="150000"/>
              </a:lnSpc>
              <a:spcBef>
                <a:spcPts val="0"/>
              </a:spcBef>
              <a:spcAft>
                <a:spcPts val="0"/>
              </a:spcAft>
              <a:buClr>
                <a:srgbClr val="D9EAD3"/>
              </a:buClr>
              <a:buSzPct val="100000"/>
              <a:buFont typeface="Arial"/>
              <a:buAutoNum type="arabicPeriod"/>
            </a:pPr>
            <a:r>
              <a:rPr lang="en" sz="1200">
                <a:solidFill>
                  <a:srgbClr val="D9EAD3"/>
                </a:solidFill>
                <a:latin typeface="Arial"/>
                <a:ea typeface="Arial"/>
                <a:cs typeface="Arial"/>
                <a:sym typeface="Arial"/>
              </a:rPr>
              <a:t>Multiprocessor</a:t>
            </a:r>
            <a:r>
              <a:rPr lang="en" sz="1200">
                <a:solidFill>
                  <a:srgbClr val="D9EAD3"/>
                </a:solidFill>
                <a:latin typeface="Arial"/>
                <a:ea typeface="Arial"/>
                <a:cs typeface="Arial"/>
                <a:sym typeface="Arial"/>
              </a:rPr>
              <a:t> Scheduling</a:t>
            </a:r>
            <a:endParaRPr sz="1200">
              <a:solidFill>
                <a:srgbClr val="212529"/>
              </a:solidFill>
              <a:highlight>
                <a:srgbClr val="FFFFFF"/>
              </a:highlight>
              <a:latin typeface="Roboto"/>
              <a:ea typeface="Roboto"/>
              <a:cs typeface="Roboto"/>
              <a:sym typeface="Roboto"/>
            </a:endParaRPr>
          </a:p>
          <a:p>
            <a:pPr indent="0" lvl="0" marL="0" marR="0" rtl="0" algn="l">
              <a:lnSpc>
                <a:spcPct val="150000"/>
              </a:lnSpc>
              <a:spcBef>
                <a:spcPts val="0"/>
              </a:spcBef>
              <a:spcAft>
                <a:spcPts val="0"/>
              </a:spcAft>
              <a:buNone/>
            </a:pPr>
            <a:r>
              <a:t/>
            </a:r>
            <a:endParaRPr sz="1200">
              <a:solidFill>
                <a:srgbClr val="D9EAD3"/>
              </a:solidFill>
              <a:latin typeface="Arial"/>
              <a:ea typeface="Arial"/>
              <a:cs typeface="Arial"/>
              <a:sym typeface="Arial"/>
            </a:endParaRPr>
          </a:p>
          <a:p>
            <a:pPr indent="0" lvl="0" marL="0" marR="0" rtl="0" algn="l">
              <a:lnSpc>
                <a:spcPct val="150000"/>
              </a:lnSpc>
              <a:spcBef>
                <a:spcPts val="0"/>
              </a:spcBef>
              <a:spcAft>
                <a:spcPts val="0"/>
              </a:spcAft>
              <a:buNone/>
            </a:pPr>
            <a:r>
              <a:rPr lang="en" sz="1200">
                <a:solidFill>
                  <a:srgbClr val="D9EAD3"/>
                </a:solidFill>
                <a:latin typeface="Arial"/>
                <a:ea typeface="Arial"/>
                <a:cs typeface="Arial"/>
                <a:sym typeface="Arial"/>
              </a:rPr>
              <a:t>Factors</a:t>
            </a:r>
            <a:endParaRPr/>
          </a:p>
          <a:p>
            <a:pPr indent="-299085" lvl="0" marL="457200" marR="0" rtl="0" algn="l">
              <a:lnSpc>
                <a:spcPct val="150000"/>
              </a:lnSpc>
              <a:spcBef>
                <a:spcPts val="0"/>
              </a:spcBef>
              <a:spcAft>
                <a:spcPts val="0"/>
              </a:spcAft>
              <a:buClr>
                <a:srgbClr val="D9EAD3"/>
              </a:buClr>
              <a:buSzPct val="100000"/>
              <a:buFont typeface="Arial"/>
              <a:buAutoNum type="arabicPeriod"/>
            </a:pPr>
            <a:r>
              <a:rPr lang="en" sz="1200">
                <a:solidFill>
                  <a:srgbClr val="D9EAD3"/>
                </a:solidFill>
                <a:latin typeface="Arial"/>
                <a:ea typeface="Arial"/>
                <a:cs typeface="Arial"/>
                <a:sym typeface="Arial"/>
              </a:rPr>
              <a:t>Multiple Processors</a:t>
            </a:r>
            <a:endParaRPr sz="1200">
              <a:solidFill>
                <a:srgbClr val="D9EAD3"/>
              </a:solidFill>
              <a:latin typeface="Arial"/>
              <a:ea typeface="Arial"/>
              <a:cs typeface="Arial"/>
              <a:sym typeface="Arial"/>
            </a:endParaRPr>
          </a:p>
          <a:p>
            <a:pPr indent="-299085" lvl="0" marL="457200" marR="0" rtl="0" algn="l">
              <a:lnSpc>
                <a:spcPct val="150000"/>
              </a:lnSpc>
              <a:spcBef>
                <a:spcPts val="0"/>
              </a:spcBef>
              <a:spcAft>
                <a:spcPts val="0"/>
              </a:spcAft>
              <a:buClr>
                <a:srgbClr val="D9EAD3"/>
              </a:buClr>
              <a:buSzPct val="100000"/>
              <a:buFont typeface="Arial"/>
              <a:buAutoNum type="arabicPeriod"/>
            </a:pPr>
            <a:r>
              <a:rPr lang="en" sz="1200">
                <a:solidFill>
                  <a:srgbClr val="D9EAD3"/>
                </a:solidFill>
                <a:latin typeface="Arial"/>
                <a:ea typeface="Arial"/>
                <a:cs typeface="Arial"/>
                <a:sym typeface="Arial"/>
              </a:rPr>
              <a:t>IO</a:t>
            </a:r>
            <a:endParaRPr sz="1200">
              <a:solidFill>
                <a:srgbClr val="D9EAD3"/>
              </a:solidFill>
              <a:latin typeface="Arial"/>
              <a:ea typeface="Arial"/>
              <a:cs typeface="Arial"/>
              <a:sym typeface="Arial"/>
            </a:endParaRPr>
          </a:p>
          <a:p>
            <a:pPr indent="-299085" lvl="0" marL="457200" marR="0" rtl="0" algn="l">
              <a:lnSpc>
                <a:spcPct val="150000"/>
              </a:lnSpc>
              <a:spcBef>
                <a:spcPts val="0"/>
              </a:spcBef>
              <a:spcAft>
                <a:spcPts val="0"/>
              </a:spcAft>
              <a:buClr>
                <a:srgbClr val="D9EAD3"/>
              </a:buClr>
              <a:buSzPct val="100000"/>
              <a:buFont typeface="Arial"/>
              <a:buAutoNum type="arabicPeriod"/>
            </a:pPr>
            <a:r>
              <a:rPr lang="en" sz="1200">
                <a:solidFill>
                  <a:srgbClr val="D9EAD3"/>
                </a:solidFill>
                <a:latin typeface="Arial"/>
                <a:ea typeface="Arial"/>
                <a:cs typeface="Arial"/>
                <a:sym typeface="Arial"/>
              </a:rPr>
              <a:t>Load Balancing</a:t>
            </a:r>
            <a:endParaRPr sz="1200">
              <a:solidFill>
                <a:srgbClr val="D9EAD3"/>
              </a:solidFill>
              <a:latin typeface="Arial"/>
              <a:ea typeface="Arial"/>
              <a:cs typeface="Arial"/>
              <a:sym typeface="Arial"/>
            </a:endParaRPr>
          </a:p>
          <a:p>
            <a:pPr indent="-299085" lvl="0" marL="457200" marR="0" rtl="0" algn="l">
              <a:lnSpc>
                <a:spcPct val="150000"/>
              </a:lnSpc>
              <a:spcBef>
                <a:spcPts val="0"/>
              </a:spcBef>
              <a:spcAft>
                <a:spcPts val="0"/>
              </a:spcAft>
              <a:buClr>
                <a:srgbClr val="D9EAD3"/>
              </a:buClr>
              <a:buSzPct val="100000"/>
              <a:buFont typeface="Arial"/>
              <a:buAutoNum type="arabicPeriod"/>
            </a:pPr>
            <a:r>
              <a:rPr lang="en" sz="1200">
                <a:solidFill>
                  <a:srgbClr val="D9EAD3"/>
                </a:solidFill>
                <a:latin typeface="Arial"/>
                <a:ea typeface="Arial"/>
                <a:cs typeface="Arial"/>
                <a:sym typeface="Arial"/>
              </a:rPr>
              <a:t>Affinity</a:t>
            </a:r>
            <a:endParaRPr/>
          </a:p>
          <a:p>
            <a:pPr indent="0" lvl="0" marL="0" rtl="0" algn="l">
              <a:spcBef>
                <a:spcPts val="0"/>
              </a:spcBef>
              <a:spcAft>
                <a:spcPts val="1200"/>
              </a:spcAft>
              <a:buNone/>
            </a:pPr>
            <a:r>
              <a:rPr lang="en"/>
              <a:t>											</a:t>
            </a:r>
            <a:r>
              <a:rPr lang="en" sz="1200">
                <a:solidFill>
                  <a:srgbClr val="D9EAD3"/>
                </a:solidFill>
                <a:latin typeface="Arial"/>
                <a:ea typeface="Arial"/>
                <a:cs typeface="Arial"/>
                <a:sym typeface="Arial"/>
              </a:rPr>
              <a:t>(UKEssays)</a:t>
            </a:r>
            <a:endParaRPr sz="97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Metrics Overview</a:t>
            </a:r>
            <a:endParaRPr/>
          </a:p>
        </p:txBody>
      </p:sp>
      <p:sp>
        <p:nvSpPr>
          <p:cNvPr id="210" name="Google Shape;210;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200">
                <a:solidFill>
                  <a:srgbClr val="D9EAD3"/>
                </a:solidFill>
                <a:latin typeface="Arial"/>
                <a:ea typeface="Arial"/>
                <a:cs typeface="Arial"/>
                <a:sym typeface="Arial"/>
              </a:rPr>
              <a:t>Turnaround Time = Waiting Time in Ready Queue + Executing Time</a:t>
            </a:r>
            <a:endParaRPr sz="1200">
              <a:solidFill>
                <a:srgbClr val="D9EAD3"/>
              </a:solidFill>
              <a:latin typeface="Arial"/>
              <a:ea typeface="Arial"/>
              <a:cs typeface="Arial"/>
              <a:sym typeface="Arial"/>
            </a:endParaRPr>
          </a:p>
          <a:p>
            <a:pPr indent="0" lvl="0" marL="0" rtl="0" algn="l">
              <a:lnSpc>
                <a:spcPct val="150000"/>
              </a:lnSpc>
              <a:spcBef>
                <a:spcPts val="0"/>
              </a:spcBef>
              <a:spcAft>
                <a:spcPts val="0"/>
              </a:spcAft>
              <a:buNone/>
            </a:pPr>
            <a:r>
              <a:rPr lang="en" sz="1200">
                <a:solidFill>
                  <a:srgbClr val="D9EAD3"/>
                </a:solidFill>
                <a:latin typeface="Arial"/>
                <a:ea typeface="Arial"/>
                <a:cs typeface="Arial"/>
                <a:sym typeface="Arial"/>
              </a:rPr>
              <a:t>Processes Swapped = number of times a process a process is worked on after a different process</a:t>
            </a:r>
            <a:endParaRPr sz="1200">
              <a:solidFill>
                <a:srgbClr val="D9EAD3"/>
              </a:solidFill>
              <a:latin typeface="Arial"/>
              <a:ea typeface="Arial"/>
              <a:cs typeface="Arial"/>
              <a:sym typeface="Arial"/>
            </a:endParaRPr>
          </a:p>
          <a:p>
            <a:pPr indent="0" lvl="0" marL="0" rtl="0" algn="l">
              <a:lnSpc>
                <a:spcPct val="150000"/>
              </a:lnSpc>
              <a:spcBef>
                <a:spcPts val="0"/>
              </a:spcBef>
              <a:spcAft>
                <a:spcPts val="0"/>
              </a:spcAft>
              <a:buNone/>
            </a:pPr>
            <a:r>
              <a:t/>
            </a:r>
            <a:endParaRPr sz="1200">
              <a:solidFill>
                <a:srgbClr val="D9EAD3"/>
              </a:solidFill>
              <a:latin typeface="Arial"/>
              <a:ea typeface="Arial"/>
              <a:cs typeface="Arial"/>
              <a:sym typeface="Arial"/>
            </a:endParaRPr>
          </a:p>
          <a:p>
            <a:pPr indent="-304800" lvl="0" marL="457200" rtl="0" algn="l">
              <a:lnSpc>
                <a:spcPct val="150000"/>
              </a:lnSpc>
              <a:spcBef>
                <a:spcPts val="0"/>
              </a:spcBef>
              <a:spcAft>
                <a:spcPts val="0"/>
              </a:spcAft>
              <a:buClr>
                <a:srgbClr val="D9EAD3"/>
              </a:buClr>
              <a:buSzPts val="1200"/>
              <a:buFont typeface="Arial"/>
              <a:buAutoNum type="arabicPeriod"/>
            </a:pPr>
            <a:r>
              <a:rPr lang="en" sz="1200">
                <a:solidFill>
                  <a:srgbClr val="D9EAD3"/>
                </a:solidFill>
                <a:latin typeface="Arial"/>
                <a:ea typeface="Arial"/>
                <a:cs typeface="Arial"/>
                <a:sym typeface="Arial"/>
              </a:rPr>
              <a:t>Average Turnaround Time</a:t>
            </a:r>
            <a:endParaRPr sz="1200">
              <a:solidFill>
                <a:srgbClr val="D9EAD3"/>
              </a:solidFill>
              <a:latin typeface="Arial"/>
              <a:ea typeface="Arial"/>
              <a:cs typeface="Arial"/>
              <a:sym typeface="Arial"/>
            </a:endParaRPr>
          </a:p>
          <a:p>
            <a:pPr indent="-304800" lvl="0" marL="457200" rtl="0" algn="l">
              <a:lnSpc>
                <a:spcPct val="150000"/>
              </a:lnSpc>
              <a:spcBef>
                <a:spcPts val="0"/>
              </a:spcBef>
              <a:spcAft>
                <a:spcPts val="0"/>
              </a:spcAft>
              <a:buClr>
                <a:srgbClr val="D9EAD3"/>
              </a:buClr>
              <a:buSzPts val="1200"/>
              <a:buFont typeface="Arial"/>
              <a:buAutoNum type="arabicPeriod"/>
            </a:pPr>
            <a:r>
              <a:rPr lang="en" sz="1200">
                <a:solidFill>
                  <a:srgbClr val="D9EAD3"/>
                </a:solidFill>
                <a:latin typeface="Arial"/>
                <a:ea typeface="Arial"/>
                <a:cs typeface="Arial"/>
                <a:sym typeface="Arial"/>
              </a:rPr>
              <a:t>Average Times Processes Swapped</a:t>
            </a:r>
            <a:endParaRPr sz="1200">
              <a:solidFill>
                <a:srgbClr val="D9EAD3"/>
              </a:solidFill>
              <a:latin typeface="Arial"/>
              <a:ea typeface="Arial"/>
              <a:cs typeface="Arial"/>
              <a:sym typeface="Arial"/>
            </a:endParaRPr>
          </a:p>
          <a:p>
            <a:pPr indent="-304800" lvl="0" marL="457200" rtl="0" algn="l">
              <a:lnSpc>
                <a:spcPct val="150000"/>
              </a:lnSpc>
              <a:spcBef>
                <a:spcPts val="0"/>
              </a:spcBef>
              <a:spcAft>
                <a:spcPts val="0"/>
              </a:spcAft>
              <a:buClr>
                <a:srgbClr val="D9EAD3"/>
              </a:buClr>
              <a:buSzPts val="1200"/>
              <a:buFont typeface="Arial"/>
              <a:buAutoNum type="arabicPeriod"/>
            </a:pPr>
            <a:r>
              <a:rPr lang="en" sz="1200">
                <a:solidFill>
                  <a:srgbClr val="D9EAD3"/>
                </a:solidFill>
                <a:latin typeface="Arial"/>
                <a:ea typeface="Arial"/>
                <a:cs typeface="Arial"/>
                <a:sym typeface="Arial"/>
              </a:rPr>
              <a:t>Average Turnaround Time for Slow Process</a:t>
            </a:r>
            <a:endParaRPr sz="1200">
              <a:solidFill>
                <a:srgbClr val="D9EAD3"/>
              </a:solidFill>
              <a:latin typeface="Arial"/>
              <a:ea typeface="Arial"/>
              <a:cs typeface="Arial"/>
              <a:sym typeface="Arial"/>
            </a:endParaRPr>
          </a:p>
          <a:p>
            <a:pPr indent="-304800" lvl="0" marL="457200" rtl="0" algn="l">
              <a:lnSpc>
                <a:spcPct val="150000"/>
              </a:lnSpc>
              <a:spcBef>
                <a:spcPts val="0"/>
              </a:spcBef>
              <a:spcAft>
                <a:spcPts val="0"/>
              </a:spcAft>
              <a:buClr>
                <a:srgbClr val="D9EAD3"/>
              </a:buClr>
              <a:buSzPts val="1200"/>
              <a:buFont typeface="Arial"/>
              <a:buAutoNum type="arabicPeriod"/>
            </a:pPr>
            <a:r>
              <a:rPr lang="en" sz="1200">
                <a:solidFill>
                  <a:srgbClr val="D9EAD3"/>
                </a:solidFill>
                <a:latin typeface="Arial"/>
                <a:ea typeface="Arial"/>
                <a:cs typeface="Arial"/>
                <a:sym typeface="Arial"/>
              </a:rPr>
              <a:t>Average Turnaround Time for Fast Process</a:t>
            </a:r>
            <a:endParaRPr sz="1200">
              <a:solidFill>
                <a:srgbClr val="D9EAD3"/>
              </a:solidFill>
              <a:latin typeface="Arial"/>
              <a:ea typeface="Arial"/>
              <a:cs typeface="Arial"/>
              <a:sym typeface="Arial"/>
            </a:endParaRPr>
          </a:p>
          <a:p>
            <a:pPr indent="-304800" lvl="0" marL="457200" rtl="0" algn="l">
              <a:lnSpc>
                <a:spcPct val="150000"/>
              </a:lnSpc>
              <a:spcBef>
                <a:spcPts val="0"/>
              </a:spcBef>
              <a:spcAft>
                <a:spcPts val="0"/>
              </a:spcAft>
              <a:buClr>
                <a:srgbClr val="D9EAD3"/>
              </a:buClr>
              <a:buSzPts val="1200"/>
              <a:buFont typeface="Arial"/>
              <a:buAutoNum type="arabicPeriod"/>
            </a:pPr>
            <a:r>
              <a:rPr lang="en" sz="1200">
                <a:solidFill>
                  <a:srgbClr val="D9EAD3"/>
                </a:solidFill>
                <a:latin typeface="Arial"/>
                <a:ea typeface="Arial"/>
                <a:cs typeface="Arial"/>
                <a:sym typeface="Arial"/>
              </a:rPr>
              <a:t>Average Turnaround Time for High Priority Process (&lt;=3)</a:t>
            </a:r>
            <a:endParaRPr sz="1200">
              <a:solidFill>
                <a:srgbClr val="D9EAD3"/>
              </a:solidFill>
              <a:latin typeface="Arial"/>
              <a:ea typeface="Arial"/>
              <a:cs typeface="Arial"/>
              <a:sym typeface="Arial"/>
            </a:endParaRPr>
          </a:p>
          <a:p>
            <a:pPr indent="-304800" lvl="0" marL="457200" rtl="0" algn="l">
              <a:lnSpc>
                <a:spcPct val="150000"/>
              </a:lnSpc>
              <a:spcBef>
                <a:spcPts val="0"/>
              </a:spcBef>
              <a:spcAft>
                <a:spcPts val="0"/>
              </a:spcAft>
              <a:buClr>
                <a:srgbClr val="D9EAD3"/>
              </a:buClr>
              <a:buSzPts val="1200"/>
              <a:buFont typeface="Arial"/>
              <a:buAutoNum type="arabicPeriod"/>
            </a:pPr>
            <a:r>
              <a:rPr lang="en" sz="1200">
                <a:solidFill>
                  <a:srgbClr val="D9EAD3"/>
                </a:solidFill>
                <a:latin typeface="Arial"/>
                <a:ea typeface="Arial"/>
                <a:cs typeface="Arial"/>
                <a:sym typeface="Arial"/>
              </a:rPr>
              <a:t>Average Turnaround Time for Low Priority Process (&gt;=4)</a:t>
            </a:r>
            <a:endParaRPr>
              <a:solidFill>
                <a:srgbClr val="D9EAD3"/>
              </a:solidFil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Metric 1: Average TurnAround Time in ms</a:t>
            </a:r>
            <a:endParaRPr b="1"/>
          </a:p>
        </p:txBody>
      </p:sp>
      <p:sp>
        <p:nvSpPr>
          <p:cNvPr id="216" name="Google Shape;216;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rgbClr val="D9EAD3"/>
              </a:solidFill>
            </a:endParaRPr>
          </a:p>
        </p:txBody>
      </p:sp>
      <p:pic>
        <p:nvPicPr>
          <p:cNvPr id="217" name="Google Shape;217;p25" title="Average Turn Around Time"/>
          <p:cNvPicPr preferRelativeResize="0"/>
          <p:nvPr/>
        </p:nvPicPr>
        <p:blipFill>
          <a:blip r:embed="rId3">
            <a:alphaModFix/>
          </a:blip>
          <a:stretch>
            <a:fillRect/>
          </a:stretch>
        </p:blipFill>
        <p:spPr>
          <a:xfrm>
            <a:off x="1297500" y="1251125"/>
            <a:ext cx="7038901" cy="38129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Metric 2: Average Times Processes Swapped</a:t>
            </a:r>
            <a:endParaRPr b="1"/>
          </a:p>
        </p:txBody>
      </p:sp>
      <p:sp>
        <p:nvSpPr>
          <p:cNvPr id="223" name="Google Shape;223;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rgbClr val="D9EAD3"/>
              </a:solidFill>
            </a:endParaRPr>
          </a:p>
        </p:txBody>
      </p:sp>
      <p:pic>
        <p:nvPicPr>
          <p:cNvPr id="224" name="Google Shape;224;p26" title="Average Times Processes Swapped"/>
          <p:cNvPicPr preferRelativeResize="0"/>
          <p:nvPr/>
        </p:nvPicPr>
        <p:blipFill>
          <a:blip r:embed="rId3">
            <a:alphaModFix/>
          </a:blip>
          <a:stretch>
            <a:fillRect/>
          </a:stretch>
        </p:blipFill>
        <p:spPr>
          <a:xfrm>
            <a:off x="1297500" y="1211400"/>
            <a:ext cx="7038901" cy="37732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Metric 3: Average Slow Task TurnAround Time in ms</a:t>
            </a:r>
            <a:endParaRPr b="1"/>
          </a:p>
        </p:txBody>
      </p:sp>
      <p:sp>
        <p:nvSpPr>
          <p:cNvPr id="230" name="Google Shape;230;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rgbClr val="D9EAD3"/>
              </a:solidFill>
            </a:endParaRPr>
          </a:p>
        </p:txBody>
      </p:sp>
      <p:pic>
        <p:nvPicPr>
          <p:cNvPr id="231" name="Google Shape;231;p27" title="Average Slow Task Turn Around Time"/>
          <p:cNvPicPr preferRelativeResize="0"/>
          <p:nvPr/>
        </p:nvPicPr>
        <p:blipFill>
          <a:blip r:embed="rId3">
            <a:alphaModFix/>
          </a:blip>
          <a:stretch>
            <a:fillRect/>
          </a:stretch>
        </p:blipFill>
        <p:spPr>
          <a:xfrm>
            <a:off x="1297500" y="1261050"/>
            <a:ext cx="7038900" cy="3654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Metric 4: Average Fast Task TurnAround Time in ms</a:t>
            </a:r>
            <a:endParaRPr b="1"/>
          </a:p>
        </p:txBody>
      </p:sp>
      <p:sp>
        <p:nvSpPr>
          <p:cNvPr id="237" name="Google Shape;23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rgbClr val="D9EAD3"/>
              </a:solidFill>
            </a:endParaRPr>
          </a:p>
        </p:txBody>
      </p:sp>
      <p:pic>
        <p:nvPicPr>
          <p:cNvPr id="238" name="Google Shape;238;p28" title="Average Fast Task Turn Around Time"/>
          <p:cNvPicPr preferRelativeResize="0"/>
          <p:nvPr/>
        </p:nvPicPr>
        <p:blipFill>
          <a:blip r:embed="rId3">
            <a:alphaModFix/>
          </a:blip>
          <a:stretch>
            <a:fillRect/>
          </a:stretch>
        </p:blipFill>
        <p:spPr>
          <a:xfrm>
            <a:off x="1297500" y="1307850"/>
            <a:ext cx="7038901" cy="3572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1326375" y="3649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Comparison of Slow Vs Fast Task TurnAround time in ms</a:t>
            </a:r>
            <a:endParaRPr b="1"/>
          </a:p>
        </p:txBody>
      </p:sp>
      <p:sp>
        <p:nvSpPr>
          <p:cNvPr id="244" name="Google Shape;244;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5" name="Google Shape;245;p29" title="Average Slow Task Turn Around Time"/>
          <p:cNvPicPr preferRelativeResize="0"/>
          <p:nvPr/>
        </p:nvPicPr>
        <p:blipFill>
          <a:blip r:embed="rId3">
            <a:alphaModFix/>
          </a:blip>
          <a:stretch>
            <a:fillRect/>
          </a:stretch>
        </p:blipFill>
        <p:spPr>
          <a:xfrm>
            <a:off x="4572000" y="1567550"/>
            <a:ext cx="4572001" cy="2571750"/>
          </a:xfrm>
          <a:prstGeom prst="rect">
            <a:avLst/>
          </a:prstGeom>
          <a:noFill/>
          <a:ln>
            <a:noFill/>
          </a:ln>
        </p:spPr>
      </p:pic>
      <p:pic>
        <p:nvPicPr>
          <p:cNvPr id="246" name="Google Shape;246;p29" title="Average Fast Task Turn Around Time"/>
          <p:cNvPicPr preferRelativeResize="0"/>
          <p:nvPr/>
        </p:nvPicPr>
        <p:blipFill>
          <a:blip r:embed="rId4">
            <a:alphaModFix/>
          </a:blip>
          <a:stretch>
            <a:fillRect/>
          </a:stretch>
        </p:blipFill>
        <p:spPr>
          <a:xfrm>
            <a:off x="83850" y="1567550"/>
            <a:ext cx="4488149" cy="25717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Metric 5: Average High Priority (&lt;=3) Task TurnAround Time in ms</a:t>
            </a:r>
            <a:endParaRPr b="1"/>
          </a:p>
        </p:txBody>
      </p:sp>
      <p:sp>
        <p:nvSpPr>
          <p:cNvPr id="252" name="Google Shape;252;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rgbClr val="D9EAD3"/>
              </a:solidFill>
            </a:endParaRPr>
          </a:p>
        </p:txBody>
      </p:sp>
      <p:pic>
        <p:nvPicPr>
          <p:cNvPr id="253" name="Google Shape;253;p30" title="Average High Priority (&lt;=3) Turn Around Time"/>
          <p:cNvPicPr preferRelativeResize="0"/>
          <p:nvPr/>
        </p:nvPicPr>
        <p:blipFill>
          <a:blip r:embed="rId3">
            <a:alphaModFix/>
          </a:blip>
          <a:stretch>
            <a:fillRect/>
          </a:stretch>
        </p:blipFill>
        <p:spPr>
          <a:xfrm>
            <a:off x="1297500" y="1307850"/>
            <a:ext cx="7038900" cy="3572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Metric 6: Average Low Priority (&gt;=4) Task TurnAround Time in ms</a:t>
            </a:r>
            <a:endParaRPr b="1"/>
          </a:p>
        </p:txBody>
      </p:sp>
      <p:sp>
        <p:nvSpPr>
          <p:cNvPr id="259" name="Google Shape;259;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rgbClr val="D9EAD3"/>
              </a:solidFill>
            </a:endParaRPr>
          </a:p>
        </p:txBody>
      </p:sp>
      <p:pic>
        <p:nvPicPr>
          <p:cNvPr id="260" name="Google Shape;260;p31" title="Average Low Priority (&gt;=4) Turn Around Time"/>
          <p:cNvPicPr preferRelativeResize="0"/>
          <p:nvPr/>
        </p:nvPicPr>
        <p:blipFill>
          <a:blip r:embed="rId3">
            <a:alphaModFix/>
          </a:blip>
          <a:stretch>
            <a:fillRect/>
          </a:stretch>
        </p:blipFill>
        <p:spPr>
          <a:xfrm>
            <a:off x="1297500" y="1307850"/>
            <a:ext cx="7038900" cy="3557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Problem Statement </a:t>
            </a:r>
            <a:endParaRPr b="1"/>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457200" lvl="0" marL="0" rtl="0" algn="l">
              <a:lnSpc>
                <a:spcPct val="150000"/>
              </a:lnSpc>
              <a:spcBef>
                <a:spcPts val="0"/>
              </a:spcBef>
              <a:spcAft>
                <a:spcPts val="0"/>
              </a:spcAft>
              <a:buNone/>
            </a:pPr>
            <a:r>
              <a:rPr lang="en" sz="1200">
                <a:solidFill>
                  <a:srgbClr val="D9EAD3"/>
                </a:solidFill>
                <a:latin typeface="Arial"/>
                <a:ea typeface="Arial"/>
                <a:cs typeface="Arial"/>
                <a:sym typeface="Arial"/>
              </a:rPr>
              <a:t>Our problem that we were trying to solve was to see which task scheduling algorithm was the best to use among the; “Shortest Remaining Time”, “Round Robin”, and the “Priority Based” task scheduling algorithms. We used 2 Main Metrics and 4 sub metrics to complete this task; the first 2 are the main metrics and the last 4 are the sub metrics, First was Average Turnaround Time in milliseconds, next was Average Times Processes Swapped, then Average Turnaround Time for Fast,Slow, Long, And lastly Short Tasks.</a:t>
            </a:r>
            <a:endParaRPr>
              <a:solidFill>
                <a:srgbClr val="D9EAD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Comparison of High Priority vs. Low Priority Task TurnAround time in ms</a:t>
            </a:r>
            <a:endParaRPr/>
          </a:p>
        </p:txBody>
      </p:sp>
      <p:sp>
        <p:nvSpPr>
          <p:cNvPr id="266" name="Google Shape;266;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7" name="Google Shape;267;p32" title="Average Low Priority (&gt;=4) Turn Around Time"/>
          <p:cNvPicPr preferRelativeResize="0"/>
          <p:nvPr/>
        </p:nvPicPr>
        <p:blipFill>
          <a:blip r:embed="rId3">
            <a:alphaModFix/>
          </a:blip>
          <a:stretch>
            <a:fillRect/>
          </a:stretch>
        </p:blipFill>
        <p:spPr>
          <a:xfrm>
            <a:off x="4572000" y="1567550"/>
            <a:ext cx="4572000" cy="2310801"/>
          </a:xfrm>
          <a:prstGeom prst="rect">
            <a:avLst/>
          </a:prstGeom>
          <a:noFill/>
          <a:ln>
            <a:noFill/>
          </a:ln>
        </p:spPr>
      </p:pic>
      <p:pic>
        <p:nvPicPr>
          <p:cNvPr id="268" name="Google Shape;268;p32" title="Average High Priority (&lt;=3) Turn Around Time"/>
          <p:cNvPicPr preferRelativeResize="0"/>
          <p:nvPr/>
        </p:nvPicPr>
        <p:blipFill>
          <a:blip r:embed="rId4">
            <a:alphaModFix/>
          </a:blip>
          <a:stretch>
            <a:fillRect/>
          </a:stretch>
        </p:blipFill>
        <p:spPr>
          <a:xfrm>
            <a:off x="0" y="1567550"/>
            <a:ext cx="4553163" cy="23107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References</a:t>
            </a:r>
            <a:endParaRPr b="1"/>
          </a:p>
        </p:txBody>
      </p:sp>
      <p:sp>
        <p:nvSpPr>
          <p:cNvPr id="274" name="Google Shape;274;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10000"/>
          </a:bodyPr>
          <a:lstStyle/>
          <a:p>
            <a:pPr indent="-457200" lvl="0" marL="457200" rtl="0" algn="l">
              <a:lnSpc>
                <a:spcPct val="150000"/>
              </a:lnSpc>
              <a:spcBef>
                <a:spcPts val="1200"/>
              </a:spcBef>
              <a:spcAft>
                <a:spcPts val="0"/>
              </a:spcAft>
              <a:buNone/>
            </a:pPr>
            <a:r>
              <a:rPr i="1" lang="en" sz="1200">
                <a:solidFill>
                  <a:srgbClr val="D9EAD3"/>
                </a:solidFill>
                <a:latin typeface="Verdana"/>
                <a:ea typeface="Verdana"/>
                <a:cs typeface="Verdana"/>
                <a:sym typeface="Verdana"/>
              </a:rPr>
              <a:t>Os priority scheduling - javatpoint</a:t>
            </a:r>
            <a:r>
              <a:rPr lang="en" sz="1200">
                <a:solidFill>
                  <a:srgbClr val="D9EAD3"/>
                </a:solidFill>
                <a:latin typeface="Verdana"/>
                <a:ea typeface="Verdana"/>
                <a:cs typeface="Verdana"/>
                <a:sym typeface="Verdana"/>
              </a:rPr>
              <a:t>. www.javatpoint.com. (n.d.). Retrieved November 23, 2021, from https://www.javatpoint.com/os-priority-scheduling.</a:t>
            </a:r>
            <a:endParaRPr sz="1200">
              <a:solidFill>
                <a:srgbClr val="D9EAD3"/>
              </a:solidFill>
              <a:latin typeface="Verdana"/>
              <a:ea typeface="Verdana"/>
              <a:cs typeface="Verdana"/>
              <a:sym typeface="Verdana"/>
            </a:endParaRPr>
          </a:p>
          <a:p>
            <a:pPr indent="-457200" lvl="0" marL="457200" rtl="0" algn="l">
              <a:lnSpc>
                <a:spcPct val="150000"/>
              </a:lnSpc>
              <a:spcBef>
                <a:spcPts val="1200"/>
              </a:spcBef>
              <a:spcAft>
                <a:spcPts val="0"/>
              </a:spcAft>
              <a:buNone/>
            </a:pPr>
            <a:r>
              <a:rPr i="1" lang="en" sz="1200">
                <a:solidFill>
                  <a:srgbClr val="D9EAD3"/>
                </a:solidFill>
                <a:latin typeface="Verdana"/>
                <a:ea typeface="Verdana"/>
                <a:cs typeface="Verdana"/>
                <a:sym typeface="Verdana"/>
              </a:rPr>
              <a:t>Os Round Robin Scheduling Algorithm - javatpoint</a:t>
            </a:r>
            <a:r>
              <a:rPr lang="en" sz="1200">
                <a:solidFill>
                  <a:srgbClr val="D9EAD3"/>
                </a:solidFill>
                <a:latin typeface="Verdana"/>
                <a:ea typeface="Verdana"/>
                <a:cs typeface="Verdana"/>
                <a:sym typeface="Verdana"/>
              </a:rPr>
              <a:t>. www.javatpoint.com. (n.d.). Retrieved November 23, 2021, from https://www.javatpoint.com/os-round-robin-scheduling-algorithm.</a:t>
            </a:r>
            <a:endParaRPr sz="1200">
              <a:solidFill>
                <a:srgbClr val="D9EAD3"/>
              </a:solidFill>
              <a:latin typeface="Verdana"/>
              <a:ea typeface="Verdana"/>
              <a:cs typeface="Verdana"/>
              <a:sym typeface="Verdana"/>
            </a:endParaRPr>
          </a:p>
          <a:p>
            <a:pPr indent="-457200" lvl="0" marL="457200" rtl="0" algn="l">
              <a:lnSpc>
                <a:spcPct val="150000"/>
              </a:lnSpc>
              <a:spcBef>
                <a:spcPts val="1200"/>
              </a:spcBef>
              <a:spcAft>
                <a:spcPts val="0"/>
              </a:spcAft>
              <a:buNone/>
            </a:pPr>
            <a:r>
              <a:rPr i="1" lang="en" sz="1200">
                <a:solidFill>
                  <a:srgbClr val="D9EAD3"/>
                </a:solidFill>
                <a:latin typeface="Verdana"/>
                <a:ea typeface="Verdana"/>
                <a:cs typeface="Verdana"/>
                <a:sym typeface="Verdana"/>
              </a:rPr>
              <a:t>OS SRTF scheduling algorithm - javatpoint</a:t>
            </a:r>
            <a:r>
              <a:rPr lang="en" sz="1200">
                <a:solidFill>
                  <a:srgbClr val="D9EAD3"/>
                </a:solidFill>
                <a:latin typeface="Verdana"/>
                <a:ea typeface="Verdana"/>
                <a:cs typeface="Verdana"/>
                <a:sym typeface="Verdana"/>
              </a:rPr>
              <a:t>. www.javatpoint.com. (n.d.). Retrieved November 23, 2021, from https://www.javatpoint.com/os-srtf-scheduling-algorithm.</a:t>
            </a:r>
            <a:endParaRPr sz="1200">
              <a:solidFill>
                <a:srgbClr val="D9EAD3"/>
              </a:solidFill>
              <a:latin typeface="Verdana"/>
              <a:ea typeface="Verdana"/>
              <a:cs typeface="Verdana"/>
              <a:sym typeface="Verdana"/>
            </a:endParaRPr>
          </a:p>
          <a:p>
            <a:pPr indent="-457200" lvl="0" marL="457200" rtl="0" algn="l">
              <a:lnSpc>
                <a:spcPct val="150000"/>
              </a:lnSpc>
              <a:spcBef>
                <a:spcPts val="1200"/>
              </a:spcBef>
              <a:spcAft>
                <a:spcPts val="0"/>
              </a:spcAft>
              <a:buNone/>
            </a:pPr>
            <a:r>
              <a:rPr lang="en" sz="1200">
                <a:solidFill>
                  <a:srgbClr val="D9EAD3"/>
                </a:solidFill>
                <a:latin typeface="Verdana"/>
                <a:ea typeface="Verdana"/>
                <a:cs typeface="Verdana"/>
                <a:sym typeface="Verdana"/>
              </a:rPr>
              <a:t>Williams, L. (2021, October 6). </a:t>
            </a:r>
            <a:r>
              <a:rPr i="1" lang="en" sz="1200">
                <a:solidFill>
                  <a:srgbClr val="D9EAD3"/>
                </a:solidFill>
                <a:latin typeface="Verdana"/>
                <a:ea typeface="Verdana"/>
                <a:cs typeface="Verdana"/>
                <a:sym typeface="Verdana"/>
              </a:rPr>
              <a:t>CPU scheduling algorithms in operating systems</a:t>
            </a:r>
            <a:r>
              <a:rPr lang="en" sz="1200">
                <a:solidFill>
                  <a:srgbClr val="D9EAD3"/>
                </a:solidFill>
                <a:latin typeface="Verdana"/>
                <a:ea typeface="Verdana"/>
                <a:cs typeface="Verdana"/>
                <a:sym typeface="Verdana"/>
              </a:rPr>
              <a:t>. Guru99. Retrieved November 23, 2021, from https://www.guru99.com/cpu-scheduling-algorithms.html. </a:t>
            </a:r>
            <a:endParaRPr sz="1200">
              <a:solidFill>
                <a:srgbClr val="D9EAD3"/>
              </a:solidFill>
              <a:latin typeface="Verdana"/>
              <a:ea typeface="Verdana"/>
              <a:cs typeface="Verdana"/>
              <a:sym typeface="Verdana"/>
            </a:endParaRPr>
          </a:p>
          <a:p>
            <a:pPr indent="-457200" lvl="0" marL="457200" rtl="0" algn="l">
              <a:lnSpc>
                <a:spcPct val="150000"/>
              </a:lnSpc>
              <a:spcBef>
                <a:spcPts val="1200"/>
              </a:spcBef>
              <a:spcAft>
                <a:spcPts val="0"/>
              </a:spcAft>
              <a:buNone/>
            </a:pPr>
            <a:r>
              <a:rPr lang="en" sz="1200">
                <a:solidFill>
                  <a:srgbClr val="D9EAD3"/>
                </a:solidFill>
                <a:latin typeface="Verdana"/>
                <a:ea typeface="Verdana"/>
                <a:cs typeface="Verdana"/>
                <a:sym typeface="Verdana"/>
              </a:rPr>
              <a:t>UKEssays. (November 2018). A Comparison of CPU Scheduling. Retrieved from https://www.ukessays.com/essays/computer-science/a-comparison-of-cpu-scheduling.php?vref=1</a:t>
            </a:r>
            <a:endParaRPr sz="1200">
              <a:solidFill>
                <a:srgbClr val="D9EAD3"/>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Sample Data Inputs</a:t>
            </a:r>
            <a:endParaRPr b="1"/>
          </a:p>
        </p:txBody>
      </p:sp>
      <p:sp>
        <p:nvSpPr>
          <p:cNvPr id="147" name="Google Shape;147;p15"/>
          <p:cNvSpPr txBox="1"/>
          <p:nvPr>
            <p:ph idx="1" type="body"/>
          </p:nvPr>
        </p:nvSpPr>
        <p:spPr>
          <a:xfrm>
            <a:off x="1008950" y="152912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D9EAD3"/>
              </a:buClr>
              <a:buSzPts val="1300"/>
              <a:buChar char="●"/>
            </a:pPr>
            <a:r>
              <a:rPr lang="en">
                <a:solidFill>
                  <a:srgbClr val="D9EAD3"/>
                </a:solidFill>
              </a:rPr>
              <a:t>Priority Has 1 the highest and 6 the lowest for our Program</a:t>
            </a:r>
            <a:endParaRPr>
              <a:solidFill>
                <a:srgbClr val="D9EAD3"/>
              </a:solidFill>
            </a:endParaRPr>
          </a:p>
          <a:p>
            <a:pPr indent="0" lvl="0" marL="0" rtl="0" algn="l">
              <a:spcBef>
                <a:spcPts val="1200"/>
              </a:spcBef>
              <a:spcAft>
                <a:spcPts val="0"/>
              </a:spcAft>
              <a:buNone/>
            </a:pPr>
            <a:r>
              <a:t/>
            </a:r>
            <a:endParaRPr>
              <a:solidFill>
                <a:srgbClr val="D9EAD3"/>
              </a:solidFill>
            </a:endParaRPr>
          </a:p>
          <a:p>
            <a:pPr indent="-311150" lvl="0" marL="457200" rtl="0" algn="l">
              <a:spcBef>
                <a:spcPts val="1200"/>
              </a:spcBef>
              <a:spcAft>
                <a:spcPts val="0"/>
              </a:spcAft>
              <a:buClr>
                <a:srgbClr val="D9EAD3"/>
              </a:buClr>
              <a:buSzPts val="1300"/>
              <a:buChar char="●"/>
            </a:pPr>
            <a:r>
              <a:rPr lang="en">
                <a:solidFill>
                  <a:srgbClr val="D9EAD3"/>
                </a:solidFill>
              </a:rPr>
              <a:t>Priority and amount of tasks can be changed freely</a:t>
            </a:r>
            <a:endParaRPr>
              <a:solidFill>
                <a:srgbClr val="D9EAD3"/>
              </a:solidFill>
            </a:endParaRPr>
          </a:p>
          <a:p>
            <a:pPr indent="0" lvl="0" marL="0" rtl="0" algn="l">
              <a:spcBef>
                <a:spcPts val="1200"/>
              </a:spcBef>
              <a:spcAft>
                <a:spcPts val="0"/>
              </a:spcAft>
              <a:buNone/>
            </a:pPr>
            <a:r>
              <a:t/>
            </a:r>
            <a:endParaRPr>
              <a:solidFill>
                <a:srgbClr val="D9EAD3"/>
              </a:solidFill>
            </a:endParaRPr>
          </a:p>
          <a:p>
            <a:pPr indent="-311150" lvl="0" marL="457200" rtl="0" algn="l">
              <a:spcBef>
                <a:spcPts val="1200"/>
              </a:spcBef>
              <a:spcAft>
                <a:spcPts val="0"/>
              </a:spcAft>
              <a:buClr>
                <a:srgbClr val="D9EAD3"/>
              </a:buClr>
              <a:buSzPts val="1300"/>
              <a:buChar char="●"/>
            </a:pPr>
            <a:r>
              <a:rPr lang="en">
                <a:solidFill>
                  <a:srgbClr val="D9EAD3"/>
                </a:solidFill>
              </a:rPr>
              <a:t>Execution Length is total amount of time (in ms) to complete</a:t>
            </a:r>
            <a:endParaRPr>
              <a:solidFill>
                <a:srgbClr val="D9EAD3"/>
              </a:solidFill>
            </a:endParaRPr>
          </a:p>
        </p:txBody>
      </p:sp>
      <p:pic>
        <p:nvPicPr>
          <p:cNvPr id="148" name="Google Shape;148;p15"/>
          <p:cNvPicPr preferRelativeResize="0"/>
          <p:nvPr/>
        </p:nvPicPr>
        <p:blipFill>
          <a:blip r:embed="rId3">
            <a:alphaModFix/>
          </a:blip>
          <a:stretch>
            <a:fillRect/>
          </a:stretch>
        </p:blipFill>
        <p:spPr>
          <a:xfrm>
            <a:off x="6125275" y="1529125"/>
            <a:ext cx="2389275" cy="291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 Generation</a:t>
            </a:r>
            <a:endParaRPr b="1"/>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16"/>
          <p:cNvPicPr preferRelativeResize="0"/>
          <p:nvPr/>
        </p:nvPicPr>
        <p:blipFill rotWithShape="1">
          <a:blip r:embed="rId3">
            <a:alphaModFix/>
          </a:blip>
          <a:srcRect b="29032" l="0" r="0" t="11778"/>
          <a:stretch/>
        </p:blipFill>
        <p:spPr>
          <a:xfrm>
            <a:off x="591925" y="1437700"/>
            <a:ext cx="7960149" cy="317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Example Data Outputs</a:t>
            </a:r>
            <a:endParaRPr b="1"/>
          </a:p>
        </p:txBody>
      </p:sp>
      <p:pic>
        <p:nvPicPr>
          <p:cNvPr id="161" name="Google Shape;161;p17"/>
          <p:cNvPicPr preferRelativeResize="0"/>
          <p:nvPr/>
        </p:nvPicPr>
        <p:blipFill rotWithShape="1">
          <a:blip r:embed="rId3">
            <a:alphaModFix/>
          </a:blip>
          <a:srcRect b="24897" l="3911" r="40057" t="11975"/>
          <a:stretch/>
        </p:blipFill>
        <p:spPr>
          <a:xfrm>
            <a:off x="550600" y="1468175"/>
            <a:ext cx="4750574" cy="3010576"/>
          </a:xfrm>
          <a:prstGeom prst="rect">
            <a:avLst/>
          </a:prstGeom>
          <a:noFill/>
          <a:ln>
            <a:noFill/>
          </a:ln>
        </p:spPr>
      </p:pic>
      <p:pic>
        <p:nvPicPr>
          <p:cNvPr id="162" name="Google Shape;162;p17"/>
          <p:cNvPicPr preferRelativeResize="0"/>
          <p:nvPr/>
        </p:nvPicPr>
        <p:blipFill rotWithShape="1">
          <a:blip r:embed="rId4">
            <a:alphaModFix/>
          </a:blip>
          <a:srcRect b="3858" l="3901" r="57002" t="7654"/>
          <a:stretch/>
        </p:blipFill>
        <p:spPr>
          <a:xfrm>
            <a:off x="5874488" y="178738"/>
            <a:ext cx="2956699" cy="3753375"/>
          </a:xfrm>
          <a:prstGeom prst="rect">
            <a:avLst/>
          </a:prstGeom>
          <a:noFill/>
          <a:ln>
            <a:noFill/>
          </a:ln>
        </p:spPr>
      </p:pic>
      <p:pic>
        <p:nvPicPr>
          <p:cNvPr id="163" name="Google Shape;163;p17"/>
          <p:cNvPicPr preferRelativeResize="0"/>
          <p:nvPr/>
        </p:nvPicPr>
        <p:blipFill rotWithShape="1">
          <a:blip r:embed="rId5">
            <a:alphaModFix/>
          </a:blip>
          <a:srcRect b="2643" l="4088" r="62750" t="76833"/>
          <a:stretch/>
        </p:blipFill>
        <p:spPr>
          <a:xfrm>
            <a:off x="5874500" y="3932125"/>
            <a:ext cx="2956675" cy="1032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Run Scheduling</a:t>
            </a:r>
            <a:endParaRPr/>
          </a:p>
        </p:txBody>
      </p:sp>
      <p:sp>
        <p:nvSpPr>
          <p:cNvPr id="169" name="Google Shape;16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D9EAD3"/>
                </a:solidFill>
              </a:rPr>
              <a:t>While there are tasks, the program</a:t>
            </a:r>
            <a:endParaRPr>
              <a:solidFill>
                <a:srgbClr val="D9EAD3"/>
              </a:solidFill>
            </a:endParaRPr>
          </a:p>
          <a:p>
            <a:pPr indent="0" lvl="0" marL="0" rtl="0" algn="l">
              <a:spcBef>
                <a:spcPts val="1200"/>
              </a:spcBef>
              <a:spcAft>
                <a:spcPts val="0"/>
              </a:spcAft>
              <a:buNone/>
            </a:pPr>
            <a:r>
              <a:rPr lang="en">
                <a:solidFill>
                  <a:srgbClr val="D9EAD3"/>
                </a:solidFill>
              </a:rPr>
              <a:t>g</a:t>
            </a:r>
            <a:r>
              <a:rPr lang="en">
                <a:solidFill>
                  <a:srgbClr val="D9EAD3"/>
                </a:solidFill>
              </a:rPr>
              <a:t>ets the next task, works it, and adds</a:t>
            </a:r>
            <a:endParaRPr>
              <a:solidFill>
                <a:srgbClr val="D9EAD3"/>
              </a:solidFill>
            </a:endParaRPr>
          </a:p>
          <a:p>
            <a:pPr indent="0" lvl="0" marL="0" rtl="0" algn="l">
              <a:spcBef>
                <a:spcPts val="1200"/>
              </a:spcBef>
              <a:spcAft>
                <a:spcPts val="0"/>
              </a:spcAft>
              <a:buNone/>
            </a:pPr>
            <a:r>
              <a:rPr lang="en">
                <a:solidFill>
                  <a:srgbClr val="D9EAD3"/>
                </a:solidFill>
              </a:rPr>
              <a:t>i</a:t>
            </a:r>
            <a:r>
              <a:rPr lang="en">
                <a:solidFill>
                  <a:srgbClr val="D9EAD3"/>
                </a:solidFill>
              </a:rPr>
              <a:t>t back to the scheduler.</a:t>
            </a:r>
            <a:endParaRPr>
              <a:solidFill>
                <a:srgbClr val="D9EAD3"/>
              </a:solidFill>
            </a:endParaRPr>
          </a:p>
          <a:p>
            <a:pPr indent="0" lvl="0" marL="0" rtl="0" algn="l">
              <a:spcBef>
                <a:spcPts val="1200"/>
              </a:spcBef>
              <a:spcAft>
                <a:spcPts val="0"/>
              </a:spcAft>
              <a:buNone/>
            </a:pPr>
            <a:r>
              <a:t/>
            </a:r>
            <a:endParaRPr>
              <a:solidFill>
                <a:srgbClr val="D9EAD3"/>
              </a:solidFill>
            </a:endParaRPr>
          </a:p>
          <a:p>
            <a:pPr indent="0" lvl="0" marL="0" rtl="0" algn="l">
              <a:spcBef>
                <a:spcPts val="1200"/>
              </a:spcBef>
              <a:spcAft>
                <a:spcPts val="0"/>
              </a:spcAft>
              <a:buNone/>
            </a:pPr>
            <a:r>
              <a:rPr lang="en">
                <a:solidFill>
                  <a:srgbClr val="D9EAD3"/>
                </a:solidFill>
              </a:rPr>
              <a:t>When there are no more tasks,</a:t>
            </a:r>
            <a:endParaRPr>
              <a:solidFill>
                <a:srgbClr val="D9EAD3"/>
              </a:solidFill>
            </a:endParaRPr>
          </a:p>
          <a:p>
            <a:pPr indent="0" lvl="0" marL="0" rtl="0" algn="l">
              <a:spcBef>
                <a:spcPts val="1200"/>
              </a:spcBef>
              <a:spcAft>
                <a:spcPts val="1200"/>
              </a:spcAft>
              <a:buNone/>
            </a:pPr>
            <a:r>
              <a:rPr lang="en">
                <a:solidFill>
                  <a:srgbClr val="D9EAD3"/>
                </a:solidFill>
              </a:rPr>
              <a:t>t</a:t>
            </a:r>
            <a:r>
              <a:rPr lang="en">
                <a:solidFill>
                  <a:srgbClr val="D9EAD3"/>
                </a:solidFill>
              </a:rPr>
              <a:t>he scheduling is printed and exited.</a:t>
            </a:r>
            <a:endParaRPr>
              <a:solidFill>
                <a:srgbClr val="D9EAD3"/>
              </a:solidFill>
            </a:endParaRPr>
          </a:p>
        </p:txBody>
      </p:sp>
      <p:pic>
        <p:nvPicPr>
          <p:cNvPr id="170" name="Google Shape;170;p18"/>
          <p:cNvPicPr preferRelativeResize="0"/>
          <p:nvPr/>
        </p:nvPicPr>
        <p:blipFill>
          <a:blip r:embed="rId3">
            <a:alphaModFix/>
          </a:blip>
          <a:stretch>
            <a:fillRect/>
          </a:stretch>
        </p:blipFill>
        <p:spPr>
          <a:xfrm>
            <a:off x="4072775" y="0"/>
            <a:ext cx="4781950" cy="5085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Common Algorithm Functions</a:t>
            </a:r>
            <a:endParaRPr b="1"/>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D9EAD3"/>
              </a:solidFill>
            </a:endParaRPr>
          </a:p>
          <a:p>
            <a:pPr indent="0" lvl="0" marL="0" rtl="0" algn="l">
              <a:spcBef>
                <a:spcPts val="1200"/>
              </a:spcBef>
              <a:spcAft>
                <a:spcPts val="0"/>
              </a:spcAft>
              <a:buNone/>
            </a:pPr>
            <a:r>
              <a:t/>
            </a:r>
            <a:endParaRPr>
              <a:solidFill>
                <a:srgbClr val="D9EAD3"/>
              </a:solidFill>
            </a:endParaRPr>
          </a:p>
          <a:p>
            <a:pPr indent="0" lvl="0" marL="0" rtl="0" algn="l">
              <a:spcBef>
                <a:spcPts val="1200"/>
              </a:spcBef>
              <a:spcAft>
                <a:spcPts val="0"/>
              </a:spcAft>
              <a:buNone/>
            </a:pPr>
            <a:r>
              <a:t/>
            </a:r>
            <a:endParaRPr>
              <a:solidFill>
                <a:srgbClr val="D9EAD3"/>
              </a:solidFill>
            </a:endParaRPr>
          </a:p>
          <a:p>
            <a:pPr indent="0" lvl="0" marL="0" rtl="0" algn="l">
              <a:spcBef>
                <a:spcPts val="1200"/>
              </a:spcBef>
              <a:spcAft>
                <a:spcPts val="0"/>
              </a:spcAft>
              <a:buNone/>
            </a:pPr>
            <a:r>
              <a:rPr lang="en">
                <a:solidFill>
                  <a:srgbClr val="D9EAD3"/>
                </a:solidFill>
              </a:rPr>
              <a:t>Load Scheduler()</a:t>
            </a:r>
            <a:endParaRPr>
              <a:solidFill>
                <a:srgbClr val="D9EAD3"/>
              </a:solidFill>
            </a:endParaRPr>
          </a:p>
          <a:p>
            <a:pPr indent="0" lvl="0" marL="0" rtl="0" algn="l">
              <a:spcBef>
                <a:spcPts val="1200"/>
              </a:spcBef>
              <a:spcAft>
                <a:spcPts val="0"/>
              </a:spcAft>
              <a:buNone/>
            </a:pPr>
            <a:r>
              <a:rPr lang="en">
                <a:solidFill>
                  <a:srgbClr val="D9EAD3"/>
                </a:solidFill>
              </a:rPr>
              <a:t>updateTime()</a:t>
            </a:r>
            <a:endParaRPr>
              <a:solidFill>
                <a:srgbClr val="D9EAD3"/>
              </a:solidFill>
            </a:endParaRPr>
          </a:p>
          <a:p>
            <a:pPr indent="0" lvl="0" marL="0" rtl="0" algn="l">
              <a:spcBef>
                <a:spcPts val="1200"/>
              </a:spcBef>
              <a:spcAft>
                <a:spcPts val="0"/>
              </a:spcAft>
              <a:buNone/>
            </a:pPr>
            <a:r>
              <a:rPr lang="en">
                <a:solidFill>
                  <a:srgbClr val="D9EAD3"/>
                </a:solidFill>
              </a:rPr>
              <a:t>hasNext()</a:t>
            </a:r>
            <a:endParaRPr>
              <a:solidFill>
                <a:srgbClr val="D9EAD3"/>
              </a:solidFill>
            </a:endParaRPr>
          </a:p>
          <a:p>
            <a:pPr indent="0" lvl="0" marL="0" rtl="0" algn="l">
              <a:spcBef>
                <a:spcPts val="1200"/>
              </a:spcBef>
              <a:spcAft>
                <a:spcPts val="1200"/>
              </a:spcAft>
              <a:buNone/>
            </a:pPr>
            <a:r>
              <a:rPr lang="en">
                <a:solidFill>
                  <a:srgbClr val="D9EAD3"/>
                </a:solidFill>
              </a:rPr>
              <a:t>add()</a:t>
            </a:r>
            <a:endParaRPr>
              <a:solidFill>
                <a:srgbClr val="D9EAD3"/>
              </a:solidFill>
            </a:endParaRPr>
          </a:p>
        </p:txBody>
      </p:sp>
      <p:pic>
        <p:nvPicPr>
          <p:cNvPr id="177" name="Google Shape;177;p19"/>
          <p:cNvPicPr preferRelativeResize="0"/>
          <p:nvPr/>
        </p:nvPicPr>
        <p:blipFill>
          <a:blip r:embed="rId3">
            <a:alphaModFix/>
          </a:blip>
          <a:stretch>
            <a:fillRect/>
          </a:stretch>
        </p:blipFill>
        <p:spPr>
          <a:xfrm>
            <a:off x="1297500" y="1567538"/>
            <a:ext cx="5410200" cy="80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Alg 1: Round Robin</a:t>
            </a:r>
            <a:endParaRPr b="1"/>
          </a:p>
        </p:txBody>
      </p:sp>
      <p:sp>
        <p:nvSpPr>
          <p:cNvPr id="183" name="Google Shape;183;p20"/>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solidFill>
                <a:srgbClr val="D9EAD3"/>
              </a:solidFill>
            </a:endParaRPr>
          </a:p>
          <a:p>
            <a:pPr indent="0" lvl="0" marL="0" rtl="0" algn="l">
              <a:spcBef>
                <a:spcPts val="1200"/>
              </a:spcBef>
              <a:spcAft>
                <a:spcPts val="0"/>
              </a:spcAft>
              <a:buNone/>
            </a:pPr>
            <a:r>
              <a:t/>
            </a:r>
            <a:endParaRPr>
              <a:solidFill>
                <a:srgbClr val="D9EAD3"/>
              </a:solidFill>
            </a:endParaRPr>
          </a:p>
          <a:p>
            <a:pPr indent="0" lvl="0" marL="0" marR="0" rtl="0" algn="l">
              <a:lnSpc>
                <a:spcPct val="115000"/>
              </a:lnSpc>
              <a:spcBef>
                <a:spcPts val="1200"/>
              </a:spcBef>
              <a:spcAft>
                <a:spcPts val="0"/>
              </a:spcAft>
              <a:buNone/>
            </a:pPr>
            <a:r>
              <a:t/>
            </a:r>
            <a:endParaRPr>
              <a:solidFill>
                <a:srgbClr val="D9EAD3"/>
              </a:solidFill>
            </a:endParaRPr>
          </a:p>
          <a:p>
            <a:pPr indent="0" lvl="0" marL="0" marR="0" rtl="0" algn="l">
              <a:lnSpc>
                <a:spcPct val="115000"/>
              </a:lnSpc>
              <a:spcBef>
                <a:spcPts val="1200"/>
              </a:spcBef>
              <a:spcAft>
                <a:spcPts val="0"/>
              </a:spcAft>
              <a:buNone/>
            </a:pPr>
            <a:r>
              <a:rPr lang="en">
                <a:solidFill>
                  <a:srgbClr val="D9EAD3"/>
                </a:solidFill>
              </a:rPr>
              <a:t>The Round Robin Scheduler consists of a simple queue.</a:t>
            </a:r>
            <a:r>
              <a:rPr lang="en">
                <a:solidFill>
                  <a:srgbClr val="D9EAD3"/>
                </a:solidFill>
              </a:rPr>
              <a:t>	</a:t>
            </a:r>
            <a:endParaRPr>
              <a:solidFill>
                <a:srgbClr val="D9EAD3"/>
              </a:solidFill>
            </a:endParaRPr>
          </a:p>
          <a:p>
            <a:pPr indent="0" lvl="0" marL="0" marR="0" rtl="0" algn="l">
              <a:lnSpc>
                <a:spcPct val="115000"/>
              </a:lnSpc>
              <a:spcBef>
                <a:spcPts val="1200"/>
              </a:spcBef>
              <a:spcAft>
                <a:spcPts val="0"/>
              </a:spcAft>
              <a:buNone/>
            </a:pPr>
            <a:r>
              <a:rPr lang="en">
                <a:solidFill>
                  <a:srgbClr val="D9EAD3"/>
                </a:solidFill>
              </a:rPr>
              <a:t>	Pro: No priorities are taken into account, so all tasks are worked on equally. The execution time is relatively stable for each type of task and is determined by the total number of active tasks.</a:t>
            </a:r>
            <a:endParaRPr>
              <a:solidFill>
                <a:srgbClr val="D9EAD3"/>
              </a:solidFill>
            </a:endParaRPr>
          </a:p>
          <a:p>
            <a:pPr indent="0" lvl="0" marL="0" marR="0" rtl="0" algn="l">
              <a:lnSpc>
                <a:spcPct val="115000"/>
              </a:lnSpc>
              <a:spcBef>
                <a:spcPts val="1200"/>
              </a:spcBef>
              <a:spcAft>
                <a:spcPts val="1200"/>
              </a:spcAft>
              <a:buNone/>
            </a:pPr>
            <a:r>
              <a:rPr lang="en">
                <a:solidFill>
                  <a:srgbClr val="D9EAD3"/>
                </a:solidFill>
              </a:rPr>
              <a:t>	Con: Significantly raises individual task time taken to completion, the least amount of control on order of completion of tasks among all 3 algorithms.</a:t>
            </a:r>
            <a:endParaRPr b="1">
              <a:solidFill>
                <a:srgbClr val="D9EAD3"/>
              </a:solidFill>
            </a:endParaRPr>
          </a:p>
        </p:txBody>
      </p:sp>
      <p:pic>
        <p:nvPicPr>
          <p:cNvPr id="184" name="Google Shape;184;p20"/>
          <p:cNvPicPr preferRelativeResize="0"/>
          <p:nvPr/>
        </p:nvPicPr>
        <p:blipFill>
          <a:blip r:embed="rId3">
            <a:alphaModFix/>
          </a:blip>
          <a:stretch>
            <a:fillRect/>
          </a:stretch>
        </p:blipFill>
        <p:spPr>
          <a:xfrm>
            <a:off x="1297500" y="1669450"/>
            <a:ext cx="5194630" cy="52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Alg 2: Highest Priority</a:t>
            </a:r>
            <a:endParaRPr b="1"/>
          </a:p>
        </p:txBody>
      </p:sp>
      <p:sp>
        <p:nvSpPr>
          <p:cNvPr id="190" name="Google Shape;190;p21"/>
          <p:cNvSpPr txBox="1"/>
          <p:nvPr>
            <p:ph idx="1" type="body"/>
          </p:nvPr>
        </p:nvSpPr>
        <p:spPr>
          <a:xfrm>
            <a:off x="1297500" y="1567550"/>
            <a:ext cx="7038900" cy="33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D9EAD3"/>
              </a:solidFill>
            </a:endParaRPr>
          </a:p>
          <a:p>
            <a:pPr indent="0" lvl="0" marL="0" rtl="0" algn="l">
              <a:spcBef>
                <a:spcPts val="1200"/>
              </a:spcBef>
              <a:spcAft>
                <a:spcPts val="0"/>
              </a:spcAft>
              <a:buNone/>
            </a:pPr>
            <a:r>
              <a:t/>
            </a:r>
            <a:endParaRPr>
              <a:solidFill>
                <a:srgbClr val="D9EAD3"/>
              </a:solidFill>
            </a:endParaRPr>
          </a:p>
          <a:p>
            <a:pPr indent="0" lvl="0" marL="0" rtl="0" algn="l">
              <a:spcBef>
                <a:spcPts val="1200"/>
              </a:spcBef>
              <a:spcAft>
                <a:spcPts val="0"/>
              </a:spcAft>
              <a:buNone/>
            </a:pPr>
            <a:r>
              <a:t/>
            </a:r>
            <a:endParaRPr>
              <a:solidFill>
                <a:srgbClr val="D9EAD3"/>
              </a:solidFill>
            </a:endParaRPr>
          </a:p>
          <a:p>
            <a:pPr indent="0" lvl="0" marL="0" rtl="0" algn="l">
              <a:spcBef>
                <a:spcPts val="1200"/>
              </a:spcBef>
              <a:spcAft>
                <a:spcPts val="0"/>
              </a:spcAft>
              <a:buNone/>
            </a:pPr>
            <a:r>
              <a:rPr lang="en">
                <a:solidFill>
                  <a:srgbClr val="D9EAD3"/>
                </a:solidFill>
              </a:rPr>
              <a:t>Priority Scheduler uses a priority queue based on the task priority.</a:t>
            </a:r>
            <a:endParaRPr>
              <a:solidFill>
                <a:srgbClr val="D9EAD3"/>
              </a:solidFill>
            </a:endParaRPr>
          </a:p>
          <a:p>
            <a:pPr indent="457200" lvl="0" marL="0" rtl="0" algn="l">
              <a:lnSpc>
                <a:spcPct val="150000"/>
              </a:lnSpc>
              <a:spcBef>
                <a:spcPts val="1200"/>
              </a:spcBef>
              <a:spcAft>
                <a:spcPts val="0"/>
              </a:spcAft>
              <a:buNone/>
            </a:pPr>
            <a:r>
              <a:rPr b="1" lang="en">
                <a:solidFill>
                  <a:srgbClr val="D9EAD3"/>
                </a:solidFill>
              </a:rPr>
              <a:t>Pro</a:t>
            </a:r>
            <a:r>
              <a:rPr lang="en">
                <a:solidFill>
                  <a:srgbClr val="D9EAD3"/>
                </a:solidFill>
              </a:rPr>
              <a:t>: This method can quickly implement the tasks deemed the most urgent and prevent their delay in the most efficient method possible, affords more control to the judgement of which tasks should be done in which order.</a:t>
            </a:r>
            <a:endParaRPr>
              <a:solidFill>
                <a:srgbClr val="D9EAD3"/>
              </a:solidFill>
            </a:endParaRPr>
          </a:p>
          <a:p>
            <a:pPr indent="0" lvl="0" marL="0" rtl="0" algn="l">
              <a:lnSpc>
                <a:spcPct val="150000"/>
              </a:lnSpc>
              <a:spcBef>
                <a:spcPts val="0"/>
              </a:spcBef>
              <a:spcAft>
                <a:spcPts val="0"/>
              </a:spcAft>
              <a:buNone/>
            </a:pPr>
            <a:r>
              <a:rPr lang="en">
                <a:solidFill>
                  <a:srgbClr val="D9EAD3"/>
                </a:solidFill>
              </a:rPr>
              <a:t>	</a:t>
            </a:r>
            <a:r>
              <a:rPr b="1" lang="en">
                <a:solidFill>
                  <a:srgbClr val="D9EAD3"/>
                </a:solidFill>
              </a:rPr>
              <a:t>Con</a:t>
            </a:r>
            <a:r>
              <a:rPr lang="en">
                <a:solidFill>
                  <a:srgbClr val="D9EAD3"/>
                </a:solidFill>
              </a:rPr>
              <a:t>: May cause low time remaining tasks to indefinitely delay completion, If you have many jobs of different priority the program might be delayed due to time taken to switch to the different tasks.</a:t>
            </a:r>
            <a:endParaRPr>
              <a:solidFill>
                <a:srgbClr val="D9EAD3"/>
              </a:solidFill>
            </a:endParaRPr>
          </a:p>
        </p:txBody>
      </p:sp>
      <p:pic>
        <p:nvPicPr>
          <p:cNvPr id="191" name="Google Shape;191;p21"/>
          <p:cNvPicPr preferRelativeResize="0"/>
          <p:nvPr/>
        </p:nvPicPr>
        <p:blipFill>
          <a:blip r:embed="rId3">
            <a:alphaModFix/>
          </a:blip>
          <a:stretch>
            <a:fillRect/>
          </a:stretch>
        </p:blipFill>
        <p:spPr>
          <a:xfrm>
            <a:off x="1221263" y="1041300"/>
            <a:ext cx="7191375" cy="167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